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1" r:id="rId9"/>
    <p:sldId id="264" r:id="rId10"/>
    <p:sldId id="263" r:id="rId11"/>
    <p:sldId id="266" r:id="rId12"/>
    <p:sldId id="267" r:id="rId13"/>
    <p:sldId id="268" r:id="rId14"/>
    <p:sldId id="274" r:id="rId15"/>
    <p:sldId id="275" r:id="rId16"/>
    <p:sldId id="276" r:id="rId17"/>
    <p:sldId id="265" r:id="rId18"/>
    <p:sldId id="269" r:id="rId19"/>
    <p:sldId id="270" r:id="rId20"/>
    <p:sldId id="278" r:id="rId21"/>
    <p:sldId id="271" r:id="rId22"/>
    <p:sldId id="272" r:id="rId23"/>
    <p:sldId id="273" r:id="rId24"/>
  </p:sldIdLst>
  <p:sldSz cx="9144000" cy="6858000" type="screen4x3"/>
  <p:notesSz cx="6858000" cy="9144000"/>
  <p:defaultTextStyle>
    <a:lvl1pPr>
      <a:defRPr>
        <a:latin typeface="Corbel"/>
        <a:ea typeface="Corbel"/>
        <a:cs typeface="Corbel"/>
        <a:sym typeface="Corbel"/>
      </a:defRPr>
    </a:lvl1pPr>
    <a:lvl2pPr indent="457200">
      <a:defRPr>
        <a:latin typeface="Corbel"/>
        <a:ea typeface="Corbel"/>
        <a:cs typeface="Corbel"/>
        <a:sym typeface="Corbel"/>
      </a:defRPr>
    </a:lvl2pPr>
    <a:lvl3pPr indent="914400">
      <a:defRPr>
        <a:latin typeface="Corbel"/>
        <a:ea typeface="Corbel"/>
        <a:cs typeface="Corbel"/>
        <a:sym typeface="Corbel"/>
      </a:defRPr>
    </a:lvl3pPr>
    <a:lvl4pPr indent="1371600">
      <a:defRPr>
        <a:latin typeface="Corbel"/>
        <a:ea typeface="Corbel"/>
        <a:cs typeface="Corbel"/>
        <a:sym typeface="Corbel"/>
      </a:defRPr>
    </a:lvl4pPr>
    <a:lvl5pPr indent="1828800">
      <a:defRPr>
        <a:latin typeface="Corbel"/>
        <a:ea typeface="Corbel"/>
        <a:cs typeface="Corbel"/>
        <a:sym typeface="Corbel"/>
      </a:defRPr>
    </a:lvl5pPr>
    <a:lvl6pPr indent="2286000">
      <a:defRPr>
        <a:latin typeface="Corbel"/>
        <a:ea typeface="Corbel"/>
        <a:cs typeface="Corbel"/>
        <a:sym typeface="Corbel"/>
      </a:defRPr>
    </a:lvl6pPr>
    <a:lvl7pPr indent="2743200">
      <a:defRPr>
        <a:latin typeface="Corbel"/>
        <a:ea typeface="Corbel"/>
        <a:cs typeface="Corbel"/>
        <a:sym typeface="Corbel"/>
      </a:defRPr>
    </a:lvl7pPr>
    <a:lvl8pPr indent="3200400">
      <a:defRPr>
        <a:latin typeface="Corbel"/>
        <a:ea typeface="Corbel"/>
        <a:cs typeface="Corbel"/>
        <a:sym typeface="Corbel"/>
      </a:defRPr>
    </a:lvl8pPr>
    <a:lvl9pPr indent="3657600">
      <a:defRPr>
        <a:latin typeface="Corbel"/>
        <a:ea typeface="Corbel"/>
        <a:cs typeface="Corbel"/>
        <a:sym typeface="Corbe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E2CA"/>
          </a:solidFill>
        </a:fill>
      </a:tcStyle>
    </a:wholeTbl>
    <a:band2H>
      <a:tcTxStyle/>
      <a:tcStyle>
        <a:tcBdr/>
        <a:fill>
          <a:solidFill>
            <a:srgbClr val="FCF1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D3D6"/>
          </a:solidFill>
        </a:fill>
      </a:tcStyle>
    </a:wholeTbl>
    <a:band2H>
      <a:tcTxStyle/>
      <a:tcStyle>
        <a:tcBdr/>
        <a:fill>
          <a:solidFill>
            <a:srgbClr val="FAEAEC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ACECE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D00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D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67" autoAdjust="0"/>
  </p:normalViewPr>
  <p:slideViewPr>
    <p:cSldViewPr>
      <p:cViewPr varScale="1">
        <p:scale>
          <a:sx n="92" d="100"/>
          <a:sy n="92" d="100"/>
        </p:scale>
        <p:origin x="-4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2160" b="1" i="0" u="none" strike="noStrike">
                <a:solidFill>
                  <a:srgbClr val="000000"/>
                </a:solidFill>
                <a:effectLst/>
                <a:latin typeface="Corbel"/>
              </a:defRPr>
            </a:pPr>
            <a:r>
              <a:rPr lang="en-US" sz="2160" b="1" i="0" u="none" strike="noStrike">
                <a:solidFill>
                  <a:srgbClr val="000000"/>
                </a:solidFill>
                <a:effectLst/>
                <a:latin typeface="Corbel"/>
              </a:rPr>
              <a:t>Allocation</a:t>
            </a:r>
          </a:p>
        </c:rich>
      </c:tx>
      <c:layout>
        <c:manualLayout>
          <c:xMode val="edge"/>
          <c:yMode val="edge"/>
          <c:x val="0.14986713238539801"/>
          <c:y val="5.99605522682446E-2"/>
          <c:w val="0.29022399999999998"/>
          <c:h val="0.207159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5.0000000000000001E-3"/>
          <c:y val="0.20715900000000001"/>
          <c:w val="0.57166899999999998"/>
          <c:h val="0.7928410000000000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Allocation</c:v>
                </c:pt>
              </c:strCache>
            </c:strRef>
          </c:tx>
          <c:spPr>
            <a:gradFill flip="none" rotWithShape="1">
              <a:gsLst>
                <a:gs pos="0">
                  <a:srgbClr val="B17F00"/>
                </a:gs>
                <a:gs pos="80000">
                  <a:srgbClr val="E8A700"/>
                </a:gs>
                <a:gs pos="100000">
                  <a:srgbClr val="E9A8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rgbClr val="3B8CA2"/>
                  </a:gs>
                  <a:gs pos="80000">
                    <a:srgbClr val="4DB8D5"/>
                  </a:gs>
                  <a:gs pos="100000">
                    <a:srgbClr val="4BBBD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B74252"/>
                  </a:gs>
                  <a:gs pos="80000">
                    <a:srgbClr val="F0576C"/>
                  </a:gs>
                  <a:gs pos="100000">
                    <a:srgbClr val="F4546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2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Corbel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Domestic Equities</c:v>
                </c:pt>
                <c:pt idx="1">
                  <c:v>REITs</c:v>
                </c:pt>
                <c:pt idx="2">
                  <c:v>Commodities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1226292113849203"/>
          <c:y val="0.25043750364100897"/>
          <c:w val="0.48773707886150802"/>
          <c:h val="0.29598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Corbe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917017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lvl="0" indent="-171450" defTabSz="914400">
              <a:lnSpc>
                <a:spcPct val="100000"/>
              </a:lnSpc>
              <a:buSzPct val="100000"/>
              <a:buChar char="-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Overweight in R.E. (15%) and Commodities (10%)</a:t>
            </a:r>
          </a:p>
          <a:p>
            <a:pPr marL="171450" lvl="0" indent="-171450" defTabSz="914400">
              <a:lnSpc>
                <a:spcPct val="100000"/>
              </a:lnSpc>
              <a:buSzPct val="100000"/>
              <a:buChar char="-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75% w/in domestic equities</a:t>
            </a:r>
          </a:p>
          <a:p>
            <a:pPr marL="171450" lvl="0" indent="-171450" defTabSz="914400">
              <a:lnSpc>
                <a:spcPct val="100000"/>
              </a:lnSpc>
              <a:buSzPct val="100000"/>
              <a:buChar char="-"/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338785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7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7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685800" y="114300"/>
            <a:ext cx="8077200" cy="32141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5128333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598919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108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6647687" y="0"/>
            <a:ext cx="2514602" cy="68580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40080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60198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122C9-4375-4CB1-B309-D90F54416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32BA-7297-4F29-AC2F-59817D5B0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2602520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49808" y="0"/>
            <a:ext cx="8013193" cy="17556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7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7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40663" y="1828800"/>
            <a:ext cx="8022337" cy="2400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4038600" cy="50840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7239" indent="-320039">
              <a:defRPr sz="2800"/>
            </a:lvl2pPr>
            <a:lvl3pPr marL="1088136" indent="-320039">
              <a:defRPr sz="2800"/>
            </a:lvl3pPr>
            <a:lvl4pPr marL="1317752" indent="-284480">
              <a:defRPr sz="2800"/>
            </a:lvl4pPr>
            <a:lvl5pPr marL="1528063" indent="-284480"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107792"/>
            <a:ext cx="8229600" cy="134027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1448069"/>
            <a:ext cx="4040188" cy="12171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300" b="1" cap="all"/>
            </a:lvl1pPr>
            <a:lvl2pPr marL="0" indent="457200">
              <a:buClrTx/>
              <a:buSzTx/>
              <a:buFontTx/>
              <a:buNone/>
              <a:defRPr sz="2300" b="1" cap="all"/>
            </a:lvl2pPr>
            <a:lvl3pPr marL="0" indent="914400">
              <a:buClrTx/>
              <a:buSzTx/>
              <a:buFontTx/>
              <a:buNone/>
              <a:defRPr sz="2300" b="1" cap="all"/>
            </a:lvl3pPr>
            <a:lvl4pPr marL="0" indent="1371600">
              <a:buClrTx/>
              <a:buSzTx/>
              <a:buFontTx/>
              <a:buNone/>
              <a:defRPr sz="2300" b="1" cap="all"/>
            </a:lvl4pPr>
            <a:lvl5pPr marL="0" indent="1828800">
              <a:buClrTx/>
              <a:buSzTx/>
              <a:buFontTx/>
              <a:buNone/>
              <a:defRPr sz="2300" b="1" cap="all"/>
            </a:lvl5pPr>
          </a:lstStyle>
          <a:p>
            <a:pPr lvl="0">
              <a:defRPr sz="1800" b="0" cap="none"/>
            </a:pPr>
            <a:r>
              <a:rPr sz="2300" b="1" cap="all"/>
              <a:t>Body Level One</a:t>
            </a:r>
          </a:p>
          <a:p>
            <a:pPr lvl="1">
              <a:defRPr sz="1800" b="0" cap="none"/>
            </a:pPr>
            <a:r>
              <a:rPr sz="2300" b="1" cap="all"/>
              <a:t>Body Level Two</a:t>
            </a:r>
          </a:p>
          <a:p>
            <a:pPr lvl="2">
              <a:defRPr sz="1800" b="0" cap="none"/>
            </a:pPr>
            <a:r>
              <a:rPr sz="2300" b="1" cap="all"/>
              <a:t>Body Level Three</a:t>
            </a:r>
          </a:p>
          <a:p>
            <a:pPr lvl="3">
              <a:defRPr sz="1800" b="0" cap="none"/>
            </a:pPr>
            <a:r>
              <a:rPr sz="2300" b="1" cap="all"/>
              <a:t>Body Level Four</a:t>
            </a:r>
          </a:p>
          <a:p>
            <a:pPr lvl="4">
              <a:defRPr sz="1800" b="0" cap="none"/>
            </a:pPr>
            <a:r>
              <a:rPr sz="2300" b="1" cap="all"/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67837" y="0"/>
            <a:ext cx="2523746" cy="113080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019376" y="1743132"/>
            <a:ext cx="5920642" cy="51148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64592" y="0"/>
            <a:ext cx="2525150" cy="11338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4592" y="1728216"/>
            <a:ext cx="2468880" cy="51297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5" name="Shape 45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8339328" y="1193800"/>
            <a:ext cx="733865" cy="1778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6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5082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1pPr>
      <a:lvl2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2pPr>
      <a:lvl3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3pPr>
      <a:lvl4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4pPr>
      <a:lvl5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5pPr>
      <a:lvl6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6pPr>
      <a:lvl7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7pPr>
      <a:lvl8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8pPr>
      <a:lvl9pPr>
        <a:defRPr sz="4500" b="1">
          <a:solidFill>
            <a:srgbClr val="F0AD00"/>
          </a:solidFill>
          <a:latin typeface="Corbel"/>
          <a:ea typeface="Corbel"/>
          <a:cs typeface="Corbel"/>
          <a:sym typeface="Corbel"/>
        </a:defRPr>
      </a:lvl9pPr>
    </p:titleStyle>
    <p:bodyStyle>
      <a:lvl1pPr marL="438912" indent="-320040">
        <a:buClr>
          <a:srgbClr val="F0AD00"/>
        </a:buClr>
        <a:buSzPct val="80000"/>
        <a:buFont typeface="Wingdings 2"/>
        <a:buChar char="◼"/>
        <a:defRPr sz="3200">
          <a:latin typeface="Corbel"/>
          <a:ea typeface="Corbel"/>
          <a:cs typeface="Corbel"/>
          <a:sym typeface="Corbel"/>
        </a:defRPr>
      </a:lvl1pPr>
      <a:lvl2pPr marL="770708" indent="-313508">
        <a:buClr>
          <a:srgbClr val="F0AD00"/>
        </a:buClr>
        <a:buSzPct val="9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2pPr>
      <a:lvl3pPr marL="1072896" indent="-304800">
        <a:buClr>
          <a:srgbClr val="F0AD00"/>
        </a:buClr>
        <a:buSzPct val="10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3pPr>
      <a:lvl4pPr marL="1325880" indent="-292608">
        <a:buClr>
          <a:srgbClr val="F0AD00"/>
        </a:buClr>
        <a:buSzPct val="10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4pPr>
      <a:lvl5pPr marL="1536191" indent="-292608">
        <a:buClr>
          <a:srgbClr val="F0AD00"/>
        </a:buClr>
        <a:buSzPct val="100000"/>
        <a:buFont typeface="Wingdings 2"/>
        <a:buChar char=""/>
        <a:defRPr sz="3200">
          <a:latin typeface="Corbel"/>
          <a:ea typeface="Corbel"/>
          <a:cs typeface="Corbel"/>
          <a:sym typeface="Corbel"/>
        </a:defRPr>
      </a:lvl5pPr>
      <a:lvl6pPr marL="1737360" indent="-292608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6pPr>
      <a:lvl7pPr marL="1971039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7pPr>
      <a:lvl8pPr marL="2172207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8pPr>
      <a:lvl9pPr marL="2373375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1673352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700" b="1" dirty="0">
                <a:solidFill>
                  <a:srgbClr val="F0AD00"/>
                </a:solidFill>
              </a:rPr>
              <a:t>WP Carey </a:t>
            </a:r>
            <a:br>
              <a:rPr sz="4700" b="1" dirty="0">
                <a:solidFill>
                  <a:srgbClr val="F0AD00"/>
                </a:solidFill>
              </a:rPr>
            </a:br>
            <a:r>
              <a:rPr sz="4700" b="1" dirty="0">
                <a:solidFill>
                  <a:srgbClr val="F0AD00"/>
                </a:solidFill>
              </a:rPr>
              <a:t>MBA SIM Fund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533400" y="5257800"/>
            <a:ext cx="8077200" cy="1371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 smtClean="0">
                <a:solidFill>
                  <a:srgbClr val="FFFFFF"/>
                </a:solidFill>
              </a:rPr>
              <a:t>Board </a:t>
            </a:r>
            <a:r>
              <a:rPr sz="2000" dirty="0">
                <a:solidFill>
                  <a:srgbClr val="FFFFFF"/>
                </a:solidFill>
              </a:rPr>
              <a:t>Update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April 25, 2014</a:t>
            </a:r>
          </a:p>
        </p:txBody>
      </p:sp>
      <p:pic>
        <p:nvPicPr>
          <p:cNvPr id="63" name="image2.jpg" descr="https://sites.google.com/site/elliotrabinovich/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217" y="474085"/>
            <a:ext cx="7820026" cy="2028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>
            <a:lvl1pPr defTabSz="850391">
              <a:defRPr sz="372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720" b="1" dirty="0">
                <a:solidFill>
                  <a:srgbClr val="F0AD00"/>
                </a:solidFill>
              </a:rPr>
              <a:t>GMCR 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What to do with a winner</a:t>
            </a:r>
            <a:r>
              <a:rPr sz="3200" dirty="0" smtClean="0"/>
              <a:t>?</a:t>
            </a:r>
            <a:endParaRPr lang="en-US" sz="3200" dirty="0" smtClean="0"/>
          </a:p>
          <a:p>
            <a:pPr lvl="1">
              <a:defRPr sz="1800"/>
            </a:pPr>
            <a:r>
              <a:rPr lang="en-US" sz="2800" b="1" dirty="0"/>
              <a:t>Options:</a:t>
            </a:r>
          </a:p>
          <a:p>
            <a:pPr marL="1078484" lvl="2" indent="-444500">
              <a:buFont typeface="Arial"/>
              <a:buChar char="•"/>
            </a:pPr>
            <a:r>
              <a:rPr lang="en-US" sz="2800" dirty="0" smtClean="0"/>
              <a:t>Hold</a:t>
            </a:r>
            <a:endParaRPr lang="en-US" sz="2800" dirty="0"/>
          </a:p>
          <a:p>
            <a:pPr marL="1078484" lvl="2" indent="-444500">
              <a:buFont typeface="Arial"/>
              <a:buChar char="•"/>
            </a:pPr>
            <a:r>
              <a:rPr lang="en-US" sz="2800" dirty="0"/>
              <a:t>Sell immediately </a:t>
            </a:r>
            <a:endParaRPr sz="3200" dirty="0"/>
          </a:p>
          <a:p>
            <a:pPr lvl="0">
              <a:defRPr sz="1800"/>
            </a:pPr>
            <a:r>
              <a:rPr sz="3200" dirty="0"/>
              <a:t>$61.63 purchase price</a:t>
            </a:r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800" dirty="0"/>
              <a:t>Reached $123.46 by Feb 20</a:t>
            </a:r>
            <a:r>
              <a:rPr sz="2800" baseline="30000" dirty="0"/>
              <a:t>th</a:t>
            </a:r>
            <a:r>
              <a:rPr sz="2800" dirty="0"/>
              <a:t> with announcement of strategic partnership with Coca Cola</a:t>
            </a:r>
          </a:p>
          <a:p>
            <a:pPr lvl="0">
              <a:defRPr sz="1800"/>
            </a:pPr>
            <a:r>
              <a:rPr sz="3200" dirty="0" smtClean="0"/>
              <a:t>Potential </a:t>
            </a:r>
            <a:r>
              <a:rPr sz="3200" dirty="0"/>
              <a:t>loss of value from indecision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fanie\Pictures\MB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0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 smtClean="0">
                <a:solidFill>
                  <a:srgbClr val="F0AD00"/>
                </a:solidFill>
              </a:rPr>
              <a:t>MBT</a:t>
            </a:r>
            <a:r>
              <a:rPr lang="en-US" sz="4500" b="1" dirty="0" smtClean="0">
                <a:solidFill>
                  <a:srgbClr val="F0AD00"/>
                </a:solidFill>
              </a:rPr>
              <a:t> – Mobile </a:t>
            </a:r>
            <a:r>
              <a:rPr lang="en-US" sz="4500" b="1" dirty="0" err="1" smtClean="0">
                <a:solidFill>
                  <a:srgbClr val="F0AD00"/>
                </a:solidFill>
              </a:rPr>
              <a:t>Telesystems</a:t>
            </a:r>
            <a:endParaRPr sz="4500" b="1" dirty="0">
              <a:solidFill>
                <a:srgbClr val="F0AD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828800"/>
            <a:ext cx="1447800" cy="4331732"/>
            <a:chOff x="4648200" y="1371600"/>
            <a:chExt cx="1447800" cy="4331732"/>
          </a:xfrm>
        </p:grpSpPr>
        <p:sp>
          <p:nvSpPr>
            <p:cNvPr id="123" name="Shape 123"/>
            <p:cNvSpPr/>
            <p:nvPr/>
          </p:nvSpPr>
          <p:spPr>
            <a:xfrm flipH="1">
              <a:off x="5257799" y="1371600"/>
              <a:ext cx="0" cy="3785755"/>
            </a:xfrm>
            <a:prstGeom prst="line">
              <a:avLst/>
            </a:prstGeom>
            <a:ln w="57150">
              <a:solidFill>
                <a:srgbClr val="C54342"/>
              </a:solidFill>
              <a:prstDash val="sysDot"/>
            </a:ln>
          </p:spPr>
          <p:txBody>
            <a:bodyPr lIns="0" tIns="0" rIns="0" bIns="0"/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4648200" y="5334000"/>
              <a:ext cx="1447800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/>
              </a:pPr>
              <a:r>
                <a:rPr sz="1800" dirty="0"/>
                <a:t>January 23th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tefanie\Pictures\AMX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523999"/>
            <a:ext cx="9130145" cy="403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500" b="1" dirty="0" smtClean="0">
                <a:solidFill>
                  <a:srgbClr val="F0AD00"/>
                </a:solidFill>
              </a:rPr>
              <a:t>AMX – American </a:t>
            </a:r>
            <a:r>
              <a:rPr lang="en-US" sz="4500" b="1" dirty="0" err="1" smtClean="0">
                <a:solidFill>
                  <a:srgbClr val="F0AD00"/>
                </a:solidFill>
              </a:rPr>
              <a:t>Movil</a:t>
            </a:r>
            <a:r>
              <a:rPr lang="en-US" sz="4500" b="1" dirty="0" smtClean="0">
                <a:solidFill>
                  <a:srgbClr val="F0AD00"/>
                </a:solidFill>
              </a:rPr>
              <a:t> </a:t>
            </a:r>
            <a:endParaRPr sz="4500" b="1" dirty="0">
              <a:solidFill>
                <a:srgbClr val="F0AD00"/>
              </a:solidFill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3810000" y="1676400"/>
            <a:ext cx="0" cy="4041140"/>
          </a:xfrm>
          <a:prstGeom prst="line">
            <a:avLst/>
          </a:prstGeom>
          <a:ln w="57150">
            <a:solidFill>
              <a:srgbClr val="C54342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3006156" y="5724467"/>
            <a:ext cx="160768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800" dirty="0"/>
              <a:t>February 26th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fanie\Pictures\A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0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 smtClean="0">
                <a:solidFill>
                  <a:srgbClr val="F0AD00"/>
                </a:solidFill>
              </a:rPr>
              <a:t>A</a:t>
            </a:r>
            <a:r>
              <a:rPr lang="en-US" sz="4500" b="1" dirty="0" smtClean="0">
                <a:solidFill>
                  <a:srgbClr val="F0AD00"/>
                </a:solidFill>
              </a:rPr>
              <a:t>A – A</a:t>
            </a:r>
            <a:r>
              <a:rPr sz="4500" b="1" dirty="0" smtClean="0">
                <a:solidFill>
                  <a:srgbClr val="F0AD00"/>
                </a:solidFill>
              </a:rPr>
              <a:t>lcoa</a:t>
            </a:r>
            <a:r>
              <a:rPr lang="en-US" sz="4500" b="1" dirty="0" smtClean="0">
                <a:solidFill>
                  <a:srgbClr val="F0AD00"/>
                </a:solidFill>
              </a:rPr>
              <a:t>, Inc.</a:t>
            </a:r>
            <a:endParaRPr sz="4500" b="1" dirty="0">
              <a:solidFill>
                <a:srgbClr val="F0AD00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4572000" y="1752601"/>
            <a:ext cx="0" cy="4041140"/>
          </a:xfrm>
          <a:prstGeom prst="line">
            <a:avLst/>
          </a:prstGeom>
          <a:ln w="57150">
            <a:solidFill>
              <a:srgbClr val="C54342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114800" y="5793740"/>
            <a:ext cx="12954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800" dirty="0"/>
              <a:t>March 5th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Trades Not Made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Hindsight is 20/20</a:t>
            </a:r>
          </a:p>
          <a:p>
            <a:pPr lvl="1"/>
            <a:r>
              <a:rPr lang="en-US" dirty="0" smtClean="0"/>
              <a:t>Dodged Bullets</a:t>
            </a:r>
          </a:p>
          <a:p>
            <a:pPr lvl="1"/>
            <a:r>
              <a:rPr lang="en-US" dirty="0" smtClean="0"/>
              <a:t>Missed Opportunities</a:t>
            </a:r>
          </a:p>
          <a:p>
            <a:r>
              <a:rPr lang="en-US" dirty="0" smtClean="0"/>
              <a:t>External Constraints</a:t>
            </a:r>
          </a:p>
          <a:p>
            <a:pPr lvl="1"/>
            <a:r>
              <a:rPr lang="en-US" dirty="0" smtClean="0"/>
              <a:t>Trading Lag</a:t>
            </a:r>
          </a:p>
          <a:p>
            <a:pPr lvl="1"/>
            <a:r>
              <a:rPr lang="en-US" dirty="0" smtClean="0"/>
              <a:t>Charter Limitations</a:t>
            </a:r>
          </a:p>
          <a:p>
            <a:r>
              <a:rPr lang="en-US" dirty="0" smtClean="0"/>
              <a:t>Internal Constraints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T</a:t>
            </a:r>
            <a:r>
              <a:rPr lang="en-US" dirty="0" smtClean="0"/>
              <a:t>o Do With Proceeds?</a:t>
            </a:r>
          </a:p>
          <a:p>
            <a:pPr lvl="1"/>
            <a:r>
              <a:rPr lang="en-US" dirty="0" smtClean="0"/>
              <a:t>Majority Decision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71800"/>
            <a:ext cx="3694688" cy="3613307"/>
          </a:xfrm>
        </p:spPr>
      </p:pic>
    </p:spTree>
    <p:extLst>
      <p:ext uri="{BB962C8B-B14F-4D97-AF65-F5344CB8AC3E}">
        <p14:creationId xmlns:p14="http://schemas.microsoft.com/office/powerpoint/2010/main" val="40849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 Decisions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sz="3200" dirty="0" smtClean="0"/>
              <a:t>Must have Majority Decision</a:t>
            </a:r>
          </a:p>
          <a:p>
            <a:pPr lvl="1"/>
            <a:r>
              <a:rPr lang="en-US" dirty="0" smtClean="0"/>
              <a:t>Learning experience: pitching trade ideas</a:t>
            </a:r>
          </a:p>
          <a:p>
            <a:r>
              <a:rPr lang="en-US" sz="3200" dirty="0" smtClean="0"/>
              <a:t>Requirements for Trade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Theory</a:t>
            </a:r>
          </a:p>
          <a:p>
            <a:r>
              <a:rPr lang="en-US" sz="3200" dirty="0" smtClean="0"/>
              <a:t>Group Roles and Dynamic</a:t>
            </a:r>
          </a:p>
          <a:p>
            <a:pPr lvl="1"/>
            <a:r>
              <a:rPr lang="en-US" dirty="0" smtClean="0"/>
              <a:t>Influencers</a:t>
            </a:r>
          </a:p>
          <a:p>
            <a:pPr lvl="1"/>
            <a:r>
              <a:rPr lang="en-US" dirty="0" smtClean="0"/>
              <a:t>Skeptics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the Course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Strategies</a:t>
            </a:r>
          </a:p>
          <a:p>
            <a:pPr lvl="1"/>
            <a:r>
              <a:rPr lang="en-US" dirty="0" smtClean="0"/>
              <a:t>Income via Dividends</a:t>
            </a:r>
          </a:p>
          <a:p>
            <a:pPr lvl="1"/>
            <a:r>
              <a:rPr lang="en-US" dirty="0" smtClean="0"/>
              <a:t>Fed Trade</a:t>
            </a:r>
          </a:p>
          <a:p>
            <a:pPr lvl="1"/>
            <a:r>
              <a:rPr lang="en-US" dirty="0" smtClean="0"/>
              <a:t>Reset, Start Fresh</a:t>
            </a:r>
          </a:p>
          <a:p>
            <a:r>
              <a:rPr lang="en-US" dirty="0" smtClean="0"/>
              <a:t>Hold cash (market timing)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3785771" cy="2519258"/>
          </a:xfrm>
        </p:spPr>
      </p:pic>
    </p:spTree>
    <p:extLst>
      <p:ext uri="{BB962C8B-B14F-4D97-AF65-F5344CB8AC3E}">
        <p14:creationId xmlns:p14="http://schemas.microsoft.com/office/powerpoint/2010/main" val="31712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fanie\Pictures\MA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907524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 smtClean="0">
                <a:solidFill>
                  <a:srgbClr val="F0AD00"/>
                </a:solidFill>
              </a:rPr>
              <a:t>M</a:t>
            </a:r>
            <a:r>
              <a:rPr lang="en-US" sz="4500" b="1" dirty="0" smtClean="0">
                <a:solidFill>
                  <a:srgbClr val="F0AD00"/>
                </a:solidFill>
              </a:rPr>
              <a:t>AT – M</a:t>
            </a:r>
            <a:r>
              <a:rPr sz="4500" b="1" dirty="0" smtClean="0">
                <a:solidFill>
                  <a:srgbClr val="F0AD00"/>
                </a:solidFill>
              </a:rPr>
              <a:t>attel</a:t>
            </a:r>
            <a:endParaRPr sz="4500" b="1" dirty="0">
              <a:solidFill>
                <a:srgbClr val="F0AD00"/>
              </a:solidFill>
            </a:endParaRPr>
          </a:p>
        </p:txBody>
      </p:sp>
      <p:grpSp>
        <p:nvGrpSpPr>
          <p:cNvPr id="119" name="Group 119"/>
          <p:cNvGrpSpPr/>
          <p:nvPr/>
        </p:nvGrpSpPr>
        <p:grpSpPr>
          <a:xfrm>
            <a:off x="2209800" y="1295400"/>
            <a:ext cx="1371600" cy="4707314"/>
            <a:chOff x="0" y="0"/>
            <a:chExt cx="1371600" cy="4707312"/>
          </a:xfrm>
        </p:grpSpPr>
        <p:sp>
          <p:nvSpPr>
            <p:cNvPr id="117" name="Shape 117"/>
            <p:cNvSpPr/>
            <p:nvPr/>
          </p:nvSpPr>
          <p:spPr>
            <a:xfrm flipH="1">
              <a:off x="685799" y="0"/>
              <a:ext cx="2" cy="4343400"/>
            </a:xfrm>
            <a:prstGeom prst="line">
              <a:avLst/>
            </a:prstGeom>
            <a:noFill/>
            <a:ln w="57150" cap="flat">
              <a:solidFill>
                <a:srgbClr val="C54342"/>
              </a:solidFill>
              <a:prstDash val="sysDot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4336472"/>
              <a:ext cx="13716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rPr lang="en-US" dirty="0" smtClean="0"/>
                <a:t>February </a:t>
              </a:r>
              <a:r>
                <a:rPr dirty="0" smtClean="0"/>
                <a:t>14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>
                <a:solidFill>
                  <a:srgbClr val="F0AD00"/>
                </a:solidFill>
              </a:rPr>
              <a:t>Palladium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0"/>
          </a:xfrm>
          <a:prstGeom prst="rect">
            <a:avLst/>
          </a:prstGeom>
        </p:spPr>
        <p:txBody>
          <a:bodyPr/>
          <a:lstStyle/>
          <a:p>
            <a:pPr marL="418909" lvl="0" indent="-300037">
              <a:defRPr sz="1800"/>
            </a:pPr>
            <a:r>
              <a:rPr sz="3000" dirty="0"/>
              <a:t>Main use today is </a:t>
            </a:r>
            <a:r>
              <a:rPr sz="3000" dirty="0" smtClean="0"/>
              <a:t>catalytic </a:t>
            </a:r>
            <a:r>
              <a:rPr sz="3000" dirty="0"/>
              <a:t>converters for cars</a:t>
            </a:r>
          </a:p>
          <a:p>
            <a:pPr marL="418909" lvl="0" indent="-300037">
              <a:defRPr sz="1800"/>
            </a:pPr>
            <a:r>
              <a:rPr sz="3000" dirty="0"/>
              <a:t>Strong demand and limited supply</a:t>
            </a:r>
          </a:p>
          <a:p>
            <a:pPr marL="418909" lvl="0" indent="-300037">
              <a:defRPr sz="1800"/>
            </a:pPr>
            <a:r>
              <a:rPr sz="3000" dirty="0"/>
              <a:t>Price increasing due to: </a:t>
            </a:r>
          </a:p>
          <a:p>
            <a:pPr marL="757237" lvl="1" indent="-300037">
              <a:buSzPct val="80000"/>
              <a:buChar char="◼"/>
              <a:defRPr sz="1800"/>
            </a:pPr>
            <a:r>
              <a:rPr sz="3000" dirty="0"/>
              <a:t>Strike in South Africa (37% of </a:t>
            </a:r>
            <a:r>
              <a:rPr sz="3000" dirty="0" smtClean="0"/>
              <a:t>world</a:t>
            </a:r>
            <a:r>
              <a:rPr lang="en-US" sz="3000" dirty="0"/>
              <a:t>'</a:t>
            </a:r>
            <a:r>
              <a:rPr lang="en-US" sz="3000" dirty="0" smtClean="0"/>
              <a:t>s</a:t>
            </a:r>
            <a:r>
              <a:rPr sz="3000" dirty="0" smtClean="0"/>
              <a:t> </a:t>
            </a:r>
            <a:r>
              <a:rPr sz="3000" dirty="0"/>
              <a:t>palladium)</a:t>
            </a:r>
          </a:p>
          <a:p>
            <a:pPr marL="757237" lvl="1" indent="-300037">
              <a:buSzPct val="80000"/>
              <a:buChar char="◼"/>
              <a:defRPr sz="1800"/>
            </a:pPr>
            <a:r>
              <a:rPr sz="3000" dirty="0"/>
              <a:t>Sanctions on Russia (the </a:t>
            </a:r>
            <a:r>
              <a:rPr sz="3000" dirty="0" smtClean="0"/>
              <a:t>world</a:t>
            </a:r>
            <a:r>
              <a:rPr lang="en-US" sz="3000" dirty="0" smtClean="0"/>
              <a:t>'</a:t>
            </a:r>
            <a:r>
              <a:rPr sz="3000" dirty="0" smtClean="0"/>
              <a:t>s </a:t>
            </a:r>
            <a:r>
              <a:rPr sz="3000" dirty="0"/>
              <a:t>largest supplier at 40%)</a:t>
            </a:r>
          </a:p>
        </p:txBody>
      </p:sp>
      <p:pic>
        <p:nvPicPr>
          <p:cNvPr id="138" name="s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4648200"/>
            <a:ext cx="2001586" cy="1959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creen Shot 2014-04-07 at 12.53.3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95400"/>
            <a:ext cx="7262318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Palladium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2057400" y="5424266"/>
            <a:ext cx="5334000" cy="143373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ctr" defTabSz="612648">
              <a:buClrTx/>
              <a:buSzTx/>
              <a:buFontTx/>
              <a:buNone/>
              <a:defRPr sz="1800"/>
            </a:pPr>
            <a:r>
              <a:rPr sz="2144" b="1" dirty="0"/>
              <a:t>Past 6 </a:t>
            </a:r>
            <a:r>
              <a:rPr sz="2144" b="1" dirty="0" smtClean="0"/>
              <a:t>months</a:t>
            </a:r>
            <a:r>
              <a:rPr lang="en-US" sz="2144" b="1" dirty="0" smtClean="0"/>
              <a:t>:</a:t>
            </a:r>
          </a:p>
          <a:p>
            <a:pPr marL="0" indent="0" algn="l" defTabSz="612648">
              <a:buClrTx/>
              <a:buSzTx/>
              <a:buNone/>
              <a:defRPr sz="1800"/>
            </a:pPr>
            <a:r>
              <a:rPr lang="en-US" sz="2144" dirty="0"/>
              <a:t>Commodity </a:t>
            </a:r>
            <a:r>
              <a:rPr lang="en-US" sz="2144" dirty="0" smtClean="0"/>
              <a:t>– Up 10%</a:t>
            </a:r>
          </a:p>
          <a:p>
            <a:pPr marL="0" lvl="0" indent="0" algn="l" defTabSz="612648">
              <a:buClrTx/>
              <a:buSzTx/>
              <a:buNone/>
              <a:defRPr sz="1800"/>
            </a:pPr>
            <a:r>
              <a:rPr lang="en-US" sz="2144" dirty="0"/>
              <a:t>ETFS Physical Palladium - Up 9</a:t>
            </a:r>
            <a:r>
              <a:rPr lang="en-US" sz="2144" dirty="0" smtClean="0"/>
              <a:t>%</a:t>
            </a:r>
            <a:endParaRPr sz="2144" dirty="0"/>
          </a:p>
          <a:p>
            <a:pPr marL="0" lvl="0" indent="0" algn="l" defTabSz="612648">
              <a:buClrTx/>
              <a:buSzTx/>
              <a:buFontTx/>
              <a:buNone/>
              <a:defRPr sz="1800"/>
            </a:pPr>
            <a:r>
              <a:rPr sz="2144" dirty="0"/>
              <a:t>North American Palladium (PAL) - Down 60</a:t>
            </a:r>
            <a:r>
              <a:rPr sz="2144" dirty="0" smtClean="0"/>
              <a:t>%</a:t>
            </a:r>
            <a:endParaRPr sz="2144" dirty="0"/>
          </a:p>
        </p:txBody>
      </p:sp>
      <p:grpSp>
        <p:nvGrpSpPr>
          <p:cNvPr id="5" name="Group 119"/>
          <p:cNvGrpSpPr/>
          <p:nvPr/>
        </p:nvGrpSpPr>
        <p:grpSpPr>
          <a:xfrm>
            <a:off x="4963235" y="1328383"/>
            <a:ext cx="914400" cy="4114082"/>
            <a:chOff x="238835" y="0"/>
            <a:chExt cx="914400" cy="4657573"/>
          </a:xfrm>
        </p:grpSpPr>
        <p:sp>
          <p:nvSpPr>
            <p:cNvPr id="6" name="Shape 117"/>
            <p:cNvSpPr/>
            <p:nvPr/>
          </p:nvSpPr>
          <p:spPr>
            <a:xfrm flipH="1">
              <a:off x="685799" y="0"/>
              <a:ext cx="2" cy="4343400"/>
            </a:xfrm>
            <a:prstGeom prst="line">
              <a:avLst/>
            </a:prstGeom>
            <a:noFill/>
            <a:ln w="57150" cap="flat">
              <a:solidFill>
                <a:srgbClr val="C54342"/>
              </a:solidFill>
              <a:prstDash val="sysDot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" name="Shape 118"/>
            <p:cNvSpPr/>
            <p:nvPr/>
          </p:nvSpPr>
          <p:spPr>
            <a:xfrm>
              <a:off x="238835" y="4239453"/>
              <a:ext cx="914400" cy="418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rPr lang="en-US" dirty="0" smtClean="0"/>
                <a:t>Nov 19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Agenda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Introduction</a:t>
            </a:r>
          </a:p>
          <a:p>
            <a:pPr lvl="0">
              <a:defRPr sz="1800"/>
            </a:pPr>
            <a:r>
              <a:rPr sz="3200" dirty="0"/>
              <a:t>Fund Strategy and Objective</a:t>
            </a:r>
          </a:p>
          <a:p>
            <a:pPr lvl="0">
              <a:defRPr sz="1800"/>
            </a:pPr>
            <a:r>
              <a:rPr sz="3200" dirty="0"/>
              <a:t>Performance and Attribution</a:t>
            </a:r>
          </a:p>
          <a:p>
            <a:pPr lvl="0">
              <a:defRPr sz="1800"/>
            </a:pPr>
            <a:r>
              <a:rPr lang="en-US" sz="3200" dirty="0" smtClean="0"/>
              <a:t>Passive </a:t>
            </a:r>
            <a:r>
              <a:rPr sz="3200" dirty="0" smtClean="0"/>
              <a:t>Portfolios</a:t>
            </a:r>
            <a:endParaRPr sz="3200" dirty="0"/>
          </a:p>
          <a:p>
            <a:pPr lvl="0">
              <a:defRPr sz="1800"/>
            </a:pPr>
            <a:r>
              <a:rPr sz="3200" dirty="0"/>
              <a:t>Key Takeaways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Portfolio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Passive Portfolio</a:t>
            </a:r>
          </a:p>
          <a:p>
            <a:pPr lvl="1"/>
            <a:r>
              <a:rPr lang="en-US" dirty="0" smtClean="0"/>
              <a:t>Returns: 6.61% over benchmark</a:t>
            </a:r>
          </a:p>
          <a:p>
            <a:pPr lvl="4"/>
            <a:r>
              <a:rPr lang="en-US" dirty="0" smtClean="0"/>
              <a:t>1.30% over Russell 3000</a:t>
            </a:r>
          </a:p>
          <a:p>
            <a:pPr lvl="4"/>
            <a:r>
              <a:rPr lang="en-US" dirty="0" smtClean="0"/>
              <a:t>.21% over active portfolio</a:t>
            </a:r>
          </a:p>
          <a:p>
            <a:pPr marL="146304" indent="0">
              <a:buNone/>
            </a:pPr>
            <a:endParaRPr lang="en-US" dirty="0" smtClean="0"/>
          </a:p>
          <a:p>
            <a:pPr marL="603504" indent="-457200"/>
            <a:r>
              <a:rPr lang="en-US" dirty="0" smtClean="0"/>
              <a:t>Alcoa continued to gain after rebalance</a:t>
            </a:r>
          </a:p>
          <a:p>
            <a:pPr marL="603504" indent="-457200"/>
            <a:r>
              <a:rPr lang="en-US" dirty="0" smtClean="0"/>
              <a:t>On March 24</a:t>
            </a:r>
            <a:r>
              <a:rPr lang="en-US" baseline="30000" dirty="0" smtClean="0"/>
              <a:t>th</a:t>
            </a:r>
            <a:r>
              <a:rPr lang="en-US" dirty="0" smtClean="0"/>
              <a:t>, Nu Skin was fined less than $.5M by Chinese government resolving uncertainty.</a:t>
            </a:r>
          </a:p>
          <a:p>
            <a:pPr marL="146304" indent="0">
              <a:buNone/>
            </a:pPr>
            <a:endParaRPr lang="en-US" dirty="0" smtClean="0"/>
          </a:p>
          <a:p>
            <a:pPr marL="603504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837128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500" b="1" dirty="0" smtClean="0">
                <a:solidFill>
                  <a:srgbClr val="F0AD00"/>
                </a:solidFill>
              </a:rPr>
              <a:t>Performance verse </a:t>
            </a:r>
            <a:r>
              <a:rPr sz="4500" b="1" dirty="0" smtClean="0">
                <a:solidFill>
                  <a:srgbClr val="F0AD00"/>
                </a:solidFill>
              </a:rPr>
              <a:t>Passive Portfolio</a:t>
            </a:r>
            <a:endParaRPr sz="4500" b="1" dirty="0">
              <a:solidFill>
                <a:srgbClr val="F0AD00"/>
              </a:solidFill>
            </a:endParaRPr>
          </a:p>
        </p:txBody>
      </p:sp>
      <p:pic>
        <p:nvPicPr>
          <p:cNvPr id="2" name="Picture 1" descr="Active v Pass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68181" cy="47280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Key Takeaways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6868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600" dirty="0"/>
              <a:t>Portfolio dynamics vs Individual stocks </a:t>
            </a:r>
          </a:p>
          <a:p>
            <a:pPr lvl="0">
              <a:defRPr sz="1800"/>
            </a:pPr>
            <a:r>
              <a:rPr sz="3600" dirty="0"/>
              <a:t>Tendencies to sell winners and hold losers</a:t>
            </a:r>
          </a:p>
          <a:p>
            <a:pPr lvl="0">
              <a:defRPr sz="1800"/>
            </a:pPr>
            <a:r>
              <a:rPr sz="3600" dirty="0"/>
              <a:t>No perfect </a:t>
            </a:r>
            <a:r>
              <a:rPr sz="3600" dirty="0" smtClean="0"/>
              <a:t>foresight</a:t>
            </a:r>
          </a:p>
          <a:p>
            <a:pPr lvl="0">
              <a:defRPr sz="1800"/>
            </a:pPr>
            <a:r>
              <a:rPr lang="en-US" sz="3600" dirty="0" smtClean="0"/>
              <a:t>Time Horizon of the portfolio is important 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Questions?</a:t>
            </a:r>
          </a:p>
        </p:txBody>
      </p:sp>
      <p:pic>
        <p:nvPicPr>
          <p:cNvPr id="151" name="image2.jpg" descr="https://sites.google.com/site/elliotrabinovich/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819400"/>
            <a:ext cx="7820025" cy="202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541562" y="173958"/>
            <a:ext cx="8229601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2013-2014 SIM Fund MBA Team</a:t>
            </a:r>
          </a:p>
        </p:txBody>
      </p:sp>
      <p:pic>
        <p:nvPicPr>
          <p:cNvPr id="69" name="Miller_Gregory 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6498" y="3336382"/>
            <a:ext cx="949289" cy="1423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00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4767" y="3335686"/>
            <a:ext cx="949289" cy="1425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server.np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687" y="3331481"/>
            <a:ext cx="949289" cy="1433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erver-2.np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7237" y="3335686"/>
            <a:ext cx="949289" cy="1425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server-1.np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8426" y="3331481"/>
            <a:ext cx="954890" cy="1433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server.np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40632" y="3335686"/>
            <a:ext cx="949289" cy="14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6657357" y="4910609"/>
            <a:ext cx="81977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14141"/>
                </a:solidFill>
              </a:rPr>
              <a:t>Greg Miller</a:t>
            </a:r>
          </a:p>
        </p:txBody>
      </p:sp>
      <p:sp>
        <p:nvSpPr>
          <p:cNvPr id="76" name="Shape 76"/>
          <p:cNvSpPr/>
          <p:nvPr/>
        </p:nvSpPr>
        <p:spPr>
          <a:xfrm>
            <a:off x="3322225" y="4910609"/>
            <a:ext cx="105437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14141"/>
                </a:solidFill>
              </a:rPr>
              <a:t>Stefanie James</a:t>
            </a:r>
          </a:p>
        </p:txBody>
      </p:sp>
      <p:sp>
        <p:nvSpPr>
          <p:cNvPr id="77" name="Shape 77"/>
          <p:cNvSpPr/>
          <p:nvPr/>
        </p:nvSpPr>
        <p:spPr>
          <a:xfrm>
            <a:off x="5092965" y="4910609"/>
            <a:ext cx="73072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14141"/>
                </a:solidFill>
              </a:rPr>
              <a:t>Rob Kane</a:t>
            </a:r>
          </a:p>
        </p:txBody>
      </p:sp>
      <p:sp>
        <p:nvSpPr>
          <p:cNvPr id="78" name="Shape 78"/>
          <p:cNvSpPr/>
          <p:nvPr/>
        </p:nvSpPr>
        <p:spPr>
          <a:xfrm>
            <a:off x="1686519" y="4910609"/>
            <a:ext cx="121870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14141"/>
                </a:solidFill>
              </a:rPr>
              <a:t>Lucas Hawthorne</a:t>
            </a:r>
          </a:p>
        </p:txBody>
      </p:sp>
      <p:sp>
        <p:nvSpPr>
          <p:cNvPr id="79" name="Shape 79"/>
          <p:cNvSpPr/>
          <p:nvPr/>
        </p:nvSpPr>
        <p:spPr>
          <a:xfrm>
            <a:off x="267687" y="4910609"/>
            <a:ext cx="94928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14141"/>
                </a:solidFill>
              </a:rPr>
              <a:t>John French</a:t>
            </a:r>
          </a:p>
        </p:txBody>
      </p:sp>
      <p:sp>
        <p:nvSpPr>
          <p:cNvPr id="80" name="Shape 80"/>
          <p:cNvSpPr/>
          <p:nvPr/>
        </p:nvSpPr>
        <p:spPr>
          <a:xfrm>
            <a:off x="8121998" y="4910609"/>
            <a:ext cx="81976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14141"/>
                </a:solidFill>
              </a:rPr>
              <a:t>Owen Thal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>
                <a:solidFill>
                  <a:srgbClr val="F0AD00"/>
                </a:solidFill>
              </a:rPr>
              <a:t>Fund Strategy/Objective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57200" y="1510145"/>
            <a:ext cx="8458200" cy="5334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117683" algn="ctr" defTabSz="905255">
              <a:buSzTx/>
              <a:buNone/>
              <a:defRPr sz="1800"/>
            </a:pPr>
            <a:r>
              <a:rPr sz="2772" b="1" dirty="0" smtClean="0"/>
              <a:t>Underlying </a:t>
            </a:r>
            <a:r>
              <a:rPr sz="2772" b="1" dirty="0"/>
              <a:t>theory</a:t>
            </a:r>
            <a:r>
              <a:rPr sz="2772" dirty="0"/>
              <a:t>: rates will remain low </a:t>
            </a:r>
            <a:r>
              <a:rPr sz="2772" dirty="0" smtClean="0"/>
              <a:t>over</a:t>
            </a:r>
            <a:r>
              <a:rPr lang="en-US" sz="2772" dirty="0" smtClean="0"/>
              <a:t> the</a:t>
            </a:r>
          </a:p>
          <a:p>
            <a:pPr marL="0" lvl="0" indent="117683" algn="ctr" defTabSz="905255">
              <a:buSzTx/>
              <a:buNone/>
              <a:defRPr sz="1800"/>
            </a:pPr>
            <a:r>
              <a:rPr sz="2772" dirty="0" smtClean="0"/>
              <a:t>duration of </a:t>
            </a:r>
            <a:r>
              <a:rPr sz="2772" dirty="0"/>
              <a:t>our investing time </a:t>
            </a:r>
            <a:r>
              <a:rPr sz="2772" dirty="0" smtClean="0"/>
              <a:t>frame</a:t>
            </a:r>
            <a:endParaRPr lang="en-US" sz="2772" dirty="0" smtClean="0"/>
          </a:p>
          <a:p>
            <a:pPr marL="0" lvl="0" indent="117683" algn="l" defTabSz="905255">
              <a:buSzTx/>
              <a:buNone/>
              <a:defRPr sz="1800"/>
            </a:pPr>
            <a:endParaRPr sz="700" dirty="0"/>
          </a:p>
          <a:p>
            <a:pPr marL="394917" lvl="0" indent="-277234" defTabSz="905255">
              <a:defRPr sz="1800"/>
            </a:pPr>
            <a:r>
              <a:rPr sz="2772" dirty="0"/>
              <a:t>Fundamental/Quantitative screening</a:t>
            </a:r>
          </a:p>
          <a:p>
            <a:pPr marL="394917" lvl="0" indent="-277234" defTabSz="905255">
              <a:defRPr sz="1800"/>
            </a:pPr>
            <a:r>
              <a:rPr sz="2772" dirty="0"/>
              <a:t>Bullish outlook </a:t>
            </a:r>
          </a:p>
          <a:p>
            <a:pPr marL="0" lvl="0" indent="117683" defTabSz="905255">
              <a:buSzTx/>
              <a:buNone/>
              <a:defRPr sz="1800"/>
            </a:pPr>
            <a:endParaRPr sz="2772" dirty="0"/>
          </a:p>
          <a:p>
            <a:pPr marL="0" lvl="0" indent="117683" defTabSz="905255">
              <a:buSzTx/>
              <a:buNone/>
              <a:defRPr sz="1800"/>
            </a:pPr>
            <a:endParaRPr sz="2772" dirty="0"/>
          </a:p>
          <a:p>
            <a:pPr marL="0" lvl="0" indent="117683" defTabSz="905255">
              <a:buSzTx/>
              <a:buNone/>
              <a:defRPr sz="1800"/>
            </a:pPr>
            <a:endParaRPr sz="2772" dirty="0"/>
          </a:p>
          <a:p>
            <a:pPr marL="0" lvl="0" indent="117683" defTabSz="905255">
              <a:buSzTx/>
              <a:buNone/>
              <a:defRPr sz="1800"/>
            </a:pPr>
            <a:endParaRPr sz="2772" dirty="0"/>
          </a:p>
          <a:p>
            <a:pPr marL="0" lvl="0" indent="117683" defTabSz="905255">
              <a:buSzTx/>
              <a:buNone/>
              <a:defRPr sz="1800"/>
            </a:pPr>
            <a:endParaRPr sz="2772" dirty="0"/>
          </a:p>
          <a:p>
            <a:pPr marL="0" lvl="0" indent="117683" defTabSz="905255">
              <a:buSzTx/>
              <a:buNone/>
              <a:defRPr sz="1800"/>
            </a:pPr>
            <a:r>
              <a:rPr sz="2772" dirty="0"/>
              <a:t>Objectives:</a:t>
            </a:r>
          </a:p>
          <a:p>
            <a:pPr marL="394917" lvl="0" indent="-277234" defTabSz="905255">
              <a:defRPr sz="1800"/>
            </a:pPr>
            <a:r>
              <a:rPr sz="2772" dirty="0"/>
              <a:t>Beat our benchmark (Russell 3000)</a:t>
            </a:r>
          </a:p>
          <a:p>
            <a:pPr marL="394917" lvl="0" indent="-277234" defTabSz="905255">
              <a:defRPr sz="1800"/>
            </a:pPr>
            <a:r>
              <a:rPr sz="2772" dirty="0"/>
              <a:t>Student learning experience </a:t>
            </a:r>
          </a:p>
        </p:txBody>
      </p:sp>
      <p:graphicFrame>
        <p:nvGraphicFramePr>
          <p:cNvPr id="84" name="Chart 84"/>
          <p:cNvGraphicFramePr/>
          <p:nvPr>
            <p:extLst>
              <p:ext uri="{D42A27DB-BD31-4B8C-83A1-F6EECF244321}">
                <p14:modId xmlns:p14="http://schemas.microsoft.com/office/powerpoint/2010/main" val="3391565730"/>
              </p:ext>
            </p:extLst>
          </p:nvPr>
        </p:nvGraphicFramePr>
        <p:xfrm>
          <a:off x="3962400" y="2743200"/>
          <a:ext cx="4166177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>
                <a:solidFill>
                  <a:srgbClr val="F0AD00"/>
                </a:solidFill>
              </a:rPr>
              <a:t>Performance and Attribution</a:t>
            </a:r>
          </a:p>
        </p:txBody>
      </p:sp>
      <p:pic>
        <p:nvPicPr>
          <p:cNvPr id="2" name="Picture 1" descr="Active v Russ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723531" cy="4800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ct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0056"/>
            <a:ext cx="8753991" cy="49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50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4-21 12.5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915400" cy="3827686"/>
          </a:xfrm>
          <a:prstGeom prst="rect">
            <a:avLst/>
          </a:prstGeom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 smtClean="0">
                <a:solidFill>
                  <a:srgbClr val="F0AD00"/>
                </a:solidFill>
              </a:rPr>
              <a:t>NU</a:t>
            </a:r>
            <a:r>
              <a:rPr lang="en-US" sz="4500" b="1" dirty="0" smtClean="0">
                <a:solidFill>
                  <a:srgbClr val="F0AD00"/>
                </a:solidFill>
              </a:rPr>
              <a:t>S – Nu Skin Enterprises </a:t>
            </a:r>
            <a:endParaRPr sz="4500" b="1" dirty="0">
              <a:solidFill>
                <a:srgbClr val="F0AD00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5562600" y="5486400"/>
            <a:ext cx="32766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endParaRPr sz="2200" dirty="0"/>
          </a:p>
        </p:txBody>
      </p:sp>
      <p:sp>
        <p:nvSpPr>
          <p:cNvPr id="97" name="Shape 97"/>
          <p:cNvSpPr/>
          <p:nvPr/>
        </p:nvSpPr>
        <p:spPr>
          <a:xfrm flipH="1">
            <a:off x="2209800" y="1600200"/>
            <a:ext cx="1" cy="3856134"/>
          </a:xfrm>
          <a:prstGeom prst="line">
            <a:avLst/>
          </a:prstGeom>
          <a:ln w="57150">
            <a:solidFill>
              <a:srgbClr val="C54342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752600" y="5486400"/>
            <a:ext cx="122646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dirty="0"/>
              <a:t>January 28</a:t>
            </a:r>
          </a:p>
        </p:txBody>
      </p:sp>
      <p:sp>
        <p:nvSpPr>
          <p:cNvPr id="99" name="Shape 99"/>
          <p:cNvSpPr/>
          <p:nvPr/>
        </p:nvSpPr>
        <p:spPr>
          <a:xfrm flipH="1">
            <a:off x="4648200" y="1600200"/>
            <a:ext cx="0" cy="3856134"/>
          </a:xfrm>
          <a:prstGeom prst="line">
            <a:avLst/>
          </a:prstGeom>
          <a:ln w="57150">
            <a:solidFill>
              <a:srgbClr val="C54342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4114800" y="5486400"/>
            <a:ext cx="160382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800" dirty="0"/>
              <a:t>February 26th</a:t>
            </a:r>
          </a:p>
        </p:txBody>
      </p:sp>
      <p:sp>
        <p:nvSpPr>
          <p:cNvPr id="101" name="Shape 101"/>
          <p:cNvSpPr/>
          <p:nvPr/>
        </p:nvSpPr>
        <p:spPr>
          <a:xfrm>
            <a:off x="152400" y="5486400"/>
            <a:ext cx="2362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dirty="0"/>
              <a:t>Decision </a:t>
            </a:r>
            <a:r>
              <a:rPr dirty="0" smtClean="0"/>
              <a:t>Dates</a:t>
            </a:r>
            <a:r>
              <a:rPr lang="en-US" dirty="0" smtClean="0"/>
              <a:t>: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 smtClean="0">
                <a:solidFill>
                  <a:srgbClr val="F0AD00"/>
                </a:solidFill>
              </a:rPr>
              <a:t>NUS</a:t>
            </a:r>
            <a:endParaRPr sz="4500" b="1" dirty="0">
              <a:solidFill>
                <a:srgbClr val="F0AD00"/>
              </a:solidFill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600" dirty="0"/>
              <a:t>What to do with a loser</a:t>
            </a:r>
            <a:r>
              <a:rPr sz="3600" dirty="0" smtClean="0"/>
              <a:t>?</a:t>
            </a:r>
            <a:endParaRPr lang="en-US" sz="3600" dirty="0"/>
          </a:p>
          <a:p>
            <a:pPr lvl="1">
              <a:defRPr sz="1800"/>
            </a:pPr>
            <a:r>
              <a:rPr lang="en-US" sz="2800" b="1" dirty="0" smtClean="0"/>
              <a:t>Options</a:t>
            </a:r>
            <a:r>
              <a:rPr lang="en-US" sz="2800" b="1" dirty="0"/>
              <a:t>:</a:t>
            </a:r>
          </a:p>
          <a:p>
            <a:pPr marL="1078484" lvl="2" indent="-444500">
              <a:buFont typeface="Arial"/>
              <a:buChar char="•"/>
            </a:pPr>
            <a:r>
              <a:rPr lang="en-US" sz="2800" dirty="0"/>
              <a:t>Double down </a:t>
            </a:r>
          </a:p>
          <a:p>
            <a:pPr marL="1078484" lvl="2" indent="-444500">
              <a:buFont typeface="Arial"/>
              <a:buChar char="•"/>
            </a:pPr>
            <a:r>
              <a:rPr lang="en-US" sz="2800" dirty="0"/>
              <a:t>Sell immediately </a:t>
            </a:r>
            <a:endParaRPr sz="2800" dirty="0"/>
          </a:p>
          <a:p>
            <a:pPr lvl="0">
              <a:defRPr sz="1800"/>
            </a:pPr>
            <a:r>
              <a:rPr sz="3200" dirty="0"/>
              <a:t>$115.26 purchase price</a:t>
            </a:r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800" dirty="0"/>
              <a:t>Dropped from $135.83 to $84.40 from Jan 14-16</a:t>
            </a:r>
            <a:r>
              <a:rPr sz="2800" baseline="30000" dirty="0"/>
              <a:t>th</a:t>
            </a:r>
            <a:endParaRPr sz="2800" dirty="0"/>
          </a:p>
          <a:p>
            <a:pPr marL="731519" lvl="1" indent="-274319">
              <a:spcBef>
                <a:spcPts val="600"/>
              </a:spcBef>
              <a:buClr>
                <a:srgbClr val="60B5CC"/>
              </a:buClr>
              <a:buFont typeface="Wingdings"/>
              <a:defRPr sz="1800"/>
            </a:pPr>
            <a:r>
              <a:rPr sz="2800" dirty="0"/>
              <a:t>Unforeseen trouble in China</a:t>
            </a:r>
          </a:p>
          <a:p>
            <a:pPr lvl="0">
              <a:defRPr sz="1800"/>
            </a:pPr>
            <a:r>
              <a:rPr sz="3200" dirty="0" smtClean="0"/>
              <a:t>Anticipation </a:t>
            </a:r>
            <a:r>
              <a:rPr sz="3200" dirty="0"/>
              <a:t>of the 4</a:t>
            </a:r>
            <a:r>
              <a:rPr sz="3200" baseline="30000" dirty="0"/>
              <a:t>th</a:t>
            </a:r>
            <a:r>
              <a:rPr sz="3200" dirty="0"/>
              <a:t> quarter earnings call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fanie\Pictures\GMC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0"/>
            <a:ext cx="908395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 smtClean="0">
                <a:solidFill>
                  <a:srgbClr val="F0AD00"/>
                </a:solidFill>
              </a:rPr>
              <a:t>GMCR</a:t>
            </a:r>
            <a:r>
              <a:rPr lang="en-US" sz="4500" b="1" dirty="0" smtClean="0">
                <a:solidFill>
                  <a:srgbClr val="F0AD00"/>
                </a:solidFill>
              </a:rPr>
              <a:t> - Green Mountain Coffee Roasters (</a:t>
            </a:r>
            <a:r>
              <a:rPr lang="en-US" sz="4500" b="1" dirty="0" err="1" smtClean="0">
                <a:solidFill>
                  <a:srgbClr val="F0AD00"/>
                </a:solidFill>
              </a:rPr>
              <a:t>Keurig</a:t>
            </a:r>
            <a:r>
              <a:rPr lang="en-US" sz="4500" b="1" dirty="0" smtClean="0">
                <a:solidFill>
                  <a:srgbClr val="F0AD00"/>
                </a:solidFill>
              </a:rPr>
              <a:t>)</a:t>
            </a:r>
            <a:endParaRPr sz="4500" b="1" dirty="0">
              <a:solidFill>
                <a:srgbClr val="F0AD00"/>
              </a:solidFill>
            </a:endParaRPr>
          </a:p>
        </p:txBody>
      </p:sp>
      <p:grpSp>
        <p:nvGrpSpPr>
          <p:cNvPr id="110" name="Group 110"/>
          <p:cNvGrpSpPr/>
          <p:nvPr/>
        </p:nvGrpSpPr>
        <p:grpSpPr>
          <a:xfrm>
            <a:off x="2438400" y="1447800"/>
            <a:ext cx="1371600" cy="4707313"/>
            <a:chOff x="0" y="0"/>
            <a:chExt cx="1371600" cy="4707312"/>
          </a:xfrm>
        </p:grpSpPr>
        <p:sp>
          <p:nvSpPr>
            <p:cNvPr id="108" name="Shape 108"/>
            <p:cNvSpPr/>
            <p:nvPr/>
          </p:nvSpPr>
          <p:spPr>
            <a:xfrm flipH="1">
              <a:off x="685799" y="0"/>
              <a:ext cx="2" cy="4343400"/>
            </a:xfrm>
            <a:prstGeom prst="line">
              <a:avLst/>
            </a:prstGeom>
            <a:noFill/>
            <a:ln w="57150" cap="flat">
              <a:solidFill>
                <a:srgbClr val="C54342"/>
              </a:solidFill>
              <a:prstDash val="sysDot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4336472"/>
              <a:ext cx="13716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rPr dirty="0"/>
                <a:t>February 18 </a:t>
              </a:r>
            </a:p>
          </p:txBody>
        </p:sp>
      </p:grpSp>
      <p:sp>
        <p:nvSpPr>
          <p:cNvPr id="111" name="Shape 111"/>
          <p:cNvSpPr/>
          <p:nvPr/>
        </p:nvSpPr>
        <p:spPr>
          <a:xfrm flipH="1">
            <a:off x="4528121" y="1507657"/>
            <a:ext cx="1" cy="4276616"/>
          </a:xfrm>
          <a:prstGeom prst="line">
            <a:avLst/>
          </a:prstGeom>
          <a:ln w="57150">
            <a:solidFill>
              <a:srgbClr val="C54342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3894277" y="5791201"/>
            <a:ext cx="12954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800" dirty="0"/>
              <a:t>March 5th</a:t>
            </a:r>
          </a:p>
        </p:txBody>
      </p:sp>
      <p:sp>
        <p:nvSpPr>
          <p:cNvPr id="113" name="Shape 113"/>
          <p:cNvSpPr/>
          <p:nvPr/>
        </p:nvSpPr>
        <p:spPr>
          <a:xfrm>
            <a:off x="41564" y="5791201"/>
            <a:ext cx="1981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/>
              <a:t>Decision Dates: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8000" cap="flat">
          <a:solidFill>
            <a:srgbClr val="F0AD00"/>
          </a:solidFill>
          <a:prstDash val="solid"/>
          <a:bevel/>
        </a:ln>
        <a:effectLst>
          <a:outerShdw blurRad="381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8000" cap="flat">
          <a:solidFill>
            <a:srgbClr val="F0AD00"/>
          </a:solidFill>
          <a:prstDash val="solid"/>
          <a:bevel/>
        </a:ln>
        <a:effectLst>
          <a:outerShdw blurRad="50800" dist="25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8000" cap="flat">
          <a:solidFill>
            <a:srgbClr val="F0AD00"/>
          </a:solidFill>
          <a:prstDash val="solid"/>
          <a:bevel/>
        </a:ln>
        <a:effectLst>
          <a:outerShdw blurRad="381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8000" cap="flat">
          <a:solidFill>
            <a:srgbClr val="F0AD00"/>
          </a:solidFill>
          <a:prstDash val="solid"/>
          <a:bevel/>
        </a:ln>
        <a:effectLst>
          <a:outerShdw blurRad="50800" dist="25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448</Words>
  <Application>Microsoft Office PowerPoint</Application>
  <PresentationFormat>On-screen Show (4:3)</PresentationFormat>
  <Paragraphs>122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</vt:lpstr>
      <vt:lpstr>WP Carey  MBA SIM Fund</vt:lpstr>
      <vt:lpstr>Agenda</vt:lpstr>
      <vt:lpstr>2013-2014 SIM Fund MBA Team</vt:lpstr>
      <vt:lpstr>Fund Strategy/Objective</vt:lpstr>
      <vt:lpstr>Performance and Attribution</vt:lpstr>
      <vt:lpstr>Portfolio Performance</vt:lpstr>
      <vt:lpstr>NUS – Nu Skin Enterprises </vt:lpstr>
      <vt:lpstr>NUS</vt:lpstr>
      <vt:lpstr>GMCR - Green Mountain Coffee Roasters (Keurig)</vt:lpstr>
      <vt:lpstr>GMCR </vt:lpstr>
      <vt:lpstr>MBT – Mobile Telesystems</vt:lpstr>
      <vt:lpstr>AMX – American Movil </vt:lpstr>
      <vt:lpstr>AA – Alcoa, Inc.</vt:lpstr>
      <vt:lpstr>Trades Not Made</vt:lpstr>
      <vt:lpstr>Committee Decisions</vt:lpstr>
      <vt:lpstr>Stay the Course</vt:lpstr>
      <vt:lpstr>MAT – Mattel</vt:lpstr>
      <vt:lpstr>Palladium</vt:lpstr>
      <vt:lpstr>Palladium</vt:lpstr>
      <vt:lpstr>Passive Portfolio Performance</vt:lpstr>
      <vt:lpstr>Performance verse Passive Portfolio</vt:lpstr>
      <vt:lpstr>Key Takeaways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Carey  MBA SIM Fund</dc:title>
  <dc:creator>Stefanie</dc:creator>
  <cp:lastModifiedBy>W. P. Carey School of Business</cp:lastModifiedBy>
  <cp:revision>30</cp:revision>
  <dcterms:modified xsi:type="dcterms:W3CDTF">2014-04-25T21:24:45Z</dcterms:modified>
</cp:coreProperties>
</file>