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harts/chart7.xml" ContentType="application/vnd.openxmlformats-officedocument.drawingml.chart+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440" r:id="rId2"/>
    <p:sldId id="441" r:id="rId3"/>
    <p:sldId id="423" r:id="rId4"/>
    <p:sldId id="539" r:id="rId5"/>
    <p:sldId id="508" r:id="rId6"/>
    <p:sldId id="538" r:id="rId7"/>
    <p:sldId id="505" r:id="rId8"/>
    <p:sldId id="506" r:id="rId9"/>
    <p:sldId id="507" r:id="rId10"/>
    <p:sldId id="509" r:id="rId11"/>
    <p:sldId id="511" r:id="rId12"/>
    <p:sldId id="548" r:id="rId13"/>
    <p:sldId id="544" r:id="rId14"/>
    <p:sldId id="513" r:id="rId15"/>
    <p:sldId id="514" r:id="rId16"/>
    <p:sldId id="516" r:id="rId17"/>
    <p:sldId id="515" r:id="rId18"/>
    <p:sldId id="517" r:id="rId19"/>
    <p:sldId id="518" r:id="rId20"/>
    <p:sldId id="546" r:id="rId21"/>
    <p:sldId id="547" r:id="rId22"/>
    <p:sldId id="540" r:id="rId23"/>
    <p:sldId id="520" r:id="rId24"/>
    <p:sldId id="522" r:id="rId25"/>
    <p:sldId id="523" r:id="rId26"/>
    <p:sldId id="549" r:id="rId27"/>
    <p:sldId id="524" r:id="rId28"/>
    <p:sldId id="525" r:id="rId29"/>
    <p:sldId id="526" r:id="rId30"/>
    <p:sldId id="528" r:id="rId31"/>
    <p:sldId id="530" r:id="rId32"/>
    <p:sldId id="532" r:id="rId33"/>
    <p:sldId id="545" r:id="rId34"/>
  </p:sldIdLst>
  <p:sldSz cx="9144000" cy="6858000" type="screen4x3"/>
  <p:notesSz cx="6873875" cy="915987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990000"/>
    <a:srgbClr val="FFFF66"/>
    <a:srgbClr val="FF0000"/>
    <a:srgbClr val="DDDDDD"/>
    <a:srgbClr val="969696"/>
    <a:srgbClr val="777777"/>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974" autoAdjust="0"/>
    <p:restoredTop sz="84498" autoAdjust="0"/>
  </p:normalViewPr>
  <p:slideViewPr>
    <p:cSldViewPr>
      <p:cViewPr>
        <p:scale>
          <a:sx n="75" d="100"/>
          <a:sy n="75" d="100"/>
        </p:scale>
        <p:origin x="-666" y="-72"/>
      </p:cViewPr>
      <p:guideLst>
        <p:guide orient="horz" pos="2160"/>
        <p:guide pos="2880"/>
      </p:guideLst>
    </p:cSldViewPr>
  </p:slideViewPr>
  <p:outlineViewPr>
    <p:cViewPr>
      <p:scale>
        <a:sx n="33" d="100"/>
        <a:sy n="33" d="100"/>
      </p:scale>
      <p:origin x="40" y="7216"/>
    </p:cViewPr>
  </p:outlineViewPr>
  <p:notesTextViewPr>
    <p:cViewPr>
      <p:scale>
        <a:sx n="100" d="100"/>
        <a:sy n="100" d="100"/>
      </p:scale>
      <p:origin x="0" y="0"/>
    </p:cViewPr>
  </p:notesTextViewPr>
  <p:sorterViewPr>
    <p:cViewPr>
      <p:scale>
        <a:sx n="100" d="100"/>
        <a:sy n="100" d="100"/>
      </p:scale>
      <p:origin x="0" y="2232"/>
    </p:cViewPr>
  </p:sorterViewPr>
  <p:notesViewPr>
    <p:cSldViewPr>
      <p:cViewPr varScale="1">
        <p:scale>
          <a:sx n="56" d="100"/>
          <a:sy n="56" d="100"/>
        </p:scale>
        <p:origin x="-2004" y="-78"/>
      </p:cViewPr>
      <p:guideLst>
        <p:guide orient="horz" pos="2885"/>
        <p:guide pos="2165"/>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on%20Bowen\Desktop\Fall%2009\FIN%20494\Defense\Port%20Aggregrate%20Tracke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on%20Bowen\Desktop\Fall%2009\FIN%20494\Defense\Port%20Aggregrate%20Tracke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mayfield87\Desktop\American_Express_Chart.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mayfield87\Desktop\CVS_Graph_for_Defense.xls"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jmayfield87\Desktop\SIM_Fund_attribution_analysi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mayfield87\Desktop\SIM_Fund_attribution_analysis.xls"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C:\Users\test\Desktop\SIM%20Fund%20attribution%20analysis.xls"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Cumulative </a:t>
            </a:r>
            <a:r>
              <a:rPr lang="en-US" sz="1800" b="1" i="0" u="none" strike="noStrike" baseline="0" dirty="0" smtClean="0"/>
              <a:t>Percent </a:t>
            </a:r>
            <a:r>
              <a:rPr lang="en-US" dirty="0" smtClean="0"/>
              <a:t>Return</a:t>
            </a:r>
            <a:endParaRPr lang="en-US" dirty="0"/>
          </a:p>
        </c:rich>
      </c:tx>
    </c:title>
    <c:plotArea>
      <c:layout>
        <c:manualLayout>
          <c:layoutTarget val="inner"/>
          <c:xMode val="edge"/>
          <c:yMode val="edge"/>
          <c:x val="0.13163745985244538"/>
          <c:y val="0.1009468681928674"/>
          <c:w val="0.75600301218104793"/>
          <c:h val="0.7423689000603455"/>
        </c:manualLayout>
      </c:layout>
      <c:lineChart>
        <c:grouping val="standard"/>
        <c:ser>
          <c:idx val="0"/>
          <c:order val="0"/>
          <c:tx>
            <c:strRef>
              <c:f>'Unweighted Vs. Holdover'!$Y$4</c:f>
              <c:strCache>
                <c:ptCount val="1"/>
                <c:pt idx="0">
                  <c:v>SIM Fund</c:v>
                </c:pt>
              </c:strCache>
            </c:strRef>
          </c:tx>
          <c:spPr>
            <a:ln w="38100">
              <a:solidFill>
                <a:schemeClr val="tx1"/>
              </a:solidFill>
            </a:ln>
          </c:spPr>
          <c:marker>
            <c:symbol val="none"/>
          </c:marker>
          <c:cat>
            <c:numRef>
              <c:f>'Unweighted Vs. Holdover'!$A$5:$A$43</c:f>
              <c:numCache>
                <c:formatCode>m/d/yyyy</c:formatCode>
                <c:ptCount val="39"/>
                <c:pt idx="0">
                  <c:v>40091</c:v>
                </c:pt>
                <c:pt idx="1">
                  <c:v>40092</c:v>
                </c:pt>
                <c:pt idx="2">
                  <c:v>40093</c:v>
                </c:pt>
                <c:pt idx="3">
                  <c:v>40094</c:v>
                </c:pt>
                <c:pt idx="4">
                  <c:v>40095</c:v>
                </c:pt>
                <c:pt idx="5">
                  <c:v>40098</c:v>
                </c:pt>
                <c:pt idx="6">
                  <c:v>40099</c:v>
                </c:pt>
                <c:pt idx="7">
                  <c:v>40100</c:v>
                </c:pt>
                <c:pt idx="8">
                  <c:v>40101</c:v>
                </c:pt>
                <c:pt idx="9">
                  <c:v>40102</c:v>
                </c:pt>
                <c:pt idx="10">
                  <c:v>40105</c:v>
                </c:pt>
                <c:pt idx="11">
                  <c:v>40106</c:v>
                </c:pt>
                <c:pt idx="12">
                  <c:v>40107</c:v>
                </c:pt>
                <c:pt idx="13">
                  <c:v>40108</c:v>
                </c:pt>
                <c:pt idx="14">
                  <c:v>40109</c:v>
                </c:pt>
                <c:pt idx="15">
                  <c:v>40112</c:v>
                </c:pt>
                <c:pt idx="16">
                  <c:v>40113</c:v>
                </c:pt>
                <c:pt idx="17">
                  <c:v>40114</c:v>
                </c:pt>
                <c:pt idx="18">
                  <c:v>40115</c:v>
                </c:pt>
                <c:pt idx="19">
                  <c:v>40116</c:v>
                </c:pt>
                <c:pt idx="20">
                  <c:v>40119</c:v>
                </c:pt>
                <c:pt idx="21">
                  <c:v>40120</c:v>
                </c:pt>
                <c:pt idx="22">
                  <c:v>40121</c:v>
                </c:pt>
                <c:pt idx="23">
                  <c:v>40122</c:v>
                </c:pt>
                <c:pt idx="24">
                  <c:v>40123</c:v>
                </c:pt>
                <c:pt idx="25">
                  <c:v>40126</c:v>
                </c:pt>
                <c:pt idx="26">
                  <c:v>40127</c:v>
                </c:pt>
                <c:pt idx="27">
                  <c:v>40128</c:v>
                </c:pt>
                <c:pt idx="28">
                  <c:v>40129</c:v>
                </c:pt>
                <c:pt idx="29">
                  <c:v>40130</c:v>
                </c:pt>
                <c:pt idx="30">
                  <c:v>40133</c:v>
                </c:pt>
                <c:pt idx="31">
                  <c:v>40134</c:v>
                </c:pt>
                <c:pt idx="32">
                  <c:v>40135</c:v>
                </c:pt>
                <c:pt idx="33">
                  <c:v>40136</c:v>
                </c:pt>
                <c:pt idx="34">
                  <c:v>40137</c:v>
                </c:pt>
                <c:pt idx="35">
                  <c:v>40140</c:v>
                </c:pt>
                <c:pt idx="36">
                  <c:v>40141</c:v>
                </c:pt>
                <c:pt idx="37">
                  <c:v>40142</c:v>
                </c:pt>
                <c:pt idx="38">
                  <c:v>40144</c:v>
                </c:pt>
              </c:numCache>
            </c:numRef>
          </c:cat>
          <c:val>
            <c:numRef>
              <c:f>'Unweighted Vs. Holdover'!$Y$5:$Y$43</c:f>
              <c:numCache>
                <c:formatCode>0.00%</c:formatCode>
                <c:ptCount val="39"/>
                <c:pt idx="0">
                  <c:v>0</c:v>
                </c:pt>
                <c:pt idx="1">
                  <c:v>1.4797234836421536E-2</c:v>
                </c:pt>
                <c:pt idx="2">
                  <c:v>1.7594895636423268E-2</c:v>
                </c:pt>
                <c:pt idx="3">
                  <c:v>2.4842175993952775E-2</c:v>
                </c:pt>
                <c:pt idx="4">
                  <c:v>3.2610711784142606E-2</c:v>
                </c:pt>
                <c:pt idx="5">
                  <c:v>3.8402016627578431E-2</c:v>
                </c:pt>
                <c:pt idx="6">
                  <c:v>3.6528176840880298E-2</c:v>
                </c:pt>
                <c:pt idx="7">
                  <c:v>5.2408019114365913E-2</c:v>
                </c:pt>
                <c:pt idx="8">
                  <c:v>5.7920047835910163E-2</c:v>
                </c:pt>
                <c:pt idx="9">
                  <c:v>4.2164894901486352E-2</c:v>
                </c:pt>
                <c:pt idx="10">
                  <c:v>5.3824298022519423E-2</c:v>
                </c:pt>
                <c:pt idx="11">
                  <c:v>4.7995996342312955E-2</c:v>
                </c:pt>
                <c:pt idx="12">
                  <c:v>4.2269885924753683E-2</c:v>
                </c:pt>
                <c:pt idx="13">
                  <c:v>5.7512582674181564E-2</c:v>
                </c:pt>
                <c:pt idx="14">
                  <c:v>3.9203148130835086E-2</c:v>
                </c:pt>
                <c:pt idx="15">
                  <c:v>3.2810194728350998E-2</c:v>
                </c:pt>
                <c:pt idx="16">
                  <c:v>3.2252242433272245E-2</c:v>
                </c:pt>
                <c:pt idx="17">
                  <c:v>1.399830314508122E-2</c:v>
                </c:pt>
                <c:pt idx="18">
                  <c:v>3.8044247216863065E-2</c:v>
                </c:pt>
                <c:pt idx="19">
                  <c:v>1.3611836188005965E-2</c:v>
                </c:pt>
                <c:pt idx="20">
                  <c:v>2.2140107020849925E-2</c:v>
                </c:pt>
                <c:pt idx="21">
                  <c:v>2.0132278690172128E-2</c:v>
                </c:pt>
                <c:pt idx="22">
                  <c:v>2.2132607662045084E-2</c:v>
                </c:pt>
                <c:pt idx="23">
                  <c:v>2.6524232178148859E-2</c:v>
                </c:pt>
                <c:pt idx="24">
                  <c:v>3.0232415128506756E-2</c:v>
                </c:pt>
                <c:pt idx="25">
                  <c:v>5.8778474440435581E-2</c:v>
                </c:pt>
                <c:pt idx="26">
                  <c:v>5.8489999105076587E-2</c:v>
                </c:pt>
                <c:pt idx="27">
                  <c:v>6.5536896595341551E-2</c:v>
                </c:pt>
                <c:pt idx="28">
                  <c:v>5.3238448112686555E-2</c:v>
                </c:pt>
                <c:pt idx="29">
                  <c:v>6.4382995253906339E-2</c:v>
                </c:pt>
                <c:pt idx="30">
                  <c:v>8.0638105441984867E-2</c:v>
                </c:pt>
                <c:pt idx="31">
                  <c:v>7.7394382780272414E-2</c:v>
                </c:pt>
                <c:pt idx="32">
                  <c:v>7.7309490038602102E-2</c:v>
                </c:pt>
                <c:pt idx="33">
                  <c:v>6.6416721370323048E-2</c:v>
                </c:pt>
                <c:pt idx="34">
                  <c:v>6.1911906531991599E-2</c:v>
                </c:pt>
                <c:pt idx="35">
                  <c:v>8.0011858986057185E-2</c:v>
                </c:pt>
                <c:pt idx="36">
                  <c:v>7.956139750051397E-2</c:v>
                </c:pt>
                <c:pt idx="37">
                  <c:v>8.8864202110720172E-2</c:v>
                </c:pt>
                <c:pt idx="38">
                  <c:v>7.211943378841143E-2</c:v>
                </c:pt>
              </c:numCache>
            </c:numRef>
          </c:val>
        </c:ser>
        <c:ser>
          <c:idx val="1"/>
          <c:order val="1"/>
          <c:tx>
            <c:strRef>
              <c:f>'Unweighted Vs. Holdover'!$Z$4</c:f>
              <c:strCache>
                <c:ptCount val="1"/>
                <c:pt idx="0">
                  <c:v>IVV</c:v>
                </c:pt>
              </c:strCache>
            </c:strRef>
          </c:tx>
          <c:spPr>
            <a:ln w="38100">
              <a:solidFill>
                <a:srgbClr val="C00000"/>
              </a:solidFill>
            </a:ln>
          </c:spPr>
          <c:marker>
            <c:symbol val="none"/>
          </c:marker>
          <c:cat>
            <c:numRef>
              <c:f>'Unweighted Vs. Holdover'!$A$5:$A$43</c:f>
              <c:numCache>
                <c:formatCode>m/d/yyyy</c:formatCode>
                <c:ptCount val="39"/>
                <c:pt idx="0">
                  <c:v>40091</c:v>
                </c:pt>
                <c:pt idx="1">
                  <c:v>40092</c:v>
                </c:pt>
                <c:pt idx="2">
                  <c:v>40093</c:v>
                </c:pt>
                <c:pt idx="3">
                  <c:v>40094</c:v>
                </c:pt>
                <c:pt idx="4">
                  <c:v>40095</c:v>
                </c:pt>
                <c:pt idx="5">
                  <c:v>40098</c:v>
                </c:pt>
                <c:pt idx="6">
                  <c:v>40099</c:v>
                </c:pt>
                <c:pt idx="7">
                  <c:v>40100</c:v>
                </c:pt>
                <c:pt idx="8">
                  <c:v>40101</c:v>
                </c:pt>
                <c:pt idx="9">
                  <c:v>40102</c:v>
                </c:pt>
                <c:pt idx="10">
                  <c:v>40105</c:v>
                </c:pt>
                <c:pt idx="11">
                  <c:v>40106</c:v>
                </c:pt>
                <c:pt idx="12">
                  <c:v>40107</c:v>
                </c:pt>
                <c:pt idx="13">
                  <c:v>40108</c:v>
                </c:pt>
                <c:pt idx="14">
                  <c:v>40109</c:v>
                </c:pt>
                <c:pt idx="15">
                  <c:v>40112</c:v>
                </c:pt>
                <c:pt idx="16">
                  <c:v>40113</c:v>
                </c:pt>
                <c:pt idx="17">
                  <c:v>40114</c:v>
                </c:pt>
                <c:pt idx="18">
                  <c:v>40115</c:v>
                </c:pt>
                <c:pt idx="19">
                  <c:v>40116</c:v>
                </c:pt>
                <c:pt idx="20">
                  <c:v>40119</c:v>
                </c:pt>
                <c:pt idx="21">
                  <c:v>40120</c:v>
                </c:pt>
                <c:pt idx="22">
                  <c:v>40121</c:v>
                </c:pt>
                <c:pt idx="23">
                  <c:v>40122</c:v>
                </c:pt>
                <c:pt idx="24">
                  <c:v>40123</c:v>
                </c:pt>
                <c:pt idx="25">
                  <c:v>40126</c:v>
                </c:pt>
                <c:pt idx="26">
                  <c:v>40127</c:v>
                </c:pt>
                <c:pt idx="27">
                  <c:v>40128</c:v>
                </c:pt>
                <c:pt idx="28">
                  <c:v>40129</c:v>
                </c:pt>
                <c:pt idx="29">
                  <c:v>40130</c:v>
                </c:pt>
                <c:pt idx="30">
                  <c:v>40133</c:v>
                </c:pt>
                <c:pt idx="31">
                  <c:v>40134</c:v>
                </c:pt>
                <c:pt idx="32">
                  <c:v>40135</c:v>
                </c:pt>
                <c:pt idx="33">
                  <c:v>40136</c:v>
                </c:pt>
                <c:pt idx="34">
                  <c:v>40137</c:v>
                </c:pt>
                <c:pt idx="35">
                  <c:v>40140</c:v>
                </c:pt>
                <c:pt idx="36">
                  <c:v>40141</c:v>
                </c:pt>
                <c:pt idx="37">
                  <c:v>40142</c:v>
                </c:pt>
                <c:pt idx="38">
                  <c:v>40144</c:v>
                </c:pt>
              </c:numCache>
            </c:numRef>
          </c:cat>
          <c:val>
            <c:numRef>
              <c:f>'Unweighted Vs. Holdover'!$Z$5:$Z$43</c:f>
              <c:numCache>
                <c:formatCode>0.00%</c:formatCode>
                <c:ptCount val="39"/>
                <c:pt idx="0">
                  <c:v>0</c:v>
                </c:pt>
                <c:pt idx="1">
                  <c:v>1.3895543842836689E-2</c:v>
                </c:pt>
                <c:pt idx="2">
                  <c:v>1.6866315285098438E-2</c:v>
                </c:pt>
                <c:pt idx="3">
                  <c:v>2.4628653569717426E-2</c:v>
                </c:pt>
                <c:pt idx="4">
                  <c:v>3.0666027791087739E-2</c:v>
                </c:pt>
                <c:pt idx="5">
                  <c:v>3.5265931959751015E-2</c:v>
                </c:pt>
                <c:pt idx="6">
                  <c:v>3.3349305222808011E-2</c:v>
                </c:pt>
                <c:pt idx="7">
                  <c:v>5.1269765213224856E-2</c:v>
                </c:pt>
                <c:pt idx="8">
                  <c:v>5.4815524676569409E-2</c:v>
                </c:pt>
                <c:pt idx="9">
                  <c:v>4.6957355055103144E-2</c:v>
                </c:pt>
                <c:pt idx="10">
                  <c:v>5.5773838045040991E-2</c:v>
                </c:pt>
                <c:pt idx="11">
                  <c:v>5.059894585529482E-2</c:v>
                </c:pt>
                <c:pt idx="12">
                  <c:v>4.0344992812649909E-2</c:v>
                </c:pt>
                <c:pt idx="13">
                  <c:v>5.0694777192142028E-2</c:v>
                </c:pt>
                <c:pt idx="14">
                  <c:v>3.9386679444178299E-2</c:v>
                </c:pt>
                <c:pt idx="15">
                  <c:v>2.7216099664590505E-2</c:v>
                </c:pt>
                <c:pt idx="16">
                  <c:v>2.3191183517010092E-2</c:v>
                </c:pt>
                <c:pt idx="17">
                  <c:v>3.9290848107332446E-3</c:v>
                </c:pt>
                <c:pt idx="18">
                  <c:v>2.5011978917106048E-2</c:v>
                </c:pt>
                <c:pt idx="19">
                  <c:v>-3.6415908001916123E-3</c:v>
                </c:pt>
                <c:pt idx="20">
                  <c:v>2.6832774317202285E-3</c:v>
                </c:pt>
                <c:pt idx="21">
                  <c:v>5.9415428845233393E-3</c:v>
                </c:pt>
                <c:pt idx="22">
                  <c:v>7.1873502635361828E-3</c:v>
                </c:pt>
                <c:pt idx="23">
                  <c:v>2.6928605654048983E-2</c:v>
                </c:pt>
                <c:pt idx="24">
                  <c:v>3.0282702443699339E-2</c:v>
                </c:pt>
                <c:pt idx="25">
                  <c:v>5.3378054623862095E-2</c:v>
                </c:pt>
                <c:pt idx="26">
                  <c:v>5.3090560613320716E-2</c:v>
                </c:pt>
                <c:pt idx="27">
                  <c:v>5.8744609487302576E-2</c:v>
                </c:pt>
                <c:pt idx="28">
                  <c:v>4.8107331097269002E-2</c:v>
                </c:pt>
                <c:pt idx="29">
                  <c:v>5.4336367992333795E-2</c:v>
                </c:pt>
                <c:pt idx="30">
                  <c:v>6.8998562529947433E-2</c:v>
                </c:pt>
                <c:pt idx="31">
                  <c:v>6.9956875898419119E-2</c:v>
                </c:pt>
                <c:pt idx="32">
                  <c:v>6.9669381887877524E-2</c:v>
                </c:pt>
                <c:pt idx="33">
                  <c:v>5.5390512697652175E-2</c:v>
                </c:pt>
                <c:pt idx="34">
                  <c:v>5.3090560613320716E-2</c:v>
                </c:pt>
                <c:pt idx="35">
                  <c:v>6.6027791087685833E-2</c:v>
                </c:pt>
                <c:pt idx="36">
                  <c:v>6.6506947771921704E-2</c:v>
                </c:pt>
                <c:pt idx="37">
                  <c:v>7.053186391950185E-2</c:v>
                </c:pt>
                <c:pt idx="38">
                  <c:v>5.385721130809791E-2</c:v>
                </c:pt>
              </c:numCache>
            </c:numRef>
          </c:val>
        </c:ser>
        <c:ser>
          <c:idx val="2"/>
          <c:order val="2"/>
          <c:tx>
            <c:strRef>
              <c:f>'Unweighted Vs. Holdover'!$AE$4</c:f>
              <c:strCache>
                <c:ptCount val="1"/>
                <c:pt idx="0">
                  <c:v>Buy/Sell</c:v>
                </c:pt>
              </c:strCache>
            </c:strRef>
          </c:tx>
          <c:spPr>
            <a:ln>
              <a:solidFill>
                <a:srgbClr val="00B0F0"/>
              </a:solidFill>
            </a:ln>
          </c:spPr>
          <c:marker>
            <c:symbol val="square"/>
            <c:size val="8"/>
            <c:spPr>
              <a:solidFill>
                <a:srgbClr val="00B0F0"/>
              </a:solidFill>
              <a:ln>
                <a:solidFill>
                  <a:srgbClr val="00B0F0"/>
                </a:solidFill>
              </a:ln>
            </c:spPr>
          </c:marker>
          <c:val>
            <c:numRef>
              <c:f>'Unweighted Vs. Holdover'!$AE$5:$AE$43</c:f>
              <c:numCache>
                <c:formatCode>General</c:formatCode>
                <c:ptCount val="39"/>
                <c:pt idx="0" formatCode="0.00%">
                  <c:v>0</c:v>
                </c:pt>
                <c:pt idx="4" formatCode="0.00%">
                  <c:v>3.2610711784142606E-2</c:v>
                </c:pt>
                <c:pt idx="7" formatCode="0.00%">
                  <c:v>5.2408019114365913E-2</c:v>
                </c:pt>
                <c:pt idx="9" formatCode="0.00%">
                  <c:v>4.2164894901486352E-2</c:v>
                </c:pt>
                <c:pt idx="12" formatCode="0.00%">
                  <c:v>4.2269885924753683E-2</c:v>
                </c:pt>
                <c:pt idx="32" formatCode="0.00%">
                  <c:v>7.7309490038602102E-2</c:v>
                </c:pt>
              </c:numCache>
            </c:numRef>
          </c:val>
        </c:ser>
        <c:ser>
          <c:idx val="3"/>
          <c:order val="3"/>
          <c:tx>
            <c:strRef>
              <c:f>'Unweighted Vs. Holdover'!$AF$4</c:f>
              <c:strCache>
                <c:ptCount val="1"/>
                <c:pt idx="0">
                  <c:v>Earnings</c:v>
                </c:pt>
              </c:strCache>
            </c:strRef>
          </c:tx>
          <c:spPr>
            <a:ln>
              <a:solidFill>
                <a:srgbClr val="00B050"/>
              </a:solidFill>
            </a:ln>
          </c:spPr>
          <c:marker>
            <c:symbol val="square"/>
            <c:size val="7"/>
            <c:spPr>
              <a:solidFill>
                <a:srgbClr val="00B050"/>
              </a:solidFill>
              <a:ln>
                <a:solidFill>
                  <a:srgbClr val="00B050"/>
                </a:solidFill>
              </a:ln>
            </c:spPr>
          </c:marker>
          <c:val>
            <c:numRef>
              <c:f>'Unweighted Vs. Holdover'!$AF$5:$AF$43</c:f>
              <c:numCache>
                <c:formatCode>General</c:formatCode>
                <c:ptCount val="39"/>
                <c:pt idx="9" formatCode="0.00%">
                  <c:v>4.700000000000009E-2</c:v>
                </c:pt>
                <c:pt idx="15" formatCode="0.00%">
                  <c:v>2.7200000000000064E-2</c:v>
                </c:pt>
                <c:pt idx="21" formatCode="0.00%">
                  <c:v>5.9000000000000163E-3</c:v>
                </c:pt>
                <c:pt idx="22" formatCode="0.00%">
                  <c:v>7.200000000000018E-3</c:v>
                </c:pt>
              </c:numCache>
            </c:numRef>
          </c:val>
        </c:ser>
        <c:marker val="1"/>
        <c:axId val="123746560"/>
        <c:axId val="113995776"/>
      </c:lineChart>
      <c:dateAx>
        <c:axId val="123746560"/>
        <c:scaling>
          <c:orientation val="minMax"/>
        </c:scaling>
        <c:axPos val="b"/>
        <c:numFmt formatCode="m/d/yyyy" sourceLinked="1"/>
        <c:majorTickMark val="none"/>
        <c:tickLblPos val="nextTo"/>
        <c:txPr>
          <a:bodyPr/>
          <a:lstStyle/>
          <a:p>
            <a:pPr>
              <a:defRPr>
                <a:latin typeface="Book Antiqua" pitchFamily="18" charset="0"/>
              </a:defRPr>
            </a:pPr>
            <a:endParaRPr lang="en-US"/>
          </a:p>
        </c:txPr>
        <c:crossAx val="113995776"/>
        <c:crossesAt val="-1.0000000000000019E-2"/>
        <c:auto val="1"/>
        <c:lblOffset val="100"/>
        <c:majorUnit val="7"/>
        <c:majorTimeUnit val="days"/>
      </c:dateAx>
      <c:valAx>
        <c:axId val="113995776"/>
        <c:scaling>
          <c:orientation val="minMax"/>
          <c:min val="-1.0000000000000019E-2"/>
        </c:scaling>
        <c:axPos val="l"/>
        <c:majorGridlines/>
        <c:numFmt formatCode="0.00%" sourceLinked="1"/>
        <c:majorTickMark val="none"/>
        <c:tickLblPos val="nextTo"/>
        <c:txPr>
          <a:bodyPr/>
          <a:lstStyle/>
          <a:p>
            <a:pPr>
              <a:defRPr>
                <a:latin typeface="Book Antiqua" pitchFamily="18" charset="0"/>
              </a:defRPr>
            </a:pPr>
            <a:endParaRPr lang="en-US"/>
          </a:p>
        </c:txPr>
        <c:crossAx val="123746560"/>
        <c:crosses val="autoZero"/>
        <c:crossBetween val="between"/>
        <c:majorUnit val="1.0000000000000019E-2"/>
      </c:valAx>
    </c:plotArea>
    <c:legend>
      <c:legendPos val="r"/>
      <c:layout>
        <c:manualLayout>
          <c:xMode val="edge"/>
          <c:yMode val="edge"/>
          <c:x val="0.73636471254303792"/>
          <c:y val="0.60578589415209272"/>
          <c:w val="0.12061433585282408"/>
          <c:h val="0.1634337588626662"/>
        </c:manualLayout>
      </c:layou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latin typeface="Book Antiqua" pitchFamily="18" charset="0"/>
              </a:defRPr>
            </a:pPr>
            <a:r>
              <a:rPr lang="en-US" sz="1800" b="1" i="0" baseline="0">
                <a:latin typeface="Book Antiqua" pitchFamily="18" charset="0"/>
              </a:rPr>
              <a:t>Basis Points Above </a:t>
            </a:r>
            <a:endParaRPr lang="en-US">
              <a:latin typeface="Book Antiqua" pitchFamily="18" charset="0"/>
            </a:endParaRPr>
          </a:p>
          <a:p>
            <a:pPr algn="ctr">
              <a:defRPr>
                <a:latin typeface="Book Antiqua" pitchFamily="18" charset="0"/>
              </a:defRPr>
            </a:pPr>
            <a:r>
              <a:rPr lang="en-US" sz="1800" b="1" i="0" baseline="0">
                <a:latin typeface="Book Antiqua" pitchFamily="18" charset="0"/>
              </a:rPr>
              <a:t>IVV Benchmark</a:t>
            </a:r>
            <a:endParaRPr lang="en-US">
              <a:latin typeface="Book Antiqua" pitchFamily="18" charset="0"/>
            </a:endParaRPr>
          </a:p>
        </c:rich>
      </c:tx>
    </c:title>
    <c:plotArea>
      <c:layout>
        <c:manualLayout>
          <c:layoutTarget val="inner"/>
          <c:xMode val="edge"/>
          <c:yMode val="edge"/>
          <c:x val="7.3634760498687668E-2"/>
          <c:y val="0.14788272701377317"/>
          <c:w val="0.88512808945756749"/>
          <c:h val="0.69428738534432732"/>
        </c:manualLayout>
      </c:layout>
      <c:lineChart>
        <c:grouping val="standard"/>
        <c:ser>
          <c:idx val="1"/>
          <c:order val="0"/>
          <c:tx>
            <c:v>SIM Fund</c:v>
          </c:tx>
          <c:spPr>
            <a:ln w="38100">
              <a:solidFill>
                <a:schemeClr val="tx1"/>
              </a:solidFill>
            </a:ln>
          </c:spPr>
          <c:marker>
            <c:symbol val="none"/>
          </c:marker>
          <c:cat>
            <c:numRef>
              <c:f>'Unweighted Vs. Holdover'!$A$5:$A$43</c:f>
              <c:numCache>
                <c:formatCode>m/d/yyyy</c:formatCode>
                <c:ptCount val="39"/>
                <c:pt idx="0">
                  <c:v>40091</c:v>
                </c:pt>
                <c:pt idx="1">
                  <c:v>40092</c:v>
                </c:pt>
                <c:pt idx="2">
                  <c:v>40093</c:v>
                </c:pt>
                <c:pt idx="3">
                  <c:v>40094</c:v>
                </c:pt>
                <c:pt idx="4">
                  <c:v>40095</c:v>
                </c:pt>
                <c:pt idx="5">
                  <c:v>40098</c:v>
                </c:pt>
                <c:pt idx="6">
                  <c:v>40099</c:v>
                </c:pt>
                <c:pt idx="7">
                  <c:v>40100</c:v>
                </c:pt>
                <c:pt idx="8">
                  <c:v>40101</c:v>
                </c:pt>
                <c:pt idx="9">
                  <c:v>40102</c:v>
                </c:pt>
                <c:pt idx="10">
                  <c:v>40105</c:v>
                </c:pt>
                <c:pt idx="11">
                  <c:v>40106</c:v>
                </c:pt>
                <c:pt idx="12">
                  <c:v>40107</c:v>
                </c:pt>
                <c:pt idx="13">
                  <c:v>40108</c:v>
                </c:pt>
                <c:pt idx="14">
                  <c:v>40109</c:v>
                </c:pt>
                <c:pt idx="15">
                  <c:v>40112</c:v>
                </c:pt>
                <c:pt idx="16">
                  <c:v>40113</c:v>
                </c:pt>
                <c:pt idx="17">
                  <c:v>40114</c:v>
                </c:pt>
                <c:pt idx="18">
                  <c:v>40115</c:v>
                </c:pt>
                <c:pt idx="19">
                  <c:v>40116</c:v>
                </c:pt>
                <c:pt idx="20">
                  <c:v>40119</c:v>
                </c:pt>
                <c:pt idx="21">
                  <c:v>40120</c:v>
                </c:pt>
                <c:pt idx="22">
                  <c:v>40121</c:v>
                </c:pt>
                <c:pt idx="23">
                  <c:v>40122</c:v>
                </c:pt>
                <c:pt idx="24">
                  <c:v>40123</c:v>
                </c:pt>
                <c:pt idx="25">
                  <c:v>40126</c:v>
                </c:pt>
                <c:pt idx="26">
                  <c:v>40127</c:v>
                </c:pt>
                <c:pt idx="27">
                  <c:v>40128</c:v>
                </c:pt>
                <c:pt idx="28">
                  <c:v>40129</c:v>
                </c:pt>
                <c:pt idx="29">
                  <c:v>40130</c:v>
                </c:pt>
                <c:pt idx="30">
                  <c:v>40133</c:v>
                </c:pt>
                <c:pt idx="31">
                  <c:v>40134</c:v>
                </c:pt>
                <c:pt idx="32">
                  <c:v>40135</c:v>
                </c:pt>
                <c:pt idx="33">
                  <c:v>40136</c:v>
                </c:pt>
                <c:pt idx="34">
                  <c:v>40137</c:v>
                </c:pt>
                <c:pt idx="35">
                  <c:v>40140</c:v>
                </c:pt>
                <c:pt idx="36">
                  <c:v>40141</c:v>
                </c:pt>
                <c:pt idx="37">
                  <c:v>40142</c:v>
                </c:pt>
                <c:pt idx="38">
                  <c:v>40144</c:v>
                </c:pt>
              </c:numCache>
            </c:numRef>
          </c:cat>
          <c:val>
            <c:numRef>
              <c:f>'Unweighted Vs. Holdover'!$AB$5:$AB$43</c:f>
              <c:numCache>
                <c:formatCode>General</c:formatCode>
                <c:ptCount val="39"/>
                <c:pt idx="0">
                  <c:v>0</c:v>
                </c:pt>
                <c:pt idx="1">
                  <c:v>9</c:v>
                </c:pt>
                <c:pt idx="2">
                  <c:v>7.3</c:v>
                </c:pt>
                <c:pt idx="3">
                  <c:v>2.1</c:v>
                </c:pt>
                <c:pt idx="4">
                  <c:v>19.400000000000002</c:v>
                </c:pt>
                <c:pt idx="5">
                  <c:v>31.4</c:v>
                </c:pt>
                <c:pt idx="6">
                  <c:v>31.8</c:v>
                </c:pt>
                <c:pt idx="7">
                  <c:v>11.4</c:v>
                </c:pt>
                <c:pt idx="8">
                  <c:v>31</c:v>
                </c:pt>
                <c:pt idx="9">
                  <c:v>-47.9</c:v>
                </c:pt>
                <c:pt idx="10">
                  <c:v>-19.5</c:v>
                </c:pt>
                <c:pt idx="11">
                  <c:v>-26</c:v>
                </c:pt>
                <c:pt idx="12">
                  <c:v>19.2</c:v>
                </c:pt>
                <c:pt idx="13">
                  <c:v>68.2</c:v>
                </c:pt>
                <c:pt idx="14">
                  <c:v>-1.8</c:v>
                </c:pt>
                <c:pt idx="15">
                  <c:v>55.900000000000006</c:v>
                </c:pt>
                <c:pt idx="16">
                  <c:v>90.600000000000009</c:v>
                </c:pt>
                <c:pt idx="17">
                  <c:v>100.7</c:v>
                </c:pt>
                <c:pt idx="18">
                  <c:v>130.30000000000001</c:v>
                </c:pt>
                <c:pt idx="19">
                  <c:v>172.50000000000003</c:v>
                </c:pt>
                <c:pt idx="20">
                  <c:v>194.60000000000002</c:v>
                </c:pt>
                <c:pt idx="21">
                  <c:v>141.9</c:v>
                </c:pt>
                <c:pt idx="22">
                  <c:v>149.5</c:v>
                </c:pt>
                <c:pt idx="23">
                  <c:v>-4</c:v>
                </c:pt>
                <c:pt idx="24">
                  <c:v>-0.5</c:v>
                </c:pt>
                <c:pt idx="25">
                  <c:v>54</c:v>
                </c:pt>
                <c:pt idx="26">
                  <c:v>54</c:v>
                </c:pt>
                <c:pt idx="27">
                  <c:v>67.900000000000006</c:v>
                </c:pt>
                <c:pt idx="28">
                  <c:v>51.3</c:v>
                </c:pt>
                <c:pt idx="29">
                  <c:v>100.5</c:v>
                </c:pt>
                <c:pt idx="30">
                  <c:v>116.39999999999999</c:v>
                </c:pt>
                <c:pt idx="31">
                  <c:v>74.400000000000006</c:v>
                </c:pt>
                <c:pt idx="32">
                  <c:v>76.400000000000006</c:v>
                </c:pt>
                <c:pt idx="33">
                  <c:v>110.3</c:v>
                </c:pt>
                <c:pt idx="34">
                  <c:v>88.2</c:v>
                </c:pt>
                <c:pt idx="35">
                  <c:v>139.79999999999998</c:v>
                </c:pt>
                <c:pt idx="36">
                  <c:v>130.5</c:v>
                </c:pt>
                <c:pt idx="37">
                  <c:v>183.29999999999998</c:v>
                </c:pt>
                <c:pt idx="38">
                  <c:v>182.6</c:v>
                </c:pt>
              </c:numCache>
            </c:numRef>
          </c:val>
        </c:ser>
        <c:ser>
          <c:idx val="0"/>
          <c:order val="1"/>
          <c:tx>
            <c:v>Benchmark</c:v>
          </c:tx>
          <c:spPr>
            <a:ln w="38100">
              <a:solidFill>
                <a:srgbClr val="C00000"/>
              </a:solidFill>
            </a:ln>
          </c:spPr>
          <c:marker>
            <c:symbol val="none"/>
          </c:marker>
          <c:cat>
            <c:numRef>
              <c:f>'Unweighted Vs. Holdover'!$A$5:$A$43</c:f>
              <c:numCache>
                <c:formatCode>m/d/yyyy</c:formatCode>
                <c:ptCount val="39"/>
                <c:pt idx="0">
                  <c:v>40091</c:v>
                </c:pt>
                <c:pt idx="1">
                  <c:v>40092</c:v>
                </c:pt>
                <c:pt idx="2">
                  <c:v>40093</c:v>
                </c:pt>
                <c:pt idx="3">
                  <c:v>40094</c:v>
                </c:pt>
                <c:pt idx="4">
                  <c:v>40095</c:v>
                </c:pt>
                <c:pt idx="5">
                  <c:v>40098</c:v>
                </c:pt>
                <c:pt idx="6">
                  <c:v>40099</c:v>
                </c:pt>
                <c:pt idx="7">
                  <c:v>40100</c:v>
                </c:pt>
                <c:pt idx="8">
                  <c:v>40101</c:v>
                </c:pt>
                <c:pt idx="9">
                  <c:v>40102</c:v>
                </c:pt>
                <c:pt idx="10">
                  <c:v>40105</c:v>
                </c:pt>
                <c:pt idx="11">
                  <c:v>40106</c:v>
                </c:pt>
                <c:pt idx="12">
                  <c:v>40107</c:v>
                </c:pt>
                <c:pt idx="13">
                  <c:v>40108</c:v>
                </c:pt>
                <c:pt idx="14">
                  <c:v>40109</c:v>
                </c:pt>
                <c:pt idx="15">
                  <c:v>40112</c:v>
                </c:pt>
                <c:pt idx="16">
                  <c:v>40113</c:v>
                </c:pt>
                <c:pt idx="17">
                  <c:v>40114</c:v>
                </c:pt>
                <c:pt idx="18">
                  <c:v>40115</c:v>
                </c:pt>
                <c:pt idx="19">
                  <c:v>40116</c:v>
                </c:pt>
                <c:pt idx="20">
                  <c:v>40119</c:v>
                </c:pt>
                <c:pt idx="21">
                  <c:v>40120</c:v>
                </c:pt>
                <c:pt idx="22">
                  <c:v>40121</c:v>
                </c:pt>
                <c:pt idx="23">
                  <c:v>40122</c:v>
                </c:pt>
                <c:pt idx="24">
                  <c:v>40123</c:v>
                </c:pt>
                <c:pt idx="25">
                  <c:v>40126</c:v>
                </c:pt>
                <c:pt idx="26">
                  <c:v>40127</c:v>
                </c:pt>
                <c:pt idx="27">
                  <c:v>40128</c:v>
                </c:pt>
                <c:pt idx="28">
                  <c:v>40129</c:v>
                </c:pt>
                <c:pt idx="29">
                  <c:v>40130</c:v>
                </c:pt>
                <c:pt idx="30">
                  <c:v>40133</c:v>
                </c:pt>
                <c:pt idx="31">
                  <c:v>40134</c:v>
                </c:pt>
                <c:pt idx="32">
                  <c:v>40135</c:v>
                </c:pt>
                <c:pt idx="33">
                  <c:v>40136</c:v>
                </c:pt>
                <c:pt idx="34">
                  <c:v>40137</c:v>
                </c:pt>
                <c:pt idx="35">
                  <c:v>40140</c:v>
                </c:pt>
                <c:pt idx="36">
                  <c:v>40141</c:v>
                </c:pt>
                <c:pt idx="37">
                  <c:v>40142</c:v>
                </c:pt>
                <c:pt idx="38">
                  <c:v>40144</c:v>
                </c:pt>
              </c:numCache>
            </c:numRef>
          </c:cat>
          <c:val>
            <c:numRef>
              <c:f>'Unweighted Vs. Holdover'!$AC$5:$AC$43</c:f>
              <c:numCache>
                <c:formatCode>General</c:formatCode>
                <c:ptCount val="39"/>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numCache>
            </c:numRef>
          </c:val>
        </c:ser>
        <c:marker val="1"/>
        <c:axId val="114102656"/>
        <c:axId val="114104192"/>
      </c:lineChart>
      <c:dateAx>
        <c:axId val="114102656"/>
        <c:scaling>
          <c:orientation val="minMax"/>
        </c:scaling>
        <c:axPos val="b"/>
        <c:numFmt formatCode="[$-409]d\-mmm\-yy;@" sourceLinked="0"/>
        <c:majorTickMark val="none"/>
        <c:tickLblPos val="low"/>
        <c:txPr>
          <a:bodyPr rot="-5400000" vert="horz"/>
          <a:lstStyle/>
          <a:p>
            <a:pPr>
              <a:defRPr sz="1000">
                <a:latin typeface="Book Antiqua" pitchFamily="18" charset="0"/>
              </a:defRPr>
            </a:pPr>
            <a:endParaRPr lang="en-US"/>
          </a:p>
        </c:txPr>
        <c:crossAx val="114104192"/>
        <c:crossesAt val="-75"/>
        <c:auto val="1"/>
        <c:lblOffset val="100"/>
        <c:majorUnit val="7"/>
        <c:majorTimeUnit val="days"/>
      </c:dateAx>
      <c:valAx>
        <c:axId val="114104192"/>
        <c:scaling>
          <c:orientation val="minMax"/>
          <c:max val="250"/>
          <c:min val="-75"/>
        </c:scaling>
        <c:axPos val="l"/>
        <c:majorGridlines/>
        <c:numFmt formatCode="#,##0" sourceLinked="0"/>
        <c:majorTickMark val="none"/>
        <c:tickLblPos val="nextTo"/>
        <c:txPr>
          <a:bodyPr/>
          <a:lstStyle/>
          <a:p>
            <a:pPr>
              <a:defRPr>
                <a:latin typeface="Book Antiqua" pitchFamily="18" charset="0"/>
              </a:defRPr>
            </a:pPr>
            <a:endParaRPr lang="en-US"/>
          </a:p>
        </c:txPr>
        <c:crossAx val="114102656"/>
        <c:crosses val="autoZero"/>
        <c:crossBetween val="between"/>
        <c:majorUnit val="25"/>
        <c:minorUnit val="5"/>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a:latin typeface="Book Antiqua" pitchFamily="18" charset="0"/>
              </a:defRPr>
            </a:pPr>
            <a:r>
              <a:rPr lang="en-US" sz="1600" dirty="0">
                <a:latin typeface="Book Antiqua" pitchFamily="18" charset="0"/>
                <a:cs typeface="Times New Roman" pitchFamily="18" charset="0"/>
              </a:rPr>
              <a:t>American Express (AXP)</a:t>
            </a:r>
            <a:r>
              <a:rPr lang="en-US" sz="1600" baseline="0" dirty="0">
                <a:latin typeface="Book Antiqua" pitchFamily="18" charset="0"/>
                <a:cs typeface="Times New Roman" pitchFamily="18" charset="0"/>
              </a:rPr>
              <a:t> </a:t>
            </a:r>
            <a:r>
              <a:rPr lang="en-US" sz="1600" dirty="0">
                <a:latin typeface="Book Antiqua" pitchFamily="18" charset="0"/>
                <a:cs typeface="Times New Roman" pitchFamily="18" charset="0"/>
              </a:rPr>
              <a:t>Performance</a:t>
            </a:r>
          </a:p>
          <a:p>
            <a:pPr>
              <a:defRPr sz="1200">
                <a:latin typeface="Book Antiqua" pitchFamily="18" charset="0"/>
              </a:defRPr>
            </a:pPr>
            <a:r>
              <a:rPr lang="en-US" sz="1200" dirty="0">
                <a:latin typeface="Book Antiqua" pitchFamily="18" charset="0"/>
                <a:cs typeface="Times New Roman" pitchFamily="18" charset="0"/>
              </a:rPr>
              <a:t>October</a:t>
            </a:r>
            <a:r>
              <a:rPr lang="en-US" sz="1200" baseline="0" dirty="0">
                <a:latin typeface="Book Antiqua" pitchFamily="18" charset="0"/>
                <a:cs typeface="Times New Roman" pitchFamily="18" charset="0"/>
              </a:rPr>
              <a:t> 5th - November 27th</a:t>
            </a:r>
            <a:endParaRPr lang="en-US" sz="1200" dirty="0">
              <a:latin typeface="Book Antiqua" pitchFamily="18" charset="0"/>
              <a:cs typeface="Times New Roman" pitchFamily="18" charset="0"/>
            </a:endParaRPr>
          </a:p>
        </c:rich>
      </c:tx>
      <c:layout>
        <c:manualLayout>
          <c:xMode val="edge"/>
          <c:yMode val="edge"/>
          <c:x val="0.23418985126859138"/>
          <c:y val="9.1449105971128611E-2"/>
        </c:manualLayout>
      </c:layout>
    </c:title>
    <c:plotArea>
      <c:layout>
        <c:manualLayout>
          <c:layoutTarget val="inner"/>
          <c:xMode val="edge"/>
          <c:yMode val="edge"/>
          <c:x val="8.8576261300671227E-2"/>
          <c:y val="0.19954870224555263"/>
          <c:w val="0.8800434529017207"/>
          <c:h val="0.72190976127984063"/>
        </c:manualLayout>
      </c:layout>
      <c:lineChart>
        <c:grouping val="standard"/>
        <c:ser>
          <c:idx val="0"/>
          <c:order val="0"/>
          <c:tx>
            <c:strRef>
              <c:f>table!$B$1</c:f>
              <c:strCache>
                <c:ptCount val="1"/>
                <c:pt idx="0">
                  <c:v>Percentage Return</c:v>
                </c:pt>
              </c:strCache>
            </c:strRef>
          </c:tx>
          <c:spPr>
            <a:ln>
              <a:solidFill>
                <a:schemeClr val="accent6"/>
              </a:solidFill>
            </a:ln>
          </c:spPr>
          <c:marker>
            <c:symbol val="none"/>
          </c:marker>
          <c:cat>
            <c:numRef>
              <c:f>table!$A$2:$A$40</c:f>
              <c:numCache>
                <c:formatCode>m/d/yyyy</c:formatCode>
                <c:ptCount val="39"/>
                <c:pt idx="0">
                  <c:v>40091</c:v>
                </c:pt>
                <c:pt idx="1">
                  <c:v>40092</c:v>
                </c:pt>
                <c:pt idx="2">
                  <c:v>40093</c:v>
                </c:pt>
                <c:pt idx="3">
                  <c:v>40094</c:v>
                </c:pt>
                <c:pt idx="4">
                  <c:v>40095</c:v>
                </c:pt>
                <c:pt idx="5">
                  <c:v>40098</c:v>
                </c:pt>
                <c:pt idx="6">
                  <c:v>40099</c:v>
                </c:pt>
                <c:pt idx="7">
                  <c:v>40100</c:v>
                </c:pt>
                <c:pt idx="8">
                  <c:v>40101</c:v>
                </c:pt>
                <c:pt idx="9">
                  <c:v>40102</c:v>
                </c:pt>
                <c:pt idx="10">
                  <c:v>40105</c:v>
                </c:pt>
                <c:pt idx="11">
                  <c:v>40106</c:v>
                </c:pt>
                <c:pt idx="12">
                  <c:v>40107</c:v>
                </c:pt>
                <c:pt idx="13">
                  <c:v>40108</c:v>
                </c:pt>
                <c:pt idx="14">
                  <c:v>40109</c:v>
                </c:pt>
                <c:pt idx="15">
                  <c:v>40112</c:v>
                </c:pt>
                <c:pt idx="16">
                  <c:v>40113</c:v>
                </c:pt>
                <c:pt idx="17">
                  <c:v>40114</c:v>
                </c:pt>
                <c:pt idx="18">
                  <c:v>40115</c:v>
                </c:pt>
                <c:pt idx="19">
                  <c:v>40116</c:v>
                </c:pt>
                <c:pt idx="20">
                  <c:v>40119</c:v>
                </c:pt>
                <c:pt idx="21">
                  <c:v>40120</c:v>
                </c:pt>
                <c:pt idx="22">
                  <c:v>40121</c:v>
                </c:pt>
                <c:pt idx="23">
                  <c:v>40122</c:v>
                </c:pt>
                <c:pt idx="24">
                  <c:v>40123</c:v>
                </c:pt>
                <c:pt idx="25">
                  <c:v>40126</c:v>
                </c:pt>
                <c:pt idx="26">
                  <c:v>40127</c:v>
                </c:pt>
                <c:pt idx="27">
                  <c:v>40128</c:v>
                </c:pt>
                <c:pt idx="28">
                  <c:v>40129</c:v>
                </c:pt>
                <c:pt idx="29">
                  <c:v>40130</c:v>
                </c:pt>
                <c:pt idx="30">
                  <c:v>40133</c:v>
                </c:pt>
                <c:pt idx="31">
                  <c:v>40134</c:v>
                </c:pt>
                <c:pt idx="32">
                  <c:v>40135</c:v>
                </c:pt>
                <c:pt idx="33">
                  <c:v>40136</c:v>
                </c:pt>
                <c:pt idx="34">
                  <c:v>40137</c:v>
                </c:pt>
                <c:pt idx="35">
                  <c:v>40140</c:v>
                </c:pt>
                <c:pt idx="36">
                  <c:v>40141</c:v>
                </c:pt>
                <c:pt idx="37">
                  <c:v>40142</c:v>
                </c:pt>
                <c:pt idx="38">
                  <c:v>40144</c:v>
                </c:pt>
              </c:numCache>
            </c:numRef>
          </c:cat>
          <c:val>
            <c:numRef>
              <c:f>table!$B$2:$B$40</c:f>
              <c:numCache>
                <c:formatCode>0.00%</c:formatCode>
                <c:ptCount val="39"/>
                <c:pt idx="0" formatCode="General">
                  <c:v>0</c:v>
                </c:pt>
                <c:pt idx="1">
                  <c:v>9.0307043949429521E-3</c:v>
                </c:pt>
                <c:pt idx="2">
                  <c:v>2.3178807947019882E-2</c:v>
                </c:pt>
                <c:pt idx="3">
                  <c:v>5.2980132450331376E-2</c:v>
                </c:pt>
                <c:pt idx="4">
                  <c:v>5.1776038531005333E-2</c:v>
                </c:pt>
                <c:pt idx="5">
                  <c:v>5.5990367248645687E-2</c:v>
                </c:pt>
                <c:pt idx="6">
                  <c:v>4.8765803732691293E-2</c:v>
                </c:pt>
                <c:pt idx="7">
                  <c:v>5.6291390728476998E-2</c:v>
                </c:pt>
                <c:pt idx="8">
                  <c:v>6.9837447320891408E-2</c:v>
                </c:pt>
                <c:pt idx="9">
                  <c:v>5.2077062010837082E-2</c:v>
                </c:pt>
                <c:pt idx="10">
                  <c:v>7.5857916917519932E-2</c:v>
                </c:pt>
                <c:pt idx="11">
                  <c:v>6.622516556291376E-2</c:v>
                </c:pt>
                <c:pt idx="12">
                  <c:v>5.6592414208308552E-2</c:v>
                </c:pt>
                <c:pt idx="13">
                  <c:v>9.6929560505719548E-2</c:v>
                </c:pt>
                <c:pt idx="14">
                  <c:v>4.0939193257073972E-2</c:v>
                </c:pt>
                <c:pt idx="15">
                  <c:v>4.9969897652017037E-2</c:v>
                </c:pt>
                <c:pt idx="16">
                  <c:v>8.2179409993979713E-2</c:v>
                </c:pt>
                <c:pt idx="17">
                  <c:v>4.3648404575556875E-2</c:v>
                </c:pt>
                <c:pt idx="18">
                  <c:v>9.6929560505719548E-2</c:v>
                </c:pt>
                <c:pt idx="19">
                  <c:v>4.8765803732691293E-2</c:v>
                </c:pt>
                <c:pt idx="20">
                  <c:v>7.4051776038531358E-2</c:v>
                </c:pt>
                <c:pt idx="21">
                  <c:v>8.4888621312462526E-2</c:v>
                </c:pt>
                <c:pt idx="22">
                  <c:v>8.2480433473810913E-2</c:v>
                </c:pt>
                <c:pt idx="23">
                  <c:v>0.13606261288380495</c:v>
                </c:pt>
                <c:pt idx="24">
                  <c:v>0.12010836845273939</c:v>
                </c:pt>
                <c:pt idx="25">
                  <c:v>0.17549668874172258</c:v>
                </c:pt>
                <c:pt idx="26">
                  <c:v>0.19446116797110174</c:v>
                </c:pt>
                <c:pt idx="27">
                  <c:v>0.20559903672486518</c:v>
                </c:pt>
                <c:pt idx="28">
                  <c:v>0.18904274533413662</c:v>
                </c:pt>
                <c:pt idx="29">
                  <c:v>0.21462974111980748</c:v>
                </c:pt>
                <c:pt idx="30">
                  <c:v>0.24744130042143411</c:v>
                </c:pt>
                <c:pt idx="31">
                  <c:v>0.24503311258278196</c:v>
                </c:pt>
                <c:pt idx="32">
                  <c:v>0.25135460565924328</c:v>
                </c:pt>
                <c:pt idx="33">
                  <c:v>0.23841059602649112</c:v>
                </c:pt>
                <c:pt idx="34">
                  <c:v>0.23208910295003021</c:v>
                </c:pt>
                <c:pt idx="35">
                  <c:v>0.25316074653822979</c:v>
                </c:pt>
                <c:pt idx="36">
                  <c:v>0.24744130042143411</c:v>
                </c:pt>
                <c:pt idx="37">
                  <c:v>0.25586995785671285</c:v>
                </c:pt>
                <c:pt idx="38">
                  <c:v>0.22937989163154737</c:v>
                </c:pt>
              </c:numCache>
            </c:numRef>
          </c:val>
        </c:ser>
        <c:marker val="1"/>
        <c:axId val="114160000"/>
        <c:axId val="114161536"/>
      </c:lineChart>
      <c:dateAx>
        <c:axId val="114160000"/>
        <c:scaling>
          <c:orientation val="minMax"/>
          <c:max val="40144"/>
          <c:min val="40091"/>
        </c:scaling>
        <c:axPos val="b"/>
        <c:numFmt formatCode="[$-409]d\-mmm\-yy;@" sourceLinked="0"/>
        <c:tickLblPos val="nextTo"/>
        <c:crossAx val="114161536"/>
        <c:crosses val="autoZero"/>
        <c:auto val="1"/>
        <c:lblOffset val="100"/>
        <c:baseTimeUnit val="days"/>
        <c:majorUnit val="7"/>
        <c:majorTimeUnit val="days"/>
        <c:minorUnit val="1"/>
        <c:minorTimeUnit val="days"/>
      </c:dateAx>
      <c:valAx>
        <c:axId val="114161536"/>
        <c:scaling>
          <c:orientation val="minMax"/>
          <c:min val="-0.1"/>
        </c:scaling>
        <c:axPos val="l"/>
        <c:majorGridlines/>
        <c:numFmt formatCode="0.0%" sourceLinked="0"/>
        <c:tickLblPos val="nextTo"/>
        <c:crossAx val="114160000"/>
        <c:crosses val="autoZero"/>
        <c:crossBetween val="between"/>
      </c:valAx>
      <c:spPr>
        <a:noFill/>
        <a:ln w="25400">
          <a:noFill/>
        </a:ln>
      </c:spPr>
    </c:plotArea>
    <c:legend>
      <c:legendPos val="r"/>
      <c:layout>
        <c:manualLayout>
          <c:xMode val="edge"/>
          <c:yMode val="edge"/>
          <c:x val="0.78779629629629799"/>
          <c:y val="0.50233185695538063"/>
          <c:w val="0.19183333333333341"/>
          <c:h val="5.9802534448819208E-2"/>
        </c:manualLayout>
      </c:layout>
      <c:spPr>
        <a:solidFill>
          <a:schemeClr val="lt1"/>
        </a:solidFill>
        <a:ln w="25400" cap="flat" cmpd="sng" algn="ctr">
          <a:solidFill>
            <a:schemeClr val="accent4"/>
          </a:solidFill>
          <a:prstDash val="solid"/>
        </a:ln>
        <a:effectLst/>
      </c:spPr>
      <c:txPr>
        <a:bodyPr/>
        <a:lstStyle/>
        <a:p>
          <a:pPr>
            <a:defRPr>
              <a:solidFill>
                <a:schemeClr val="dk1"/>
              </a:solidFill>
              <a:latin typeface="+mn-lt"/>
              <a:ea typeface="+mn-ea"/>
              <a:cs typeface="+mn-cs"/>
            </a:defRPr>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lgn="ctr">
              <a:defRPr/>
            </a:pPr>
            <a:r>
              <a:rPr lang="en-US" sz="1600" b="1" i="0" baseline="0" dirty="0"/>
              <a:t>CVS Caremark Performance</a:t>
            </a:r>
            <a:endParaRPr lang="en-US" sz="1600" dirty="0"/>
          </a:p>
          <a:p>
            <a:pPr algn="ctr">
              <a:defRPr/>
            </a:pPr>
            <a:r>
              <a:rPr lang="en-US" sz="1200" b="1" i="0" baseline="0" dirty="0"/>
              <a:t>October 21st - November 10th</a:t>
            </a:r>
          </a:p>
        </c:rich>
      </c:tx>
    </c:title>
    <c:plotArea>
      <c:layout/>
      <c:lineChart>
        <c:grouping val="standard"/>
        <c:ser>
          <c:idx val="0"/>
          <c:order val="0"/>
          <c:marker>
            <c:symbol val="none"/>
          </c:marker>
          <c:cat>
            <c:numRef>
              <c:f>Charts!$E$2:$E$16</c:f>
              <c:numCache>
                <c:formatCode>d\-mmm\-yy</c:formatCode>
                <c:ptCount val="15"/>
                <c:pt idx="0">
                  <c:v>40107</c:v>
                </c:pt>
                <c:pt idx="1">
                  <c:v>40108</c:v>
                </c:pt>
                <c:pt idx="2">
                  <c:v>40109</c:v>
                </c:pt>
                <c:pt idx="3">
                  <c:v>40112</c:v>
                </c:pt>
                <c:pt idx="4">
                  <c:v>40113</c:v>
                </c:pt>
                <c:pt idx="5">
                  <c:v>40114</c:v>
                </c:pt>
                <c:pt idx="6">
                  <c:v>40115</c:v>
                </c:pt>
                <c:pt idx="7">
                  <c:v>40116</c:v>
                </c:pt>
                <c:pt idx="8">
                  <c:v>40119</c:v>
                </c:pt>
                <c:pt idx="9">
                  <c:v>40120</c:v>
                </c:pt>
                <c:pt idx="10">
                  <c:v>40121</c:v>
                </c:pt>
                <c:pt idx="11">
                  <c:v>40122</c:v>
                </c:pt>
                <c:pt idx="12">
                  <c:v>40123</c:v>
                </c:pt>
                <c:pt idx="13">
                  <c:v>40126</c:v>
                </c:pt>
                <c:pt idx="14">
                  <c:v>40127</c:v>
                </c:pt>
              </c:numCache>
            </c:numRef>
          </c:cat>
          <c:val>
            <c:numRef>
              <c:f>Charts!$G$2:$G$16</c:f>
              <c:numCache>
                <c:formatCode>0.00%</c:formatCode>
                <c:ptCount val="15"/>
                <c:pt idx="0">
                  <c:v>0</c:v>
                </c:pt>
                <c:pt idx="1">
                  <c:v>1.3426423200859232E-2</c:v>
                </c:pt>
                <c:pt idx="2">
                  <c:v>-2.1482277121376513E-3</c:v>
                </c:pt>
                <c:pt idx="3">
                  <c:v>-1.9871106337271863E-2</c:v>
                </c:pt>
                <c:pt idx="4">
                  <c:v>-3.2491944146079657E-2</c:v>
                </c:pt>
                <c:pt idx="5">
                  <c:v>-4.3770139634801412E-2</c:v>
                </c:pt>
                <c:pt idx="6">
                  <c:v>-2.2287862513426741E-2</c:v>
                </c:pt>
                <c:pt idx="7">
                  <c:v>-5.2094522019334184E-2</c:v>
                </c:pt>
                <c:pt idx="8">
                  <c:v>-4.0010741138560804E-2</c:v>
                </c:pt>
                <c:pt idx="9">
                  <c:v>-4.8603651987110814E-2</c:v>
                </c:pt>
                <c:pt idx="10">
                  <c:v>-2.9269602577873557E-2</c:v>
                </c:pt>
                <c:pt idx="11">
                  <c:v>-0.22475832438238474</c:v>
                </c:pt>
                <c:pt idx="12">
                  <c:v>-0.20005370569280345</c:v>
                </c:pt>
                <c:pt idx="13">
                  <c:v>-0.17024704618689701</c:v>
                </c:pt>
                <c:pt idx="14">
                  <c:v>-0.19038668098818468</c:v>
                </c:pt>
              </c:numCache>
            </c:numRef>
          </c:val>
        </c:ser>
        <c:marker val="1"/>
        <c:axId val="114199936"/>
        <c:axId val="114242688"/>
      </c:lineChart>
      <c:dateAx>
        <c:axId val="114199936"/>
        <c:scaling>
          <c:orientation val="minMax"/>
        </c:scaling>
        <c:axPos val="b"/>
        <c:numFmt formatCode="d\-mmm\-yy" sourceLinked="1"/>
        <c:tickLblPos val="nextTo"/>
        <c:crossAx val="114242688"/>
        <c:crosses val="autoZero"/>
        <c:auto val="1"/>
        <c:lblOffset val="100"/>
        <c:majorUnit val="5"/>
        <c:majorTimeUnit val="days"/>
      </c:dateAx>
      <c:valAx>
        <c:axId val="114242688"/>
        <c:scaling>
          <c:orientation val="minMax"/>
        </c:scaling>
        <c:axPos val="l"/>
        <c:majorGridlines/>
        <c:numFmt formatCode="0.00%" sourceLinked="1"/>
        <c:tickLblPos val="nextTo"/>
        <c:crossAx val="114199936"/>
        <c:crosses val="autoZero"/>
        <c:crossBetween val="between"/>
      </c:valAx>
    </c:plotArea>
    <c:plotVisOnly val="1"/>
    <c:dispBlanksAs val="gap"/>
  </c:chart>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6"/>
  <c:chart>
    <c:plotArea>
      <c:layout>
        <c:manualLayout>
          <c:layoutTarget val="inner"/>
          <c:xMode val="edge"/>
          <c:yMode val="edge"/>
          <c:x val="0.11811023622047249"/>
          <c:y val="5.8988764044944034E-2"/>
          <c:w val="0.85354330708661419"/>
          <c:h val="0.9157303370786517"/>
        </c:manualLayout>
      </c:layout>
      <c:barChart>
        <c:barDir val="col"/>
        <c:grouping val="stacked"/>
        <c:ser>
          <c:idx val="0"/>
          <c:order val="0"/>
          <c:spPr>
            <a:solidFill>
              <a:srgbClr val="800000"/>
            </a:solidFill>
          </c:spPr>
          <c:dLbls>
            <c:dLbl>
              <c:idx val="0"/>
              <c:layout>
                <c:manualLayout>
                  <c:x val="6.2992125984252124E-3"/>
                  <c:y val="4.8325813205933529E-2"/>
                </c:manualLayout>
              </c:layout>
              <c:dLblPos val="ctr"/>
              <c:showVal val="1"/>
            </c:dLbl>
            <c:dLbl>
              <c:idx val="1"/>
              <c:layout>
                <c:manualLayout>
                  <c:x val="-2.0997375328084106E-3"/>
                  <c:y val="-9.9092866200713725E-2"/>
                </c:manualLayout>
              </c:layout>
              <c:dLblPos val="ctr"/>
              <c:showVal val="1"/>
            </c:dLbl>
            <c:dLbl>
              <c:idx val="2"/>
              <c:layout>
                <c:manualLayout>
                  <c:x val="2.0997375328084106E-3"/>
                  <c:y val="-4.6504467840396635E-2"/>
                </c:manualLayout>
              </c:layout>
              <c:dLblPos val="ctr"/>
              <c:showVal val="1"/>
            </c:dLbl>
            <c:dLbl>
              <c:idx val="3"/>
              <c:layout>
                <c:manualLayout>
                  <c:x val="-2.0997375328084106E-3"/>
                  <c:y val="-0.2108823616149105"/>
                </c:manualLayout>
              </c:layout>
              <c:dLblPos val="ctr"/>
              <c:showVal val="1"/>
            </c:dLbl>
            <c:dLbl>
              <c:idx val="4"/>
              <c:layout>
                <c:manualLayout>
                  <c:x val="-2.0997375328084106E-3"/>
                  <c:y val="-3.9690052788345281E-2"/>
                </c:manualLayout>
              </c:layout>
              <c:dLblPos val="ctr"/>
              <c:showVal val="1"/>
            </c:dLbl>
            <c:dLbl>
              <c:idx val="5"/>
              <c:layout>
                <c:manualLayout>
                  <c:x val="0"/>
                  <c:y val="2.77256775487335E-2"/>
                </c:manualLayout>
              </c:layout>
              <c:dLblPos val="ctr"/>
              <c:showVal val="1"/>
            </c:dLbl>
            <c:dLbl>
              <c:idx val="6"/>
              <c:layout>
                <c:manualLayout>
                  <c:x val="0"/>
                  <c:y val="-8.8899407237016725E-2"/>
                </c:manualLayout>
              </c:layout>
              <c:dLblPos val="ctr"/>
              <c:showVal val="1"/>
            </c:dLbl>
            <c:dLbl>
              <c:idx val="7"/>
              <c:layout>
                <c:manualLayout>
                  <c:x val="0"/>
                  <c:y val="3.8962517325783715E-2"/>
                </c:manualLayout>
              </c:layout>
              <c:dLblPos val="ctr"/>
              <c:showVal val="1"/>
            </c:dLbl>
            <c:dLbl>
              <c:idx val="8"/>
              <c:layout>
                <c:manualLayout>
                  <c:x val="0"/>
                  <c:y val="-2.7777777777778002E-2"/>
                </c:manualLayout>
              </c:layout>
              <c:dLblPos val="ctr"/>
              <c:showVal val="1"/>
            </c:dLbl>
            <c:showVal val="1"/>
          </c:dLbls>
          <c:cat>
            <c:strRef>
              <c:f>Sheet1!$L$2:$L$10</c:f>
              <c:strCache>
                <c:ptCount val="9"/>
                <c:pt idx="0">
                  <c:v>Consumer Discretionary</c:v>
                </c:pt>
                <c:pt idx="1">
                  <c:v>Consumer Staples</c:v>
                </c:pt>
                <c:pt idx="2">
                  <c:v>Energy</c:v>
                </c:pt>
                <c:pt idx="3">
                  <c:v>Financials</c:v>
                </c:pt>
                <c:pt idx="4">
                  <c:v>Healthcare</c:v>
                </c:pt>
                <c:pt idx="5">
                  <c:v>Industrials</c:v>
                </c:pt>
                <c:pt idx="6">
                  <c:v>Information Technologies</c:v>
                </c:pt>
                <c:pt idx="7">
                  <c:v>Materials</c:v>
                </c:pt>
                <c:pt idx="8">
                  <c:v>Telecom</c:v>
                </c:pt>
              </c:strCache>
            </c:strRef>
          </c:cat>
          <c:val>
            <c:numRef>
              <c:f>Sheet1!$M$2:$M$10</c:f>
              <c:numCache>
                <c:formatCode>0.00%</c:formatCode>
                <c:ptCount val="9"/>
                <c:pt idx="0">
                  <c:v>-4.0000000000000114E-3</c:v>
                </c:pt>
                <c:pt idx="1">
                  <c:v>-2.5329999999999998E-2</c:v>
                </c:pt>
                <c:pt idx="2">
                  <c:v>2.3999999999999998E-3</c:v>
                </c:pt>
                <c:pt idx="3">
                  <c:v>2.53E-2</c:v>
                </c:pt>
                <c:pt idx="4">
                  <c:v>5.0000000000000034E-4</c:v>
                </c:pt>
                <c:pt idx="5">
                  <c:v>-4.0000000000000034E-4</c:v>
                </c:pt>
                <c:pt idx="6">
                  <c:v>7.7000000000000254E-3</c:v>
                </c:pt>
                <c:pt idx="7">
                  <c:v>-7.000000000000027E-4</c:v>
                </c:pt>
                <c:pt idx="8">
                  <c:v>5.0000000000000034E-4</c:v>
                </c:pt>
              </c:numCache>
            </c:numRef>
          </c:val>
        </c:ser>
        <c:overlap val="100"/>
        <c:axId val="114254592"/>
        <c:axId val="114256128"/>
      </c:barChart>
      <c:catAx>
        <c:axId val="114254592"/>
        <c:scaling>
          <c:orientation val="minMax"/>
        </c:scaling>
        <c:axPos val="b"/>
        <c:numFmt formatCode="General" sourceLinked="1"/>
        <c:tickLblPos val="nextTo"/>
        <c:crossAx val="114256128"/>
        <c:crosses val="autoZero"/>
        <c:auto val="1"/>
        <c:lblAlgn val="ctr"/>
        <c:lblOffset val="100"/>
      </c:catAx>
      <c:valAx>
        <c:axId val="114256128"/>
        <c:scaling>
          <c:orientation val="minMax"/>
        </c:scaling>
        <c:axPos val="l"/>
        <c:majorGridlines/>
        <c:numFmt formatCode="0.0%" sourceLinked="0"/>
        <c:tickLblPos val="nextTo"/>
        <c:crossAx val="114254592"/>
        <c:crosses val="autoZero"/>
        <c:crossBetween val="between"/>
      </c:valAx>
    </c:plotArea>
    <c:plotVisOnly val="1"/>
    <c:dispBlanksAs val="gap"/>
  </c:chart>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6"/>
  <c:chart>
    <c:plotArea>
      <c:layout>
        <c:manualLayout>
          <c:layoutTarget val="inner"/>
          <c:xMode val="edge"/>
          <c:yMode val="edge"/>
          <c:x val="0.12738853503184713"/>
          <c:y val="3.3033033033033031E-2"/>
          <c:w val="0.84076433121019356"/>
          <c:h val="0.90690690690690656"/>
        </c:manualLayout>
      </c:layout>
      <c:barChart>
        <c:barDir val="col"/>
        <c:grouping val="stacked"/>
        <c:ser>
          <c:idx val="0"/>
          <c:order val="0"/>
          <c:spPr>
            <a:solidFill>
              <a:srgbClr val="800000"/>
            </a:solidFill>
          </c:spPr>
          <c:dLbls>
            <c:dLbl>
              <c:idx val="0"/>
              <c:layout>
                <c:manualLayout>
                  <c:x val="-5.2083333333333643E-3"/>
                  <c:y val="-0.28775246844144481"/>
                </c:manualLayout>
              </c:layout>
              <c:showVal val="1"/>
            </c:dLbl>
            <c:dLbl>
              <c:idx val="1"/>
              <c:layout>
                <c:manualLayout>
                  <c:x val="0"/>
                  <c:y val="-0.10810810810810818"/>
                </c:manualLayout>
              </c:layout>
              <c:showVal val="1"/>
            </c:dLbl>
            <c:dLbl>
              <c:idx val="2"/>
              <c:layout>
                <c:manualLayout>
                  <c:x val="-2.2290207354654189E-7"/>
                  <c:y val="8.0081656459609213E-2"/>
                </c:manualLayout>
              </c:layout>
              <c:dLblPos val="ctr"/>
              <c:showVal val="1"/>
            </c:dLbl>
            <c:showVal val="1"/>
          </c:dLbls>
          <c:cat>
            <c:strRef>
              <c:f>Sheet1!$A$3:$A$5</c:f>
              <c:strCache>
                <c:ptCount val="3"/>
                <c:pt idx="0">
                  <c:v>Allocation Effect</c:v>
                </c:pt>
                <c:pt idx="1">
                  <c:v>Selection Effect</c:v>
                </c:pt>
                <c:pt idx="2">
                  <c:v>Interaction Effect</c:v>
                </c:pt>
              </c:strCache>
            </c:strRef>
          </c:cat>
          <c:val>
            <c:numRef>
              <c:f>Sheet1!$B$3:$B$5</c:f>
              <c:numCache>
                <c:formatCode>0.00%</c:formatCode>
                <c:ptCount val="3"/>
                <c:pt idx="0">
                  <c:v>2.07E-2</c:v>
                </c:pt>
                <c:pt idx="1">
                  <c:v>5.9000000000000207E-3</c:v>
                </c:pt>
                <c:pt idx="2">
                  <c:v>-4.5000000000000014E-3</c:v>
                </c:pt>
              </c:numCache>
            </c:numRef>
          </c:val>
        </c:ser>
        <c:overlap val="100"/>
        <c:axId val="114335744"/>
        <c:axId val="114337280"/>
      </c:barChart>
      <c:catAx>
        <c:axId val="114335744"/>
        <c:scaling>
          <c:orientation val="minMax"/>
        </c:scaling>
        <c:axPos val="b"/>
        <c:numFmt formatCode="General" sourceLinked="1"/>
        <c:tickLblPos val="nextTo"/>
        <c:crossAx val="114337280"/>
        <c:crosses val="autoZero"/>
        <c:auto val="1"/>
        <c:lblAlgn val="ctr"/>
        <c:lblOffset val="100"/>
      </c:catAx>
      <c:valAx>
        <c:axId val="114337280"/>
        <c:scaling>
          <c:orientation val="minMax"/>
        </c:scaling>
        <c:axPos val="l"/>
        <c:majorGridlines/>
        <c:numFmt formatCode="0.0%" sourceLinked="0"/>
        <c:tickLblPos val="nextTo"/>
        <c:crossAx val="114335744"/>
        <c:crosses val="autoZero"/>
        <c:crossBetween val="between"/>
      </c:valAx>
    </c:plotArea>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4"/>
  <c:clrMapOvr bg1="lt1" tx1="dk1" bg2="lt2" tx2="dk2" accent1="accent1" accent2="accent2" accent3="accent3" accent4="accent4" accent5="accent5" accent6="accent6" hlink="hlink" folHlink="folHlink"/>
  <c:chart>
    <c:autoTitleDeleted val="1"/>
    <c:plotArea>
      <c:layout/>
      <c:barChart>
        <c:barDir val="col"/>
        <c:grouping val="stacked"/>
        <c:ser>
          <c:idx val="0"/>
          <c:order val="0"/>
          <c:tx>
            <c:strRef>
              <c:f>Sheet1!$K$1</c:f>
              <c:strCache>
                <c:ptCount val="1"/>
                <c:pt idx="0">
                  <c:v>Allocation Effect</c:v>
                </c:pt>
              </c:strCache>
            </c:strRef>
          </c:tx>
          <c:cat>
            <c:strRef>
              <c:f>Sheet1!$J$2:$J$10</c:f>
              <c:strCache>
                <c:ptCount val="9"/>
                <c:pt idx="0">
                  <c:v>Consumer Discretionary</c:v>
                </c:pt>
                <c:pt idx="1">
                  <c:v>Consumer Staples</c:v>
                </c:pt>
                <c:pt idx="2">
                  <c:v>Energy</c:v>
                </c:pt>
                <c:pt idx="3">
                  <c:v>Financials</c:v>
                </c:pt>
                <c:pt idx="4">
                  <c:v>Healthcare</c:v>
                </c:pt>
                <c:pt idx="5">
                  <c:v>Industrials</c:v>
                </c:pt>
                <c:pt idx="6">
                  <c:v>Information Technologies</c:v>
                </c:pt>
                <c:pt idx="7">
                  <c:v>Materials</c:v>
                </c:pt>
                <c:pt idx="8">
                  <c:v>Telecom</c:v>
                </c:pt>
              </c:strCache>
            </c:strRef>
          </c:cat>
          <c:val>
            <c:numRef>
              <c:f>Sheet1!$K$2:$K$10</c:f>
              <c:numCache>
                <c:formatCode>0.00%</c:formatCode>
                <c:ptCount val="9"/>
                <c:pt idx="0">
                  <c:v>-1.1000000000000012E-3</c:v>
                </c:pt>
                <c:pt idx="1">
                  <c:v>-6.0000000000000071E-4</c:v>
                </c:pt>
                <c:pt idx="2">
                  <c:v>2.0999999999999999E-3</c:v>
                </c:pt>
                <c:pt idx="3">
                  <c:v>3.1000000000000029E-3</c:v>
                </c:pt>
                <c:pt idx="4">
                  <c:v>4.0000000000000034E-4</c:v>
                </c:pt>
                <c:pt idx="5">
                  <c:v>6.0000000000000071E-4</c:v>
                </c:pt>
                <c:pt idx="6">
                  <c:v>-4.8000000000000004E-3</c:v>
                </c:pt>
                <c:pt idx="7">
                  <c:v>2.8000000000000021E-3</c:v>
                </c:pt>
                <c:pt idx="8">
                  <c:v>1.1000000000000012E-3</c:v>
                </c:pt>
              </c:numCache>
            </c:numRef>
          </c:val>
        </c:ser>
        <c:ser>
          <c:idx val="1"/>
          <c:order val="1"/>
          <c:tx>
            <c:strRef>
              <c:f>Sheet1!$L$1</c:f>
              <c:strCache>
                <c:ptCount val="1"/>
              </c:strCache>
            </c:strRef>
          </c:tx>
          <c:cat>
            <c:strRef>
              <c:f>Sheet1!$J$2:$J$10</c:f>
              <c:strCache>
                <c:ptCount val="9"/>
                <c:pt idx="0">
                  <c:v>Consumer Discretionary</c:v>
                </c:pt>
                <c:pt idx="1">
                  <c:v>Consumer Staples</c:v>
                </c:pt>
                <c:pt idx="2">
                  <c:v>Energy</c:v>
                </c:pt>
                <c:pt idx="3">
                  <c:v>Financials</c:v>
                </c:pt>
                <c:pt idx="4">
                  <c:v>Healthcare</c:v>
                </c:pt>
                <c:pt idx="5">
                  <c:v>Industrials</c:v>
                </c:pt>
                <c:pt idx="6">
                  <c:v>Information Technologies</c:v>
                </c:pt>
                <c:pt idx="7">
                  <c:v>Materials</c:v>
                </c:pt>
                <c:pt idx="8">
                  <c:v>Telecom</c:v>
                </c:pt>
              </c:strCache>
            </c:strRef>
          </c:cat>
          <c:val>
            <c:numRef>
              <c:f>Sheet1!$L$2:$L$10</c:f>
            </c:numRef>
          </c:val>
        </c:ser>
        <c:ser>
          <c:idx val="2"/>
          <c:order val="2"/>
          <c:tx>
            <c:strRef>
              <c:f>Sheet1!$M$1</c:f>
              <c:strCache>
                <c:ptCount val="1"/>
                <c:pt idx="0">
                  <c:v>Selection Effect</c:v>
                </c:pt>
              </c:strCache>
            </c:strRef>
          </c:tx>
          <c:cat>
            <c:strRef>
              <c:f>Sheet1!$J$2:$J$10</c:f>
              <c:strCache>
                <c:ptCount val="9"/>
                <c:pt idx="0">
                  <c:v>Consumer Discretionary</c:v>
                </c:pt>
                <c:pt idx="1">
                  <c:v>Consumer Staples</c:v>
                </c:pt>
                <c:pt idx="2">
                  <c:v>Energy</c:v>
                </c:pt>
                <c:pt idx="3">
                  <c:v>Financials</c:v>
                </c:pt>
                <c:pt idx="4">
                  <c:v>Healthcare</c:v>
                </c:pt>
                <c:pt idx="5">
                  <c:v>Industrials</c:v>
                </c:pt>
                <c:pt idx="6">
                  <c:v>Information Technologies</c:v>
                </c:pt>
                <c:pt idx="7">
                  <c:v>Materials</c:v>
                </c:pt>
                <c:pt idx="8">
                  <c:v>Telecom</c:v>
                </c:pt>
              </c:strCache>
            </c:strRef>
          </c:cat>
          <c:val>
            <c:numRef>
              <c:f>Sheet1!$M$2:$M$10</c:f>
              <c:numCache>
                <c:formatCode>0.00%</c:formatCode>
                <c:ptCount val="9"/>
                <c:pt idx="0">
                  <c:v>-4.0000000000000044E-3</c:v>
                </c:pt>
                <c:pt idx="1">
                  <c:v>-2.5329999999999998E-2</c:v>
                </c:pt>
                <c:pt idx="2">
                  <c:v>2.3999999999999998E-3</c:v>
                </c:pt>
                <c:pt idx="3">
                  <c:v>2.53E-2</c:v>
                </c:pt>
                <c:pt idx="4">
                  <c:v>5.0000000000000034E-4</c:v>
                </c:pt>
                <c:pt idx="5">
                  <c:v>-4.0000000000000034E-4</c:v>
                </c:pt>
                <c:pt idx="6">
                  <c:v>7.7000000000000046E-3</c:v>
                </c:pt>
                <c:pt idx="7">
                  <c:v>-7.0000000000000064E-4</c:v>
                </c:pt>
                <c:pt idx="8">
                  <c:v>5.0000000000000034E-4</c:v>
                </c:pt>
              </c:numCache>
            </c:numRef>
          </c:val>
        </c:ser>
        <c:gapWidth val="55"/>
        <c:overlap val="100"/>
        <c:axId val="116504832"/>
        <c:axId val="116518912"/>
      </c:barChart>
      <c:catAx>
        <c:axId val="116504832"/>
        <c:scaling>
          <c:orientation val="minMax"/>
        </c:scaling>
        <c:axPos val="b"/>
        <c:numFmt formatCode="General" sourceLinked="1"/>
        <c:majorTickMark val="none"/>
        <c:tickLblPos val="nextTo"/>
        <c:crossAx val="116518912"/>
        <c:crosses val="autoZero"/>
        <c:auto val="1"/>
        <c:lblAlgn val="ctr"/>
        <c:lblOffset val="100"/>
      </c:catAx>
      <c:valAx>
        <c:axId val="116518912"/>
        <c:scaling>
          <c:orientation val="minMax"/>
        </c:scaling>
        <c:axPos val="l"/>
        <c:majorGridlines/>
        <c:numFmt formatCode="0.00%" sourceLinked="1"/>
        <c:majorTickMark val="none"/>
        <c:tickLblPos val="nextTo"/>
        <c:crossAx val="116504832"/>
        <c:crosses val="autoZero"/>
        <c:crossBetween val="between"/>
      </c:valAx>
    </c:plotArea>
    <c:legend>
      <c:legendPos val="r"/>
      <c:layout>
        <c:manualLayout>
          <c:xMode val="edge"/>
          <c:yMode val="edge"/>
          <c:x val="0.81782616349785542"/>
          <c:y val="0.43785940417241698"/>
          <c:w val="0.18217383650214469"/>
          <c:h val="0.22864683581219042"/>
        </c:manualLayout>
      </c:layout>
    </c:legend>
    <c:plotVisOnly val="1"/>
    <c:dispBlanksAs val="gap"/>
  </c:chart>
  <c:externalData r:id="rId2"/>
</c:chartSpace>
</file>

<file path=ppt/drawings/_rels/drawing2.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0.09195</cdr:x>
      <cdr:y>0.04161</cdr:y>
    </cdr:from>
    <cdr:to>
      <cdr:x>0.24138</cdr:x>
      <cdr:y>0.14484</cdr:y>
    </cdr:to>
    <cdr:sp macro="" textlink="">
      <cdr:nvSpPr>
        <cdr:cNvPr id="2" name="TextBox 9"/>
        <cdr:cNvSpPr txBox="1"/>
      </cdr:nvSpPr>
      <cdr:spPr>
        <a:xfrm xmlns:a="http://schemas.openxmlformats.org/drawingml/2006/main">
          <a:off x="609600" y="148880"/>
          <a:ext cx="990600" cy="369332"/>
        </a:xfrm>
        <a:prstGeom xmlns:a="http://schemas.openxmlformats.org/drawingml/2006/main" prst="rect">
          <a:avLst/>
        </a:prstGeom>
      </cdr:spPr>
      <cdr:style>
        <a:lnRef xmlns:a="http://schemas.openxmlformats.org/drawingml/2006/main" idx="2">
          <a:schemeClr val="accent4"/>
        </a:lnRef>
        <a:fillRef xmlns:a="http://schemas.openxmlformats.org/drawingml/2006/main" idx="1">
          <a:schemeClr val="lt1"/>
        </a:fillRef>
        <a:effectRef xmlns:a="http://schemas.openxmlformats.org/drawingml/2006/main" idx="0">
          <a:schemeClr val="accent4"/>
        </a:effectRef>
        <a:fontRef xmlns:a="http://schemas.openxmlformats.org/drawingml/2006/main" idx="minor">
          <a:schemeClr val="dk1"/>
        </a:fontRef>
      </cdr:style>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2400" kern="1200">
              <a:solidFill>
                <a:srgbClr val="000000"/>
              </a:solidFill>
              <a:latin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defRPr>
          </a:lvl5pPr>
          <a:lvl6pPr marL="2286000" algn="l" defTabSz="914400" rtl="0" eaLnBrk="1" latinLnBrk="0" hangingPunct="1">
            <a:defRPr sz="2400" kern="1200">
              <a:solidFill>
                <a:srgbClr val="000000"/>
              </a:solidFill>
              <a:latin typeface="Times New Roman" pitchFamily="18" charset="0"/>
            </a:defRPr>
          </a:lvl6pPr>
          <a:lvl7pPr marL="2743200" algn="l" defTabSz="914400" rtl="0" eaLnBrk="1" latinLnBrk="0" hangingPunct="1">
            <a:defRPr sz="2400" kern="1200">
              <a:solidFill>
                <a:srgbClr val="000000"/>
              </a:solidFill>
              <a:latin typeface="Times New Roman" pitchFamily="18" charset="0"/>
            </a:defRPr>
          </a:lvl7pPr>
          <a:lvl8pPr marL="3200400" algn="l" defTabSz="914400" rtl="0" eaLnBrk="1" latinLnBrk="0" hangingPunct="1">
            <a:defRPr sz="2400" kern="1200">
              <a:solidFill>
                <a:srgbClr val="000000"/>
              </a:solidFill>
              <a:latin typeface="Times New Roman" pitchFamily="18" charset="0"/>
            </a:defRPr>
          </a:lvl8pPr>
          <a:lvl9pPr marL="3657600" algn="l" defTabSz="914400" rtl="0" eaLnBrk="1" latinLnBrk="0" hangingPunct="1">
            <a:defRPr sz="2400" kern="1200">
              <a:solidFill>
                <a:srgbClr val="000000"/>
              </a:solidFill>
              <a:latin typeface="Times New Roman" pitchFamily="18" charset="0"/>
            </a:defRPr>
          </a:lvl9pPr>
        </a:lstStyle>
        <a:p xmlns:a="http://schemas.openxmlformats.org/drawingml/2006/main">
          <a:r>
            <a:rPr lang="en-US" sz="1800" b="1" dirty="0" smtClean="0"/>
            <a:t>$37.75</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0.00403</cdr:x>
      <cdr:y>0.00719</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0.00403</cdr:x>
      <cdr:y>0.00719</cdr:y>
    </cdr:to>
    <cdr:pic>
      <cdr:nvPicPr>
        <cdr:cNvPr id="3"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0.00403</cdr:x>
      <cdr:y>0.00719</cdr:y>
    </cdr:to>
    <cdr:pic>
      <cdr:nvPicPr>
        <cdr:cNvPr id="4"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dr:relSizeAnchor xmlns:cdr="http://schemas.openxmlformats.org/drawingml/2006/chartDrawing">
    <cdr:from>
      <cdr:x>0</cdr:x>
      <cdr:y>0</cdr:y>
    </cdr:from>
    <cdr:to>
      <cdr:x>0.00403</cdr:x>
      <cdr:y>0.00719</cdr:y>
    </cdr:to>
    <cdr:pic>
      <cdr:nvPicPr>
        <cdr:cNvPr id="5"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0" y="0"/>
          <a:ext cx="24386" cy="24386"/>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8150" cy="458788"/>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defTabSz="915988">
              <a:defRPr sz="1200">
                <a:latin typeface="Calibri" pitchFamily="34" charset="0"/>
              </a:defRPr>
            </a:lvl1pPr>
          </a:lstStyle>
          <a:p>
            <a:endParaRPr lang="en-US"/>
          </a:p>
        </p:txBody>
      </p:sp>
      <p:sp>
        <p:nvSpPr>
          <p:cNvPr id="122883" name="Rectangle 3"/>
          <p:cNvSpPr>
            <a:spLocks noGrp="1" noChangeArrowheads="1"/>
          </p:cNvSpPr>
          <p:nvPr>
            <p:ph type="dt" sz="quarter" idx="1"/>
          </p:nvPr>
        </p:nvSpPr>
        <p:spPr bwMode="auto">
          <a:xfrm>
            <a:off x="3895725" y="0"/>
            <a:ext cx="2978150" cy="458788"/>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algn="r" defTabSz="915988">
              <a:defRPr sz="1200">
                <a:latin typeface="Calibri" pitchFamily="34" charset="0"/>
              </a:defRPr>
            </a:lvl1pPr>
          </a:lstStyle>
          <a:p>
            <a:endParaRPr lang="en-US"/>
          </a:p>
        </p:txBody>
      </p:sp>
      <p:sp>
        <p:nvSpPr>
          <p:cNvPr id="122884" name="Rectangle 4"/>
          <p:cNvSpPr>
            <a:spLocks noGrp="1" noChangeArrowheads="1"/>
          </p:cNvSpPr>
          <p:nvPr>
            <p:ph type="ftr" sz="quarter" idx="2"/>
          </p:nvPr>
        </p:nvSpPr>
        <p:spPr bwMode="auto">
          <a:xfrm>
            <a:off x="0" y="8702675"/>
            <a:ext cx="2978150" cy="457200"/>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defTabSz="915988">
              <a:defRPr sz="1200">
                <a:latin typeface="Calibri" pitchFamily="34" charset="0"/>
              </a:defRPr>
            </a:lvl1pPr>
          </a:lstStyle>
          <a:p>
            <a:endParaRPr lang="en-US"/>
          </a:p>
        </p:txBody>
      </p:sp>
      <p:sp>
        <p:nvSpPr>
          <p:cNvPr id="122885" name="Rectangle 5"/>
          <p:cNvSpPr>
            <a:spLocks noGrp="1" noChangeArrowheads="1"/>
          </p:cNvSpPr>
          <p:nvPr>
            <p:ph type="sldNum" sz="quarter" idx="3"/>
          </p:nvPr>
        </p:nvSpPr>
        <p:spPr bwMode="auto">
          <a:xfrm>
            <a:off x="3895725" y="8702675"/>
            <a:ext cx="2978150" cy="457200"/>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algn="r" defTabSz="915988">
              <a:defRPr sz="1200">
                <a:latin typeface="Calibri" pitchFamily="34" charset="0"/>
              </a:defRPr>
            </a:lvl1pPr>
          </a:lstStyle>
          <a:p>
            <a:fld id="{A8842D33-A4AA-4267-A8AF-684346A24F3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8150" cy="458788"/>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defTabSz="915988">
              <a:defRPr sz="1200">
                <a:latin typeface="Calibri" pitchFamily="34" charset="0"/>
              </a:defRPr>
            </a:lvl1pPr>
          </a:lstStyle>
          <a:p>
            <a:endParaRPr lang="en-US"/>
          </a:p>
        </p:txBody>
      </p:sp>
      <p:sp>
        <p:nvSpPr>
          <p:cNvPr id="18435" name="Rectangle 3"/>
          <p:cNvSpPr>
            <a:spLocks noGrp="1" noChangeArrowheads="1"/>
          </p:cNvSpPr>
          <p:nvPr>
            <p:ph type="dt" idx="1"/>
          </p:nvPr>
        </p:nvSpPr>
        <p:spPr bwMode="auto">
          <a:xfrm>
            <a:off x="3895725" y="0"/>
            <a:ext cx="2978150" cy="458788"/>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lvl1pPr algn="r" defTabSz="915988">
              <a:defRPr sz="1200">
                <a:latin typeface="Calibri" pitchFamily="34" charset="0"/>
              </a:defRPr>
            </a:lvl1pPr>
          </a:lstStyle>
          <a:p>
            <a:endParaRPr lang="en-US"/>
          </a:p>
        </p:txBody>
      </p:sp>
      <p:sp>
        <p:nvSpPr>
          <p:cNvPr id="26628" name="Rectangle 4"/>
          <p:cNvSpPr>
            <a:spLocks noGrp="1" noRot="1" noChangeAspect="1" noChangeArrowheads="1" noTextEdit="1"/>
          </p:cNvSpPr>
          <p:nvPr>
            <p:ph type="sldImg" idx="2"/>
          </p:nvPr>
        </p:nvSpPr>
        <p:spPr bwMode="auto">
          <a:xfrm>
            <a:off x="1147763" y="687388"/>
            <a:ext cx="4579937" cy="3435350"/>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915988" y="4351338"/>
            <a:ext cx="5041900" cy="4121150"/>
          </a:xfrm>
          <a:prstGeom prst="rect">
            <a:avLst/>
          </a:prstGeom>
          <a:noFill/>
          <a:ln w="9525">
            <a:noFill/>
            <a:miter lim="800000"/>
            <a:headEnd/>
            <a:tailEnd/>
          </a:ln>
          <a:effectLst/>
        </p:spPr>
        <p:txBody>
          <a:bodyPr vert="horz" wrap="square" lIns="91614" tIns="45807" rIns="91614" bIns="45807"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8438" name="Rectangle 6"/>
          <p:cNvSpPr>
            <a:spLocks noGrp="1" noChangeArrowheads="1"/>
          </p:cNvSpPr>
          <p:nvPr>
            <p:ph type="ftr" sz="quarter" idx="4"/>
          </p:nvPr>
        </p:nvSpPr>
        <p:spPr bwMode="auto">
          <a:xfrm>
            <a:off x="0" y="8702675"/>
            <a:ext cx="2978150" cy="457200"/>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defTabSz="915988">
              <a:defRPr sz="1200">
                <a:latin typeface="Calibri" pitchFamily="34" charset="0"/>
              </a:defRPr>
            </a:lvl1pPr>
          </a:lstStyle>
          <a:p>
            <a:endParaRPr lang="en-US"/>
          </a:p>
        </p:txBody>
      </p:sp>
      <p:sp>
        <p:nvSpPr>
          <p:cNvPr id="18439" name="Rectangle 7"/>
          <p:cNvSpPr>
            <a:spLocks noGrp="1" noChangeArrowheads="1"/>
          </p:cNvSpPr>
          <p:nvPr>
            <p:ph type="sldNum" sz="quarter" idx="5"/>
          </p:nvPr>
        </p:nvSpPr>
        <p:spPr bwMode="auto">
          <a:xfrm>
            <a:off x="3895725" y="8702675"/>
            <a:ext cx="2978150" cy="457200"/>
          </a:xfrm>
          <a:prstGeom prst="rect">
            <a:avLst/>
          </a:prstGeom>
          <a:noFill/>
          <a:ln w="9525">
            <a:noFill/>
            <a:miter lim="800000"/>
            <a:headEnd/>
            <a:tailEnd/>
          </a:ln>
          <a:effectLst/>
        </p:spPr>
        <p:txBody>
          <a:bodyPr vert="horz" wrap="square" lIns="91614" tIns="45807" rIns="91614" bIns="45807" numCol="1" anchor="b" anchorCtr="0" compatLnSpc="1">
            <a:prstTxWarp prst="textNoShape">
              <a:avLst/>
            </a:prstTxWarp>
          </a:bodyPr>
          <a:lstStyle>
            <a:lvl1pPr algn="r" defTabSz="915988">
              <a:defRPr sz="1200">
                <a:latin typeface="Calibri" pitchFamily="34" charset="0"/>
              </a:defRPr>
            </a:lvl1pPr>
          </a:lstStyle>
          <a:p>
            <a:fld id="{48647B37-E437-44DA-AADF-FF2DEE790E1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AA2E961-3A59-4E9D-89E2-9D552A0038E7}" type="slidenum">
              <a:rPr lang="en-US"/>
              <a:pPr/>
              <a:t>1</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10</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11</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r>
              <a:rPr lang="en-US" dirty="0" smtClean="0"/>
              <a:t>Since our investment philosophy is to be a fund that preserves capital and makes investment decisions </a:t>
            </a:r>
          </a:p>
          <a:p>
            <a:endParaRPr lang="en-US" dirty="0" smtClean="0"/>
          </a:p>
          <a:p>
            <a:r>
              <a:rPr lang="en-US" dirty="0" smtClean="0">
                <a:latin typeface="Times New Roman" charset="0"/>
              </a:rPr>
              <a:t>	</a:t>
            </a:r>
            <a:r>
              <a:rPr lang="en-US" dirty="0" smtClean="0">
                <a:latin typeface="Verdana" charset="0"/>
                <a:ea typeface="ＭＳ ゴシック" charset="-128"/>
                <a:cs typeface="ＭＳ ゴシック" charset="-128"/>
              </a:rPr>
              <a:t>We decided that based on our overall economic overview, we thought that by being a large-cap fund, we would best meet our fund objectives. Since we have a longer term investment strategy of 12 months, we chose to invest in companies with solid fundamentals and generally large caps do. Additionally, many large caps tend to have global exposure as with more capital quite frequently companies are multinational. This global exposure has allowed for us to benefit from both domestic and international growth. Lastly, Such companies that are large cap are usually widely researched and information is widely available.</a:t>
            </a:r>
          </a:p>
          <a:p>
            <a:r>
              <a:rPr lang="en-US" dirty="0" smtClean="0">
                <a:latin typeface="Verdana" charset="0"/>
                <a:ea typeface="ＭＳ ゴシック" charset="-128"/>
                <a:cs typeface="ＭＳ ゴシック" charset="-128"/>
              </a:rPr>
              <a:t>	We invested in those companies that have more potential of earning growth and higher profit. One of the major advantages of large cap funds is that they are less volatile than mid cap and small cap funds and the near term prospects of large cap funds can be more accurately predicted.</a:t>
            </a:r>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r>
              <a:rPr lang="en-US" dirty="0" smtClean="0"/>
              <a:t>Since our investment philosophy is to be a fund that preserves capital and makes investment decisions </a:t>
            </a:r>
          </a:p>
          <a:p>
            <a:endParaRPr lang="en-US" dirty="0" smtClean="0"/>
          </a:p>
          <a:p>
            <a:r>
              <a:rPr lang="en-US" dirty="0" smtClean="0">
                <a:latin typeface="Times New Roman" charset="0"/>
              </a:rPr>
              <a:t>	</a:t>
            </a:r>
            <a:r>
              <a:rPr lang="en-US" dirty="0" smtClean="0">
                <a:latin typeface="Verdana" charset="0"/>
                <a:ea typeface="ＭＳ ゴシック" charset="-128"/>
                <a:cs typeface="ＭＳ ゴシック" charset="-128"/>
              </a:rPr>
              <a:t>We decided that based on our overall economic overview, we thought that by being a large-cap fund, we would best meet our fund objectives. Since we have a longer term investment strategy of 12 months, we chose to invest in companies with solid fundamentals and generally large caps do. Additionally, many large caps tend to have global exposure as with more capital quite frequently companies are multinational. This global exposure has allowed for us to benefit from both domestic and international growth. Lastly, Such companies that are large cap are usually widely researched and information is widely available.</a:t>
            </a:r>
          </a:p>
          <a:p>
            <a:r>
              <a:rPr lang="en-US" dirty="0" smtClean="0">
                <a:latin typeface="Verdana" charset="0"/>
                <a:ea typeface="ＭＳ ゴシック" charset="-128"/>
                <a:cs typeface="ＭＳ ゴシック" charset="-128"/>
              </a:rPr>
              <a:t>	We invested in those companies that have more potential of earning growth and higher profit. One of the major advantages of large cap funds is that they are less volatile than mid cap and small cap funds and the near term prospects of large cap funds can be more accurately predicted.</a:t>
            </a:r>
          </a:p>
          <a:p>
            <a:pPr eaLnBrk="1" hangingPunct="1"/>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13</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14</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15</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16</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17</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18</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19</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81CE568-87CF-40DB-8A35-4D391B2A327F}" type="slidenum">
              <a:rPr lang="en-US"/>
              <a:pPr/>
              <a:t>2</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20</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B672E32C-4ECA-4D33-8E03-A4F5C0C473AE}" type="slidenum">
              <a:rPr lang="en-US" smtClean="0"/>
              <a:pPr/>
              <a:t>21</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23</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24</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25</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26</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27</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28</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29</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3</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30</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31</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32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33</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4</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5</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t>I’m going to chronologically go</a:t>
            </a:r>
            <a:r>
              <a:rPr lang="en-US" i="0" baseline="0" dirty="0" smtClean="0"/>
              <a:t> through our actions this semester; </a:t>
            </a:r>
            <a:r>
              <a:rPr lang="en-US" baseline="0" dirty="0" smtClean="0"/>
              <a:t>namely, when we took and exited positions, and how our performance metric was derived.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Before I start, I’ll point out that we actually tracked two portfolios: One is based the positions we held when we actually entered the market.  The other is based on when we made decisions, which was actually much earlier than when the transactions were carried out. As we mentioned earlier, we didn’t receive funding until mid-October, by which point we had already decided on 8 of 9 positions.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Why </a:t>
            </a:r>
            <a:r>
              <a:rPr lang="en-US" i="0" baseline="0" dirty="0" err="1" smtClean="0"/>
              <a:t>sim</a:t>
            </a:r>
            <a:r>
              <a:rPr lang="en-US" i="0" baseline="0" dirty="0" smtClean="0"/>
              <a:t> is right and why cash is wrong to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Why </a:t>
            </a:r>
            <a:r>
              <a:rPr lang="en-US" i="0" baseline="0" dirty="0" err="1" smtClean="0"/>
              <a:t>sim</a:t>
            </a:r>
            <a:r>
              <a:rPr lang="en-US" i="0" baseline="0" dirty="0" smtClean="0"/>
              <a:t> uses cash instead of IVV as balancing account (comes into play while making benchmark)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Purchases</a:t>
            </a:r>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Earnings</a:t>
            </a:r>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Sale of CVS</a:t>
            </a:r>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6</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a:buFont typeface="Arial" pitchFamily="34" charset="0"/>
              <a:buNone/>
            </a:pPr>
            <a:r>
              <a:rPr lang="en-US" i="0" dirty="0" smtClean="0"/>
              <a:t>Our philosophy</a:t>
            </a:r>
            <a:r>
              <a:rPr lang="en-US" i="0" baseline="0" dirty="0" smtClean="0"/>
              <a:t> is that our fund isn’t fully invested the cash portion  is under 10% of the entire fund.  I’ll head off an obvious question by pointing out that you can see in the appendix that we actually ended up having 10-20% in cash, due to the sale of CVS and because we are going to take a fixed income position.  (We’ll mention the FI later.)</a:t>
            </a:r>
          </a:p>
          <a:p>
            <a:pPr>
              <a:buFont typeface="Arial" pitchFamily="34" charset="0"/>
              <a:buNone/>
            </a:pPr>
            <a:endParaRPr lang="en-US" i="0" baseline="0" dirty="0" smtClean="0"/>
          </a:p>
          <a:p>
            <a:pPr>
              <a:buFont typeface="Arial" pitchFamily="34" charset="0"/>
              <a:buNone/>
            </a:pPr>
            <a:r>
              <a:rPr lang="en-US" i="0" baseline="0" dirty="0" smtClean="0"/>
              <a:t>Since the portfolio starts out as 100K and we invest as our decisions are made, the benchmark should follow a similar path. I.e. they should be structurally linked to the port.  We did this by assuming that when the fund reaches the fully invested point, the benchmark should be entirely invested in IVV with no cash.  So every time we made a purchase, the benchmark purchased enough shares of IVV to match the investment, with its cash amount dropping concordantly.  The actual steps are in the appendix.</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Summary: Our fund was up 4.357% while the benchmark rose 2.664% (1.69 percentage point higher).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(I HAVE FULLY INVESTED FUND RESULTS VS UNWEIGHTED AS A BACKUP)</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a:buFont typeface="Arial" pitchFamily="34" charset="0"/>
              <a:buNone/>
            </a:pPr>
            <a:endParaRPr lang="en-US" i="0" dirty="0" smtClean="0"/>
          </a:p>
          <a:p>
            <a:pPr>
              <a:buFont typeface="Arial" pitchFamily="34" charset="0"/>
              <a:buNone/>
            </a:pPr>
            <a:endParaRPr lang="en-US" i="0" dirty="0" smtClean="0"/>
          </a:p>
          <a:p>
            <a:pPr>
              <a:buFont typeface="Arial" pitchFamily="34" charset="0"/>
              <a:buNone/>
            </a:pPr>
            <a:r>
              <a:rPr lang="en-US" i="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Whereas in normal years we would have been turning over a fund with a semblance of continuity and an ongoing exposure to the market in terms of holding SPY over the break, this year we were in the situation of suddenly going from no invested funds to being invested rapidly.  In previous years as well, manpower and time limitations meant that we gradually laddered into our positions, because only a few could be decided on in a given week, but the un-invested funds were active in the holdover SPY positions—we didn’t have that.  That’s why we tracked two ports.  The cash portfolio is in the index and you’ll see that we did in fact beat our benchmark, but here I’m going to talk about the portfolio linked to our decisions.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i="0" baseline="0" dirty="0" smtClean="0"/>
              <a:t>(</a:t>
            </a:r>
            <a:r>
              <a:rPr lang="en-US" i="1" baseline="0" dirty="0" smtClean="0"/>
              <a:t>This incorporates our favored laddering method, i.e. avoids timing repercussions as we aren’t in that business</a:t>
            </a:r>
            <a:r>
              <a:rPr lang="en-US" i="0" baseline="0" dirty="0" smtClean="0"/>
              <a:t>)</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C9F9772-8227-4ADC-949B-CB704B98C87B}" type="slidenum">
              <a:rPr lang="en-US"/>
              <a:pPr/>
              <a:t>7</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95725" y="8702675"/>
            <a:ext cx="2978150" cy="457200"/>
          </a:xfrm>
          <a:prstGeom prst="rect">
            <a:avLst/>
          </a:prstGeom>
          <a:noFill/>
          <a:ln w="9525">
            <a:noFill/>
            <a:miter lim="800000"/>
            <a:headEnd/>
            <a:tailEnd/>
          </a:ln>
        </p:spPr>
        <p:txBody>
          <a:bodyPr lIns="91614" tIns="45807" rIns="91614" bIns="45807" anchor="b"/>
          <a:lstStyle/>
          <a:p>
            <a:pPr algn="r" defTabSz="915988"/>
            <a:fld id="{5715019B-F47E-4C40-948D-AC1C8567D20A}" type="slidenum">
              <a:rPr lang="en-US" sz="1200">
                <a:latin typeface="Calibri" pitchFamily="34" charset="0"/>
              </a:rPr>
              <a:pPr algn="r" defTabSz="915988"/>
              <a:t>8</a:t>
            </a:fld>
            <a:endParaRPr lang="en-US" sz="1200">
              <a:latin typeface="Calibri"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895725" y="8702675"/>
            <a:ext cx="2978150" cy="457200"/>
          </a:xfrm>
          <a:prstGeom prst="rect">
            <a:avLst/>
          </a:prstGeom>
          <a:noFill/>
          <a:ln w="9525">
            <a:noFill/>
            <a:miter lim="800000"/>
            <a:headEnd/>
            <a:tailEnd/>
          </a:ln>
        </p:spPr>
        <p:txBody>
          <a:bodyPr lIns="91614" tIns="45807" rIns="91614" bIns="45807" anchor="b"/>
          <a:lstStyle/>
          <a:p>
            <a:pPr algn="r" defTabSz="915988"/>
            <a:fld id="{5715019B-F47E-4C40-948D-AC1C8567D20A}" type="slidenum">
              <a:rPr lang="en-US" sz="1200">
                <a:latin typeface="Calibri" pitchFamily="34" charset="0"/>
              </a:rPr>
              <a:pPr algn="r" defTabSz="915988"/>
              <a:t>9</a:t>
            </a:fld>
            <a:endParaRPr lang="en-US" sz="1200">
              <a:latin typeface="Calibri" pitchFamily="34" charset="0"/>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F6FAE3B-A0DA-4307-816D-E3C9BDD43E6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7279360-A493-4A1A-A6C3-F9F2EF2B7B9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9055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4860410-2962-418F-8079-F3D824BF230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1447800"/>
            <a:ext cx="708660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00200" y="2362200"/>
            <a:ext cx="3505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2362200"/>
            <a:ext cx="3505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64486EE-28F6-4237-ABBC-1DB3CC49074B}"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00200" y="1447800"/>
            <a:ext cx="70866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600200" y="2362200"/>
            <a:ext cx="7162800" cy="35814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213B05F-F01B-41CB-B719-ED6CAD34F6F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Font typeface="Calibri" pitchFamily="34" charset="0"/>
              <a:buChar cha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91E2573-16A4-4E9C-9368-6049715F0F0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E383DC2-99D6-4747-8662-A1C8844D053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056F9950-236F-45F7-AAB6-092BD0CD0D0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72A06117-0FFE-4481-BD51-504BCFC17D8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53F83029-677D-49A5-A615-CB5F92B079E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9F196764-C505-452F-A22B-8A0EE7A5C45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45C83991-13FF-4E9C-972D-6C3102FE915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E0BC931-194F-4104-BE8C-6CDFFF63DEC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1600200" y="1447800"/>
            <a:ext cx="7086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1600200" y="23622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Calibri" pitchFamily="34" charset="0"/>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Calibri" pitchFamily="34" charset="0"/>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05561AA3-1370-4631-AF17-DF1746A9D21F}" type="slidenum">
              <a:rPr lang="en-US" smtClean="0"/>
              <a:pPr/>
              <a:t>‹#›</a:t>
            </a:fld>
            <a:endParaRPr lang="en-US" dirty="0"/>
          </a:p>
        </p:txBody>
      </p:sp>
      <p:pic>
        <p:nvPicPr>
          <p:cNvPr id="6151" name="Picture 11" descr="Careyrev"/>
          <p:cNvPicPr>
            <a:picLocks noChangeAspect="1" noChangeArrowheads="1"/>
          </p:cNvPicPr>
          <p:nvPr/>
        </p:nvPicPr>
        <p:blipFill>
          <a:blip r:embed="rId15" cstate="print"/>
          <a:srcRect/>
          <a:stretch>
            <a:fillRect/>
          </a:stretch>
        </p:blipFill>
        <p:spPr bwMode="auto">
          <a:xfrm>
            <a:off x="0" y="0"/>
            <a:ext cx="2832100" cy="1295400"/>
          </a:xfrm>
          <a:prstGeom prst="rect">
            <a:avLst/>
          </a:prstGeom>
          <a:noFill/>
          <a:ln w="9525">
            <a:noFill/>
            <a:miter lim="800000"/>
            <a:headEnd/>
            <a:tailEnd/>
          </a:ln>
        </p:spPr>
      </p:pic>
      <p:sp>
        <p:nvSpPr>
          <p:cNvPr id="1036" name="Rectangle 12"/>
          <p:cNvSpPr>
            <a:spLocks noChangeArrowheads="1"/>
          </p:cNvSpPr>
          <p:nvPr/>
        </p:nvSpPr>
        <p:spPr bwMode="auto">
          <a:xfrm>
            <a:off x="2819400" y="0"/>
            <a:ext cx="6324600" cy="1295400"/>
          </a:xfrm>
          <a:prstGeom prst="rect">
            <a:avLst/>
          </a:prstGeom>
          <a:solidFill>
            <a:srgbClr val="DDDDDD"/>
          </a:solidFill>
          <a:ln w="9525">
            <a:noFill/>
            <a:miter lim="800000"/>
            <a:headEnd/>
            <a:tailEnd/>
          </a:ln>
          <a:effectLst/>
        </p:spPr>
        <p:txBody>
          <a:bodyPr wrap="none" anchor="ctr"/>
          <a:lstStyle/>
          <a:p>
            <a:pPr algn="ctr"/>
            <a:endParaRPr lang="en-US">
              <a:latin typeface="Calibri" pitchFamily="34" charset="0"/>
            </a:endParaRPr>
          </a:p>
        </p:txBody>
      </p:sp>
      <p:sp>
        <p:nvSpPr>
          <p:cNvPr id="1046" name="AutoShape 22"/>
          <p:cNvSpPr>
            <a:spLocks noChangeArrowheads="1"/>
          </p:cNvSpPr>
          <p:nvPr userDrawn="1"/>
        </p:nvSpPr>
        <p:spPr bwMode="auto">
          <a:xfrm>
            <a:off x="6096000" y="228600"/>
            <a:ext cx="228600" cy="228600"/>
          </a:xfrm>
          <a:prstGeom prst="flowChartAlternateProcess">
            <a:avLst/>
          </a:prstGeom>
          <a:noFill/>
          <a:ln w="16510">
            <a:solidFill>
              <a:srgbClr val="777777"/>
            </a:solidFill>
            <a:miter lim="800000"/>
            <a:headEnd/>
            <a:tailEnd/>
          </a:ln>
          <a:effectLst/>
        </p:spPr>
        <p:txBody>
          <a:bodyPr wrap="none" anchor="ctr"/>
          <a:lstStyle/>
          <a:p>
            <a:endParaRPr lang="en-US" dirty="0">
              <a:latin typeface="Calibri" pitchFamily="34" charset="0"/>
            </a:endParaRPr>
          </a:p>
        </p:txBody>
      </p:sp>
      <p:sp>
        <p:nvSpPr>
          <p:cNvPr id="1052" name="AutoShape 28"/>
          <p:cNvSpPr>
            <a:spLocks noChangeArrowheads="1"/>
          </p:cNvSpPr>
          <p:nvPr/>
        </p:nvSpPr>
        <p:spPr bwMode="auto">
          <a:xfrm>
            <a:off x="6096000" y="8382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1053" name="AutoShape 29"/>
          <p:cNvSpPr>
            <a:spLocks noChangeArrowheads="1"/>
          </p:cNvSpPr>
          <p:nvPr/>
        </p:nvSpPr>
        <p:spPr bwMode="auto">
          <a:xfrm>
            <a:off x="6477000" y="8382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1054" name="AutoShape 30"/>
          <p:cNvSpPr>
            <a:spLocks noChangeArrowheads="1"/>
          </p:cNvSpPr>
          <p:nvPr/>
        </p:nvSpPr>
        <p:spPr bwMode="auto">
          <a:xfrm>
            <a:off x="6858000" y="8382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1055" name="AutoShape 31"/>
          <p:cNvSpPr>
            <a:spLocks noChangeArrowheads="1"/>
          </p:cNvSpPr>
          <p:nvPr/>
        </p:nvSpPr>
        <p:spPr bwMode="auto">
          <a:xfrm>
            <a:off x="6858000" y="2286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1056" name="AutoShape 32"/>
          <p:cNvSpPr>
            <a:spLocks noChangeArrowheads="1"/>
          </p:cNvSpPr>
          <p:nvPr/>
        </p:nvSpPr>
        <p:spPr bwMode="auto">
          <a:xfrm>
            <a:off x="7239000" y="2286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1057" name="AutoShape 33"/>
          <p:cNvSpPr>
            <a:spLocks noChangeArrowheads="1"/>
          </p:cNvSpPr>
          <p:nvPr/>
        </p:nvSpPr>
        <p:spPr bwMode="auto">
          <a:xfrm>
            <a:off x="6477000" y="2286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1059" name="Rectangle 35"/>
          <p:cNvSpPr>
            <a:spLocks noChangeArrowheads="1"/>
          </p:cNvSpPr>
          <p:nvPr/>
        </p:nvSpPr>
        <p:spPr bwMode="auto">
          <a:xfrm>
            <a:off x="0" y="1295400"/>
            <a:ext cx="1447800" cy="5562600"/>
          </a:xfrm>
          <a:prstGeom prst="rect">
            <a:avLst/>
          </a:prstGeom>
          <a:solidFill>
            <a:srgbClr val="DDDDDD"/>
          </a:solidFill>
          <a:ln w="9525">
            <a:noFill/>
            <a:miter lim="800000"/>
            <a:headEnd/>
            <a:tailEnd/>
          </a:ln>
          <a:effectLst/>
        </p:spPr>
        <p:txBody>
          <a:bodyPr wrap="none" anchor="ctr"/>
          <a:lstStyle/>
          <a:p>
            <a:pPr algn="ctr"/>
            <a:endParaRPr lang="en-US">
              <a:latin typeface="Calibri" pitchFamily="34" charset="0"/>
            </a:endParaRPr>
          </a:p>
        </p:txBody>
      </p:sp>
      <p:sp>
        <p:nvSpPr>
          <p:cNvPr id="1060" name="AutoShape 36"/>
          <p:cNvSpPr>
            <a:spLocks noChangeArrowheads="1"/>
          </p:cNvSpPr>
          <p:nvPr/>
        </p:nvSpPr>
        <p:spPr bwMode="auto">
          <a:xfrm>
            <a:off x="152400" y="19050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100" b="1" dirty="0">
                <a:solidFill>
                  <a:srgbClr val="800000"/>
                </a:solidFill>
                <a:latin typeface="Calibri" pitchFamily="34" charset="0"/>
              </a:rPr>
              <a:t>INTRODUCTION</a:t>
            </a:r>
          </a:p>
        </p:txBody>
      </p:sp>
      <p:sp>
        <p:nvSpPr>
          <p:cNvPr id="1061" name="AutoShape 37"/>
          <p:cNvSpPr>
            <a:spLocks noChangeArrowheads="1"/>
          </p:cNvSpPr>
          <p:nvPr/>
        </p:nvSpPr>
        <p:spPr bwMode="auto">
          <a:xfrm>
            <a:off x="152400" y="24384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100" b="1" dirty="0" smtClean="0">
                <a:solidFill>
                  <a:srgbClr val="800000"/>
                </a:solidFill>
                <a:latin typeface="Calibri" pitchFamily="34" charset="0"/>
              </a:rPr>
              <a:t>FUND</a:t>
            </a:r>
            <a:r>
              <a:rPr lang="en-US" sz="1100" b="1" baseline="0" dirty="0" smtClean="0">
                <a:solidFill>
                  <a:srgbClr val="800000"/>
                </a:solidFill>
                <a:latin typeface="Calibri" pitchFamily="34" charset="0"/>
              </a:rPr>
              <a:t> </a:t>
            </a:r>
          </a:p>
          <a:p>
            <a:pPr algn="ctr">
              <a:defRPr/>
            </a:pPr>
            <a:r>
              <a:rPr lang="en-US" sz="1100" b="1" baseline="0" dirty="0" smtClean="0">
                <a:solidFill>
                  <a:srgbClr val="800000"/>
                </a:solidFill>
                <a:latin typeface="Calibri" pitchFamily="34" charset="0"/>
              </a:rPr>
              <a:t>PERFORMANCE</a:t>
            </a:r>
            <a:endParaRPr lang="en-US" sz="1100" b="1" dirty="0">
              <a:solidFill>
                <a:srgbClr val="800000"/>
              </a:solidFill>
              <a:latin typeface="Calibri" pitchFamily="34" charset="0"/>
            </a:endParaRPr>
          </a:p>
        </p:txBody>
      </p:sp>
      <p:sp>
        <p:nvSpPr>
          <p:cNvPr id="1062" name="AutoShape 38"/>
          <p:cNvSpPr>
            <a:spLocks noChangeArrowheads="1"/>
          </p:cNvSpPr>
          <p:nvPr/>
        </p:nvSpPr>
        <p:spPr bwMode="auto">
          <a:xfrm>
            <a:off x="152400" y="35052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100" b="1" dirty="0" smtClean="0">
                <a:solidFill>
                  <a:srgbClr val="800000"/>
                </a:solidFill>
                <a:latin typeface="Calibri" pitchFamily="34" charset="0"/>
              </a:rPr>
              <a:t>PORTFOLIO</a:t>
            </a:r>
          </a:p>
          <a:p>
            <a:pPr algn="ctr">
              <a:defRPr/>
            </a:pPr>
            <a:r>
              <a:rPr lang="en-US" sz="1100" b="1" dirty="0" smtClean="0">
                <a:solidFill>
                  <a:srgbClr val="800000"/>
                </a:solidFill>
                <a:latin typeface="Calibri" pitchFamily="34" charset="0"/>
              </a:rPr>
              <a:t>STRUCTURE</a:t>
            </a:r>
            <a:endParaRPr lang="en-US" sz="1100" b="1" dirty="0">
              <a:solidFill>
                <a:srgbClr val="800000"/>
              </a:solidFill>
              <a:latin typeface="Calibri" pitchFamily="34" charset="0"/>
            </a:endParaRPr>
          </a:p>
        </p:txBody>
      </p:sp>
      <p:sp>
        <p:nvSpPr>
          <p:cNvPr id="1063" name="AutoShape 39"/>
          <p:cNvSpPr>
            <a:spLocks noChangeArrowheads="1"/>
          </p:cNvSpPr>
          <p:nvPr/>
        </p:nvSpPr>
        <p:spPr bwMode="auto">
          <a:xfrm>
            <a:off x="152400" y="40386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100" b="1" dirty="0" smtClean="0">
                <a:solidFill>
                  <a:srgbClr val="800000"/>
                </a:solidFill>
                <a:latin typeface="Calibri" pitchFamily="34" charset="0"/>
              </a:rPr>
              <a:t>SELECTION</a:t>
            </a:r>
            <a:r>
              <a:rPr lang="en-US" sz="1100" b="1" baseline="0" dirty="0" smtClean="0">
                <a:solidFill>
                  <a:srgbClr val="800000"/>
                </a:solidFill>
                <a:latin typeface="Calibri" pitchFamily="34" charset="0"/>
              </a:rPr>
              <a:t> </a:t>
            </a:r>
          </a:p>
          <a:p>
            <a:pPr algn="ctr">
              <a:defRPr/>
            </a:pPr>
            <a:r>
              <a:rPr lang="en-US" sz="1100" b="1" baseline="0" dirty="0" smtClean="0">
                <a:solidFill>
                  <a:srgbClr val="800000"/>
                </a:solidFill>
                <a:latin typeface="Calibri" pitchFamily="34" charset="0"/>
              </a:rPr>
              <a:t>PROCESS</a:t>
            </a:r>
            <a:endParaRPr lang="en-US" sz="1100" b="1" dirty="0">
              <a:solidFill>
                <a:srgbClr val="800000"/>
              </a:solidFill>
              <a:latin typeface="Calibri" pitchFamily="34" charset="0"/>
            </a:endParaRPr>
          </a:p>
        </p:txBody>
      </p:sp>
      <p:sp>
        <p:nvSpPr>
          <p:cNvPr id="1064" name="AutoShape 40"/>
          <p:cNvSpPr>
            <a:spLocks noChangeArrowheads="1"/>
          </p:cNvSpPr>
          <p:nvPr/>
        </p:nvSpPr>
        <p:spPr bwMode="auto">
          <a:xfrm>
            <a:off x="152400" y="45720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000" b="1" dirty="0" smtClean="0">
                <a:solidFill>
                  <a:srgbClr val="800000"/>
                </a:solidFill>
                <a:latin typeface="Calibri" pitchFamily="34" charset="0"/>
              </a:rPr>
              <a:t>INVESTMENT</a:t>
            </a:r>
            <a:endParaRPr lang="en-US" sz="1000" b="1" baseline="0" dirty="0" smtClean="0">
              <a:solidFill>
                <a:srgbClr val="800000"/>
              </a:solidFill>
              <a:latin typeface="Calibri" pitchFamily="34" charset="0"/>
            </a:endParaRPr>
          </a:p>
          <a:p>
            <a:pPr algn="ctr">
              <a:defRPr/>
            </a:pPr>
            <a:r>
              <a:rPr lang="en-US" sz="1000" b="1" baseline="0" dirty="0" smtClean="0">
                <a:solidFill>
                  <a:srgbClr val="800000"/>
                </a:solidFill>
                <a:latin typeface="Calibri" pitchFamily="34" charset="0"/>
              </a:rPr>
              <a:t>HIGHLIGHTS</a:t>
            </a:r>
            <a:endParaRPr lang="en-US" sz="1000" b="1" dirty="0">
              <a:solidFill>
                <a:srgbClr val="800000"/>
              </a:solidFill>
              <a:latin typeface="Calibri" pitchFamily="34" charset="0"/>
            </a:endParaRPr>
          </a:p>
        </p:txBody>
      </p:sp>
      <p:sp>
        <p:nvSpPr>
          <p:cNvPr id="1065" name="AutoShape 41"/>
          <p:cNvSpPr>
            <a:spLocks noChangeArrowheads="1"/>
          </p:cNvSpPr>
          <p:nvPr/>
        </p:nvSpPr>
        <p:spPr bwMode="auto">
          <a:xfrm>
            <a:off x="152400" y="51054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100" b="1" dirty="0" smtClean="0">
                <a:solidFill>
                  <a:srgbClr val="800000"/>
                </a:solidFill>
                <a:latin typeface="Calibri" pitchFamily="34" charset="0"/>
              </a:rPr>
              <a:t>ATTRIBUTION </a:t>
            </a:r>
          </a:p>
          <a:p>
            <a:pPr algn="ctr">
              <a:defRPr/>
            </a:pPr>
            <a:r>
              <a:rPr lang="en-US" sz="1100" b="1" dirty="0" smtClean="0">
                <a:solidFill>
                  <a:srgbClr val="800000"/>
                </a:solidFill>
                <a:latin typeface="Calibri" pitchFamily="34" charset="0"/>
              </a:rPr>
              <a:t>ANALYSIS</a:t>
            </a:r>
            <a:endParaRPr lang="en-US" sz="1100" b="1" dirty="0">
              <a:solidFill>
                <a:srgbClr val="800000"/>
              </a:solidFill>
              <a:latin typeface="Calibri" pitchFamily="34" charset="0"/>
            </a:endParaRPr>
          </a:p>
        </p:txBody>
      </p:sp>
      <p:sp>
        <p:nvSpPr>
          <p:cNvPr id="1066" name="AutoShape 42"/>
          <p:cNvSpPr>
            <a:spLocks noChangeArrowheads="1"/>
          </p:cNvSpPr>
          <p:nvPr/>
        </p:nvSpPr>
        <p:spPr bwMode="auto">
          <a:xfrm>
            <a:off x="152400" y="56388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100" b="1" dirty="0" smtClean="0">
                <a:solidFill>
                  <a:srgbClr val="800000"/>
                </a:solidFill>
                <a:latin typeface="Calibri" pitchFamily="34" charset="0"/>
              </a:rPr>
              <a:t>CONCLUSION</a:t>
            </a:r>
            <a:endParaRPr lang="en-US" sz="1100" b="1" dirty="0">
              <a:solidFill>
                <a:srgbClr val="800000"/>
              </a:solidFill>
              <a:latin typeface="Calibri" pitchFamily="34" charset="0"/>
            </a:endParaRPr>
          </a:p>
        </p:txBody>
      </p:sp>
      <p:sp>
        <p:nvSpPr>
          <p:cNvPr id="1067" name="Rectangle 43"/>
          <p:cNvSpPr>
            <a:spLocks noChangeArrowheads="1"/>
          </p:cNvSpPr>
          <p:nvPr/>
        </p:nvSpPr>
        <p:spPr bwMode="auto">
          <a:xfrm>
            <a:off x="7010400" y="0"/>
            <a:ext cx="1524000" cy="152400"/>
          </a:xfrm>
          <a:prstGeom prst="rect">
            <a:avLst/>
          </a:prstGeom>
          <a:solidFill>
            <a:srgbClr val="800000"/>
          </a:solidFill>
          <a:ln w="9525">
            <a:noFill/>
            <a:miter lim="800000"/>
            <a:headEnd/>
            <a:tailEnd/>
          </a:ln>
          <a:effectLst/>
        </p:spPr>
        <p:txBody>
          <a:bodyPr wrap="none" anchor="ctr"/>
          <a:lstStyle/>
          <a:p>
            <a:endParaRPr lang="en-US">
              <a:latin typeface="Calibri" pitchFamily="34" charset="0"/>
            </a:endParaRPr>
          </a:p>
        </p:txBody>
      </p:sp>
      <p:sp>
        <p:nvSpPr>
          <p:cNvPr id="1069" name="Rectangle 45"/>
          <p:cNvSpPr>
            <a:spLocks noChangeArrowheads="1"/>
          </p:cNvSpPr>
          <p:nvPr/>
        </p:nvSpPr>
        <p:spPr bwMode="auto">
          <a:xfrm>
            <a:off x="2819400" y="1066800"/>
            <a:ext cx="6324600" cy="228600"/>
          </a:xfrm>
          <a:prstGeom prst="rect">
            <a:avLst/>
          </a:prstGeom>
          <a:solidFill>
            <a:srgbClr val="969696"/>
          </a:solidFill>
          <a:ln w="9525">
            <a:noFill/>
            <a:miter lim="800000"/>
            <a:headEnd/>
            <a:tailEnd/>
          </a:ln>
          <a:effectLst/>
        </p:spPr>
        <p:txBody>
          <a:bodyPr wrap="none" anchor="ctr"/>
          <a:lstStyle/>
          <a:p>
            <a:endParaRPr lang="en-US">
              <a:latin typeface="Calibri" pitchFamily="34" charset="0"/>
            </a:endParaRPr>
          </a:p>
        </p:txBody>
      </p:sp>
      <p:sp>
        <p:nvSpPr>
          <p:cNvPr id="1070" name="AutoShape 46"/>
          <p:cNvSpPr>
            <a:spLocks noChangeArrowheads="1"/>
          </p:cNvSpPr>
          <p:nvPr userDrawn="1"/>
        </p:nvSpPr>
        <p:spPr bwMode="auto">
          <a:xfrm>
            <a:off x="152400" y="29718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100" b="1" dirty="0" smtClean="0">
                <a:solidFill>
                  <a:srgbClr val="800000"/>
                </a:solidFill>
                <a:latin typeface="Calibri" pitchFamily="34" charset="0"/>
              </a:rPr>
              <a:t>ECONOMIC </a:t>
            </a:r>
          </a:p>
          <a:p>
            <a:pPr algn="ctr">
              <a:defRPr/>
            </a:pPr>
            <a:r>
              <a:rPr lang="en-US" sz="1100" b="1" dirty="0" smtClean="0">
                <a:solidFill>
                  <a:srgbClr val="800000"/>
                </a:solidFill>
                <a:latin typeface="Calibri" pitchFamily="34" charset="0"/>
              </a:rPr>
              <a:t>OVERVIEW</a:t>
            </a:r>
            <a:endParaRPr lang="en-US" sz="1100" b="1" dirty="0">
              <a:solidFill>
                <a:srgbClr val="800000"/>
              </a:solidFill>
              <a:latin typeface="Calibri" pitchFamily="34" charset="0"/>
            </a:endParaRPr>
          </a:p>
        </p:txBody>
      </p:sp>
      <p:sp>
        <p:nvSpPr>
          <p:cNvPr id="28" name="AutoShape 42"/>
          <p:cNvSpPr>
            <a:spLocks noChangeArrowheads="1"/>
          </p:cNvSpPr>
          <p:nvPr userDrawn="1"/>
        </p:nvSpPr>
        <p:spPr bwMode="auto">
          <a:xfrm>
            <a:off x="152400" y="6172200"/>
            <a:ext cx="1219200" cy="381000"/>
          </a:xfrm>
          <a:prstGeom prst="flowChartAlternateProcess">
            <a:avLst/>
          </a:prstGeom>
          <a:noFill/>
          <a:ln w="19050">
            <a:solidFill>
              <a:srgbClr val="800000"/>
            </a:solidFill>
            <a:miter lim="800000"/>
            <a:headEnd/>
            <a:tailEnd/>
          </a:ln>
          <a:effectLst/>
        </p:spPr>
        <p:txBody>
          <a:bodyPr wrap="none" anchor="ctr"/>
          <a:lstStyle/>
          <a:p>
            <a:pPr algn="ctr">
              <a:defRPr/>
            </a:pPr>
            <a:r>
              <a:rPr lang="en-US" sz="1100" b="1" dirty="0">
                <a:solidFill>
                  <a:srgbClr val="800000"/>
                </a:solidFill>
                <a:latin typeface="Calibri" pitchFamily="34" charset="0"/>
              </a:rPr>
              <a:t>APPENDICES</a:t>
            </a:r>
          </a:p>
        </p:txBody>
      </p:sp>
      <p:sp>
        <p:nvSpPr>
          <p:cNvPr id="29" name="AutoShape 32"/>
          <p:cNvSpPr>
            <a:spLocks noChangeArrowheads="1"/>
          </p:cNvSpPr>
          <p:nvPr userDrawn="1"/>
        </p:nvSpPr>
        <p:spPr bwMode="auto">
          <a:xfrm>
            <a:off x="7620000" y="2286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1058" name="Rectangle 34"/>
          <p:cNvSpPr>
            <a:spLocks noChangeArrowheads="1"/>
          </p:cNvSpPr>
          <p:nvPr/>
        </p:nvSpPr>
        <p:spPr bwMode="auto">
          <a:xfrm>
            <a:off x="7315200" y="465147"/>
            <a:ext cx="1752600" cy="754053"/>
          </a:xfrm>
          <a:prstGeom prst="rect">
            <a:avLst/>
          </a:prstGeom>
          <a:noFill/>
          <a:ln w="9525">
            <a:noFill/>
            <a:miter lim="800000"/>
            <a:headEnd/>
            <a:tailEnd/>
          </a:ln>
          <a:effectLst/>
        </p:spPr>
        <p:txBody>
          <a:bodyPr wrap="square" lIns="0" tIns="0" rIns="0" bIns="0">
            <a:spAutoFit/>
          </a:bodyPr>
          <a:lstStyle/>
          <a:p>
            <a:pPr algn="ctr">
              <a:defRPr/>
            </a:pPr>
            <a:r>
              <a:rPr lang="en-US" sz="2000" b="1" u="none" dirty="0" smtClean="0">
                <a:solidFill>
                  <a:srgbClr val="800000"/>
                </a:solidFill>
                <a:effectLst>
                  <a:outerShdw blurRad="38100" dist="38100" dir="2700000" algn="tl">
                    <a:srgbClr val="C0C0C0"/>
                  </a:outerShdw>
                </a:effectLst>
                <a:latin typeface="Garamond" pitchFamily="18" charset="0"/>
                <a:cs typeface="Times New Roman" pitchFamily="18" charset="0"/>
              </a:rPr>
              <a:t>Undergraduate</a:t>
            </a:r>
          </a:p>
          <a:p>
            <a:pPr algn="ctr">
              <a:defRPr/>
            </a:pPr>
            <a:r>
              <a:rPr lang="en-US" sz="2000" b="1" u="none" dirty="0" smtClean="0">
                <a:solidFill>
                  <a:srgbClr val="800000"/>
                </a:solidFill>
                <a:effectLst>
                  <a:outerShdw blurRad="38100" dist="38100" dir="2700000" algn="tl">
                    <a:srgbClr val="C0C0C0"/>
                  </a:outerShdw>
                </a:effectLst>
                <a:latin typeface="Garamond" pitchFamily="18" charset="0"/>
                <a:cs typeface="Times New Roman" pitchFamily="18" charset="0"/>
              </a:rPr>
              <a:t>SIM </a:t>
            </a:r>
            <a:r>
              <a:rPr lang="en-US" sz="2000" b="1" u="none" dirty="0">
                <a:solidFill>
                  <a:srgbClr val="800000"/>
                </a:solidFill>
                <a:effectLst>
                  <a:outerShdw blurRad="38100" dist="38100" dir="2700000" algn="tl">
                    <a:srgbClr val="C0C0C0"/>
                  </a:outerShdw>
                </a:effectLst>
                <a:latin typeface="Garamond" pitchFamily="18" charset="0"/>
                <a:cs typeface="Times New Roman" pitchFamily="18" charset="0"/>
              </a:rPr>
              <a:t>Fund</a:t>
            </a:r>
            <a:r>
              <a:rPr lang="en-US" sz="1100" u="none" dirty="0">
                <a:solidFill>
                  <a:srgbClr val="800000"/>
                </a:solidFill>
                <a:latin typeface="Garamond" pitchFamily="18" charset="0"/>
              </a:rPr>
              <a:t> </a:t>
            </a:r>
          </a:p>
          <a:p>
            <a:pPr algn="ctr">
              <a:defRPr/>
            </a:pPr>
            <a:r>
              <a:rPr lang="en-US" sz="900" dirty="0" smtClean="0">
                <a:solidFill>
                  <a:srgbClr val="800000"/>
                </a:solidFill>
                <a:effectLst>
                  <a:outerShdw blurRad="38100" dist="38100" dir="2700000" algn="tl">
                    <a:srgbClr val="C0C0C0"/>
                  </a:outerShdw>
                </a:effectLst>
                <a:latin typeface="Garamond" pitchFamily="18" charset="0"/>
                <a:cs typeface="Times New Roman" pitchFamily="18" charset="0"/>
              </a:rPr>
              <a:t>Student Investment </a:t>
            </a:r>
            <a:r>
              <a:rPr lang="en-US" sz="900" dirty="0">
                <a:solidFill>
                  <a:srgbClr val="800000"/>
                </a:solidFill>
                <a:effectLst>
                  <a:outerShdw blurRad="38100" dist="38100" dir="2700000" algn="tl">
                    <a:srgbClr val="C0C0C0"/>
                  </a:outerShdw>
                </a:effectLst>
                <a:latin typeface="Garamond" pitchFamily="18" charset="0"/>
                <a:cs typeface="Times New Roman" pitchFamily="18" charset="0"/>
              </a:rPr>
              <a:t>Management Fund</a:t>
            </a:r>
            <a:r>
              <a:rPr lang="en-US" sz="900" dirty="0">
                <a:solidFill>
                  <a:srgbClr val="FFCC66"/>
                </a:solidFill>
                <a:effectLst>
                  <a:outerShdw blurRad="38100" dist="38100" dir="2700000" algn="tl">
                    <a:srgbClr val="C0C0C0"/>
                  </a:outerShdw>
                </a:effectLst>
                <a:latin typeface="Calibri" pitchFamily="34" charset="0"/>
              </a:rPr>
              <a:t> </a:t>
            </a:r>
          </a:p>
        </p:txBody>
      </p:sp>
      <p:sp>
        <p:nvSpPr>
          <p:cNvPr id="30" name="AutoShape 29"/>
          <p:cNvSpPr>
            <a:spLocks noChangeArrowheads="1"/>
          </p:cNvSpPr>
          <p:nvPr userDrawn="1"/>
        </p:nvSpPr>
        <p:spPr bwMode="auto">
          <a:xfrm>
            <a:off x="6858000" y="5334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31" name="AutoShape 29"/>
          <p:cNvSpPr>
            <a:spLocks noChangeArrowheads="1"/>
          </p:cNvSpPr>
          <p:nvPr userDrawn="1"/>
        </p:nvSpPr>
        <p:spPr bwMode="auto">
          <a:xfrm>
            <a:off x="6096000" y="5334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
        <p:nvSpPr>
          <p:cNvPr id="32" name="AutoShape 30"/>
          <p:cNvSpPr>
            <a:spLocks noChangeArrowheads="1"/>
          </p:cNvSpPr>
          <p:nvPr userDrawn="1"/>
        </p:nvSpPr>
        <p:spPr bwMode="auto">
          <a:xfrm>
            <a:off x="6477000" y="533400"/>
            <a:ext cx="228600" cy="228600"/>
          </a:xfrm>
          <a:prstGeom prst="flowChartAlternateProcess">
            <a:avLst/>
          </a:prstGeom>
          <a:noFill/>
          <a:ln w="16510">
            <a:solidFill>
              <a:srgbClr val="777777"/>
            </a:solidFill>
            <a:miter lim="800000"/>
            <a:headEnd/>
            <a:tailEnd/>
          </a:ln>
          <a:effectLst/>
        </p:spPr>
        <p:txBody>
          <a:bodyPr wrap="none" anchor="ctr"/>
          <a:lstStyle/>
          <a:p>
            <a:endParaRPr lang="en-US">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hf hdr="0" ftr="0" dt="0"/>
  <p:txStyles>
    <p:titleStyle>
      <a:lvl1pPr algn="ctr" rtl="0" eaLnBrk="0" fontAlgn="base" hangingPunct="0">
        <a:spcBef>
          <a:spcPct val="0"/>
        </a:spcBef>
        <a:spcAft>
          <a:spcPct val="0"/>
        </a:spcAft>
        <a:defRPr sz="3600">
          <a:solidFill>
            <a:schemeClr val="tx2"/>
          </a:solidFill>
          <a:latin typeface="Calibri" pitchFamily="34" charset="0"/>
          <a:ea typeface="+mj-ea"/>
          <a:cs typeface="+mj-cs"/>
        </a:defRPr>
      </a:lvl1pPr>
      <a:lvl2pPr algn="ctr" rtl="0" eaLnBrk="0" fontAlgn="base" hangingPunct="0">
        <a:spcBef>
          <a:spcPct val="0"/>
        </a:spcBef>
        <a:spcAft>
          <a:spcPct val="0"/>
        </a:spcAft>
        <a:defRPr sz="3600">
          <a:solidFill>
            <a:schemeClr val="tx2"/>
          </a:solidFill>
          <a:latin typeface="Calibri" pitchFamily="34" charset="0"/>
        </a:defRPr>
      </a:lvl2pPr>
      <a:lvl3pPr algn="ctr" rtl="0" eaLnBrk="0" fontAlgn="base" hangingPunct="0">
        <a:spcBef>
          <a:spcPct val="0"/>
        </a:spcBef>
        <a:spcAft>
          <a:spcPct val="0"/>
        </a:spcAft>
        <a:defRPr sz="3600">
          <a:solidFill>
            <a:schemeClr val="tx2"/>
          </a:solidFill>
          <a:latin typeface="Calibri" pitchFamily="34" charset="0"/>
        </a:defRPr>
      </a:lvl3pPr>
      <a:lvl4pPr algn="ctr" rtl="0" eaLnBrk="0" fontAlgn="base" hangingPunct="0">
        <a:spcBef>
          <a:spcPct val="0"/>
        </a:spcBef>
        <a:spcAft>
          <a:spcPct val="0"/>
        </a:spcAft>
        <a:defRPr sz="3600">
          <a:solidFill>
            <a:schemeClr val="tx2"/>
          </a:solidFill>
          <a:latin typeface="Calibri" pitchFamily="34" charset="0"/>
        </a:defRPr>
      </a:lvl4pPr>
      <a:lvl5pPr algn="ctr" rtl="0" eaLnBrk="0" fontAlgn="base" hangingPunct="0">
        <a:spcBef>
          <a:spcPct val="0"/>
        </a:spcBef>
        <a:spcAft>
          <a:spcPct val="0"/>
        </a:spcAft>
        <a:defRPr sz="3600">
          <a:solidFill>
            <a:schemeClr val="tx2"/>
          </a:solidFill>
          <a:latin typeface="Calibri" pitchFamily="34"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Calibri" pitchFamily="34" charset="0"/>
        </a:defRPr>
      </a:lvl2pPr>
      <a:lvl3pPr marL="1143000" indent="-228600" algn="l" rtl="0" eaLnBrk="0" fontAlgn="base" hangingPunct="0">
        <a:spcBef>
          <a:spcPct val="20000"/>
        </a:spcBef>
        <a:spcAft>
          <a:spcPct val="0"/>
        </a:spcAft>
        <a:buChar char="•"/>
        <a:defRPr sz="2400">
          <a:solidFill>
            <a:schemeClr val="tx1"/>
          </a:solidFill>
          <a:latin typeface="Calibri" pitchFamily="34" charset="0"/>
        </a:defRPr>
      </a:lvl3pPr>
      <a:lvl4pPr marL="1600200" indent="-228600" algn="l" rtl="0" eaLnBrk="0" fontAlgn="base" hangingPunct="0">
        <a:spcBef>
          <a:spcPct val="20000"/>
        </a:spcBef>
        <a:spcAft>
          <a:spcPct val="0"/>
        </a:spcAft>
        <a:buChar char="–"/>
        <a:defRPr sz="2000">
          <a:solidFill>
            <a:schemeClr val="tx1"/>
          </a:solidFill>
          <a:latin typeface="Calibri" pitchFamily="34" charset="0"/>
        </a:defRPr>
      </a:lvl4pPr>
      <a:lvl5pPr marL="2057400" indent="-228600" algn="l" rtl="0" eaLnBrk="0" fontAlgn="base" hangingPunct="0">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90600" y="2130425"/>
            <a:ext cx="7924800" cy="1470025"/>
          </a:xfrm>
        </p:spPr>
        <p:txBody>
          <a:bodyPr/>
          <a:lstStyle/>
          <a:p>
            <a:pPr eaLnBrk="1" hangingPunct="1"/>
            <a:r>
              <a:rPr lang="en-US" b="1" dirty="0" smtClean="0">
                <a:latin typeface="Book Antiqua" pitchFamily="18" charset="0"/>
              </a:rPr>
              <a:t>W. P. Carey School of Business</a:t>
            </a:r>
          </a:p>
        </p:txBody>
      </p:sp>
      <p:sp>
        <p:nvSpPr>
          <p:cNvPr id="7171" name="Rectangle 3"/>
          <p:cNvSpPr>
            <a:spLocks noGrp="1" noChangeArrowheads="1"/>
          </p:cNvSpPr>
          <p:nvPr>
            <p:ph type="subTitle" idx="1"/>
          </p:nvPr>
        </p:nvSpPr>
        <p:spPr>
          <a:xfrm>
            <a:off x="1485900" y="3886200"/>
            <a:ext cx="6934200" cy="1752600"/>
          </a:xfrm>
        </p:spPr>
        <p:txBody>
          <a:bodyPr/>
          <a:lstStyle/>
          <a:p>
            <a:pPr eaLnBrk="1" hangingPunct="1">
              <a:lnSpc>
                <a:spcPct val="90000"/>
              </a:lnSpc>
            </a:pPr>
            <a:r>
              <a:rPr lang="en-US" sz="2400" b="1" dirty="0" smtClean="0">
                <a:latin typeface="Book Antiqua" pitchFamily="18" charset="0"/>
              </a:rPr>
              <a:t>     Undergraduate Maroon &amp; Gold Value Fund</a:t>
            </a:r>
          </a:p>
          <a:p>
            <a:pPr eaLnBrk="1" hangingPunct="1">
              <a:lnSpc>
                <a:spcPct val="90000"/>
              </a:lnSpc>
            </a:pPr>
            <a:r>
              <a:rPr lang="en-US" sz="2400" dirty="0" smtClean="0">
                <a:latin typeface="Book Antiqua" pitchFamily="18" charset="0"/>
              </a:rPr>
              <a:t>Semi-Annual Meeting</a:t>
            </a:r>
          </a:p>
          <a:p>
            <a:pPr eaLnBrk="1" hangingPunct="1">
              <a:lnSpc>
                <a:spcPct val="90000"/>
              </a:lnSpc>
            </a:pPr>
            <a:r>
              <a:rPr lang="en-US" sz="1800" dirty="0" smtClean="0">
                <a:latin typeface="Book Antiqua" pitchFamily="18" charset="0"/>
              </a:rPr>
              <a:t>December 4</a:t>
            </a:r>
            <a:r>
              <a:rPr lang="en-US" sz="1800" baseline="30000" dirty="0" smtClean="0">
                <a:latin typeface="Book Antiqua" pitchFamily="18" charset="0"/>
              </a:rPr>
              <a:t>th</a:t>
            </a:r>
            <a:r>
              <a:rPr lang="en-US" sz="1800" dirty="0" smtClean="0">
                <a:latin typeface="Book Antiqua" pitchFamily="18" charset="0"/>
              </a:rPr>
              <a:t>, 2009</a:t>
            </a:r>
          </a:p>
        </p:txBody>
      </p:sp>
      <p:sp>
        <p:nvSpPr>
          <p:cNvPr id="314372" name="AutoShape 4"/>
          <p:cNvSpPr>
            <a:spLocks noChangeArrowheads="1"/>
          </p:cNvSpPr>
          <p:nvPr/>
        </p:nvSpPr>
        <p:spPr bwMode="auto">
          <a:xfrm>
            <a:off x="152400" y="1905000"/>
            <a:ext cx="1219200" cy="381000"/>
          </a:xfrm>
          <a:prstGeom prst="flowChartAlternateProcess">
            <a:avLst/>
          </a:prstGeom>
          <a:solidFill>
            <a:srgbClr val="800000"/>
          </a:solidFill>
          <a:ln w="25400">
            <a:solidFill>
              <a:srgbClr val="800000"/>
            </a:solidFill>
            <a:miter lim="800000"/>
            <a:headEnd/>
            <a:tailEnd/>
          </a:ln>
          <a:effectLst/>
        </p:spPr>
        <p:txBody>
          <a:bodyPr wrap="none" anchor="ctr"/>
          <a:lstStyle/>
          <a:p>
            <a:pPr algn="ctr">
              <a:defRPr/>
            </a:pPr>
            <a:r>
              <a:rPr lang="en-US" sz="1100" b="1">
                <a:solidFill>
                  <a:schemeClr val="bg1"/>
                </a:solidFill>
                <a:effectLst>
                  <a:outerShdw blurRad="38100" dist="38100" dir="2700000" algn="tl">
                    <a:srgbClr val="000000"/>
                  </a:outerShdw>
                </a:effectLst>
                <a:latin typeface="Calibri" pitchFamily="34" charset="0"/>
              </a:rPr>
              <a:t>INTRODUCTION</a:t>
            </a:r>
          </a:p>
        </p:txBody>
      </p:sp>
      <p:sp>
        <p:nvSpPr>
          <p:cNvPr id="5" name="Slide Number Placeholder 4"/>
          <p:cNvSpPr>
            <a:spLocks noGrp="1"/>
          </p:cNvSpPr>
          <p:nvPr>
            <p:ph type="sldNum" sz="quarter" idx="12"/>
          </p:nvPr>
        </p:nvSpPr>
        <p:spPr/>
        <p:txBody>
          <a:bodyPr/>
          <a:lstStyle/>
          <a:p>
            <a:fld id="{CF6FAE3B-A0DA-4307-816D-E3C9BDD43E6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990600" y="2130425"/>
            <a:ext cx="79248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latin typeface="Book Antiqua" pitchFamily="18" charset="0"/>
                <a:ea typeface="+mj-ea"/>
                <a:cs typeface="+mj-cs"/>
              </a:rPr>
              <a:t>Portfolio Structural Decisions</a:t>
            </a:r>
            <a:endParaRPr kumimoji="0" lang="en-US" sz="3600" b="1" i="0" u="none" strike="noStrike" kern="0" cap="none" spc="0" normalizeH="0" baseline="0" noProof="0" dirty="0" smtClean="0">
              <a:ln>
                <a:noFill/>
              </a:ln>
              <a:solidFill>
                <a:schemeClr val="tx2"/>
              </a:solidFill>
              <a:effectLst/>
              <a:uLnTx/>
              <a:uFillTx/>
              <a:latin typeface="Book Antiqua" pitchFamily="18" charset="0"/>
              <a:ea typeface="+mj-ea"/>
              <a:cs typeface="+mj-cs"/>
            </a:endParaRPr>
          </a:p>
        </p:txBody>
      </p:sp>
      <p:sp>
        <p:nvSpPr>
          <p:cNvPr id="4" name="AutoShape 6"/>
          <p:cNvSpPr>
            <a:spLocks noChangeArrowheads="1"/>
          </p:cNvSpPr>
          <p:nvPr/>
        </p:nvSpPr>
        <p:spPr bwMode="auto">
          <a:xfrm>
            <a:off x="152400" y="35052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PORTFOLIO</a:t>
            </a:r>
          </a:p>
          <a:p>
            <a:pPr algn="ctr"/>
            <a:r>
              <a:rPr lang="en-US" sz="1100" b="1" dirty="0" smtClean="0">
                <a:solidFill>
                  <a:schemeClr val="bg1"/>
                </a:solidFill>
                <a:latin typeface="Calibri" pitchFamily="34" charset="0"/>
              </a:rPr>
              <a:t>STRUCTURE</a:t>
            </a:r>
            <a:endParaRPr lang="en-US" sz="1100" b="1" dirty="0">
              <a:solidFill>
                <a:schemeClr val="bg1"/>
              </a:solidFill>
              <a:latin typeface="Calibri" pitchFamily="34" charset="0"/>
            </a:endParaRPr>
          </a:p>
        </p:txBody>
      </p:sp>
      <p:sp>
        <p:nvSpPr>
          <p:cNvPr id="6" name="Rectangle 3"/>
          <p:cNvSpPr txBox="1">
            <a:spLocks noChangeArrowheads="1"/>
          </p:cNvSpPr>
          <p:nvPr/>
        </p:nvSpPr>
        <p:spPr bwMode="auto">
          <a:xfrm>
            <a:off x="1485900" y="3886200"/>
            <a:ext cx="69342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tabLst/>
              <a:defRPr/>
            </a:pPr>
            <a:r>
              <a:rPr lang="en-US" kern="0" dirty="0" smtClean="0">
                <a:latin typeface="Book Antiqua" pitchFamily="18" charset="0"/>
              </a:rPr>
              <a:t>Portfolio | </a:t>
            </a:r>
            <a:r>
              <a:rPr lang="en-US" kern="0" noProof="0" dirty="0" smtClean="0">
                <a:latin typeface="Book Antiqua" pitchFamily="18" charset="0"/>
              </a:rPr>
              <a:t>Allocation</a:t>
            </a:r>
            <a:endParaRPr kumimoji="0" lang="en-US" b="0" i="0" u="none" strike="noStrike" kern="0" cap="none" spc="0" normalizeH="0" baseline="0" noProof="0" dirty="0" smtClean="0">
              <a:ln>
                <a:noFill/>
              </a:ln>
              <a:solidFill>
                <a:schemeClr val="tx1"/>
              </a:solidFill>
              <a:effectLst/>
              <a:uLnTx/>
              <a:uFillTx/>
              <a:latin typeface="Book Antiqua" pitchFamily="18" charset="0"/>
              <a:ea typeface="+mn-ea"/>
              <a:cs typeface="+mn-cs"/>
            </a:endParaRPr>
          </a:p>
        </p:txBody>
      </p:sp>
      <p:sp>
        <p:nvSpPr>
          <p:cNvPr id="7" name="Slide Number Placeholder 6"/>
          <p:cNvSpPr>
            <a:spLocks noGrp="1"/>
          </p:cNvSpPr>
          <p:nvPr>
            <p:ph type="sldNum" sz="quarter" idx="12"/>
          </p:nvPr>
        </p:nvSpPr>
        <p:spPr/>
        <p:txBody>
          <a:bodyPr/>
          <a:lstStyle/>
          <a:p>
            <a:fld id="{791E2573-16A4-4E9C-9368-6049715F0F0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35052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PORTFOLIO</a:t>
            </a:r>
          </a:p>
          <a:p>
            <a:pPr algn="ctr"/>
            <a:r>
              <a:rPr lang="en-US" sz="1100" b="1" dirty="0" smtClean="0">
                <a:solidFill>
                  <a:schemeClr val="bg1"/>
                </a:solidFill>
                <a:latin typeface="Calibri" pitchFamily="34" charset="0"/>
              </a:rPr>
              <a:t>STRUCTURE</a:t>
            </a:r>
            <a:endParaRPr lang="en-US" sz="1100" b="1" dirty="0">
              <a:solidFill>
                <a:schemeClr val="bg1"/>
              </a:solidFill>
              <a:latin typeface="Calibri" pitchFamily="34" charset="0"/>
            </a:endParaRPr>
          </a:p>
        </p:txBody>
      </p:sp>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Portfolio</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buFontTx/>
              <a:buChar char="•"/>
              <a:defRPr/>
            </a:pPr>
            <a:r>
              <a:rPr lang="en-US" kern="0" dirty="0" smtClean="0">
                <a:latin typeface="Book Antiqua" pitchFamily="18" charset="0"/>
              </a:rPr>
              <a:t>Diversified, large-cap fund</a:t>
            </a:r>
          </a:p>
          <a:p>
            <a:pPr marL="342900" lvl="0" indent="-342900">
              <a:lnSpc>
                <a:spcPct val="90000"/>
              </a:lnSpc>
              <a:spcBef>
                <a:spcPct val="20000"/>
              </a:spcBef>
              <a:buFontTx/>
              <a:buChar char="•"/>
              <a:defRPr/>
            </a:pPr>
            <a:r>
              <a:rPr lang="en-US" kern="0" dirty="0" smtClean="0">
                <a:latin typeface="Book Antiqua" pitchFamily="18" charset="0"/>
              </a:rPr>
              <a:t>Large-cap with market capitalization of $7bn+</a:t>
            </a:r>
          </a:p>
          <a:p>
            <a:pPr marL="342900" lvl="0" indent="-342900">
              <a:lnSpc>
                <a:spcPct val="90000"/>
              </a:lnSpc>
              <a:spcBef>
                <a:spcPct val="20000"/>
              </a:spcBef>
              <a:buFontTx/>
              <a:buChar char="•"/>
              <a:defRPr/>
            </a:pPr>
            <a:r>
              <a:rPr lang="en-US" kern="0" dirty="0" smtClean="0">
                <a:latin typeface="Book Antiqua" pitchFamily="18" charset="0"/>
              </a:rPr>
              <a:t>Global exposure</a:t>
            </a:r>
          </a:p>
          <a:p>
            <a:pPr marL="342900" lvl="0" indent="-342900">
              <a:lnSpc>
                <a:spcPct val="90000"/>
              </a:lnSpc>
              <a:spcBef>
                <a:spcPct val="20000"/>
              </a:spcBef>
              <a:buFontTx/>
              <a:buChar char="•"/>
              <a:defRPr/>
            </a:pPr>
            <a:r>
              <a:rPr lang="en-US" kern="0" dirty="0" smtClean="0">
                <a:latin typeface="Book Antiqua" pitchFamily="18" charset="0"/>
              </a:rPr>
              <a:t>Financially strong &amp; able to take advantage of opportunities</a:t>
            </a:r>
          </a:p>
          <a:p>
            <a:pPr marL="342900" lvl="0" indent="-342900">
              <a:lnSpc>
                <a:spcPct val="90000"/>
              </a:lnSpc>
              <a:spcBef>
                <a:spcPct val="20000"/>
              </a:spcBef>
              <a:buFontTx/>
              <a:buChar char="•"/>
              <a:defRPr/>
            </a:pPr>
            <a:r>
              <a:rPr lang="en-US" kern="0" dirty="0" smtClean="0">
                <a:latin typeface="Book Antiqua" pitchFamily="18" charset="0"/>
              </a:rPr>
              <a:t>More information available</a:t>
            </a: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35052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PORTFOLIO</a:t>
            </a:r>
          </a:p>
          <a:p>
            <a:pPr algn="ctr"/>
            <a:r>
              <a:rPr lang="en-US" sz="1100" b="1" dirty="0" smtClean="0">
                <a:solidFill>
                  <a:schemeClr val="bg1"/>
                </a:solidFill>
                <a:latin typeface="Calibri" pitchFamily="34" charset="0"/>
              </a:rPr>
              <a:t>STRUCTURE</a:t>
            </a:r>
            <a:endParaRPr lang="en-US" sz="1100" b="1" dirty="0">
              <a:solidFill>
                <a:schemeClr val="bg1"/>
              </a:solidFill>
              <a:latin typeface="Calibri" pitchFamily="34" charset="0"/>
            </a:endParaRPr>
          </a:p>
        </p:txBody>
      </p:sp>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Allocation</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buFontTx/>
              <a:buChar char="•"/>
              <a:defRPr/>
            </a:pPr>
            <a:r>
              <a:rPr lang="en-US" kern="0" dirty="0" smtClean="0">
                <a:latin typeface="Book Antiqua" pitchFamily="18" charset="0"/>
              </a:rPr>
              <a:t>Diversification</a:t>
            </a:r>
          </a:p>
          <a:p>
            <a:pPr marL="342900" lvl="0" indent="-342900">
              <a:lnSpc>
                <a:spcPct val="90000"/>
              </a:lnSpc>
              <a:spcBef>
                <a:spcPct val="20000"/>
              </a:spcBef>
              <a:buFontTx/>
              <a:buChar char="•"/>
              <a:defRPr/>
            </a:pPr>
            <a:r>
              <a:rPr lang="en-US" kern="0" dirty="0" smtClean="0">
                <a:latin typeface="Book Antiqua" pitchFamily="18" charset="0"/>
              </a:rPr>
              <a:t>Strategy of beating benchmark</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9 sectors, 1 potential fixed income position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$100,000 ($10,000 per position)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Sector analyst recommended weighting</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35052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PORTFOLIO</a:t>
            </a:r>
          </a:p>
          <a:p>
            <a:pPr algn="ctr"/>
            <a:r>
              <a:rPr lang="en-US" sz="1100" b="1" dirty="0" smtClean="0">
                <a:solidFill>
                  <a:schemeClr val="bg1"/>
                </a:solidFill>
                <a:latin typeface="Calibri" pitchFamily="34" charset="0"/>
              </a:rPr>
              <a:t>STRUCTURE</a:t>
            </a:r>
            <a:endParaRPr lang="en-US" sz="1100" b="1" dirty="0">
              <a:solidFill>
                <a:schemeClr val="bg1"/>
              </a:solidFill>
              <a:latin typeface="Calibri" pitchFamily="34" charset="0"/>
            </a:endParaRPr>
          </a:p>
        </p:txBody>
      </p:sp>
      <p:sp>
        <p:nvSpPr>
          <p:cNvPr id="10"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Sector Allocation</a:t>
            </a:r>
          </a:p>
        </p:txBody>
      </p:sp>
      <p:pic>
        <p:nvPicPr>
          <p:cNvPr id="1026" name="Picture 2"/>
          <p:cNvPicPr>
            <a:picLocks noChangeAspect="1" noChangeArrowheads="1"/>
          </p:cNvPicPr>
          <p:nvPr/>
        </p:nvPicPr>
        <p:blipFill>
          <a:blip r:embed="rId3" cstate="print"/>
          <a:srcRect l="2532" t="7289" r="3797" b="7062"/>
          <a:stretch>
            <a:fillRect/>
          </a:stretch>
        </p:blipFill>
        <p:spPr bwMode="auto">
          <a:xfrm>
            <a:off x="1524000" y="1905000"/>
            <a:ext cx="7239000" cy="4597743"/>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791E2573-16A4-4E9C-9368-6049715F0F09}"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990600" y="2130425"/>
            <a:ext cx="79248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noProof="0" dirty="0" smtClean="0">
                <a:solidFill>
                  <a:schemeClr val="tx2"/>
                </a:solidFill>
                <a:latin typeface="Book Antiqua" pitchFamily="18" charset="0"/>
                <a:ea typeface="+mj-ea"/>
                <a:cs typeface="+mj-cs"/>
              </a:rPr>
              <a:t>Investment Selection Process</a:t>
            </a:r>
            <a:endParaRPr kumimoji="0" lang="en-US" sz="3600" b="1" i="0" u="none" strike="noStrike" kern="0" cap="none" spc="0" normalizeH="0" baseline="0" noProof="0" dirty="0" smtClean="0">
              <a:ln>
                <a:noFill/>
              </a:ln>
              <a:solidFill>
                <a:schemeClr val="tx2"/>
              </a:solidFill>
              <a:effectLst/>
              <a:uLnTx/>
              <a:uFillTx/>
              <a:latin typeface="Book Antiqua" pitchFamily="18" charset="0"/>
              <a:ea typeface="+mj-ea"/>
              <a:cs typeface="+mj-cs"/>
            </a:endParaRPr>
          </a:p>
        </p:txBody>
      </p:sp>
      <p:sp>
        <p:nvSpPr>
          <p:cNvPr id="4" name="AutoShape 6"/>
          <p:cNvSpPr>
            <a:spLocks noChangeArrowheads="1"/>
          </p:cNvSpPr>
          <p:nvPr/>
        </p:nvSpPr>
        <p:spPr bwMode="auto">
          <a:xfrm>
            <a:off x="152400" y="40386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 </a:t>
            </a:r>
          </a:p>
          <a:p>
            <a:pPr algn="ctr"/>
            <a:r>
              <a:rPr lang="en-US" sz="1100" b="1" dirty="0" smtClean="0">
                <a:solidFill>
                  <a:schemeClr val="bg1"/>
                </a:solidFill>
                <a:latin typeface="Calibri" pitchFamily="34" charset="0"/>
              </a:rPr>
              <a:t>SELECTION</a:t>
            </a:r>
            <a:endParaRPr lang="en-US" sz="1100" b="1" dirty="0">
              <a:solidFill>
                <a:schemeClr val="bg1"/>
              </a:solidFill>
              <a:latin typeface="Calibri" pitchFamily="34" charset="0"/>
            </a:endParaRPr>
          </a:p>
        </p:txBody>
      </p:sp>
      <p:sp>
        <p:nvSpPr>
          <p:cNvPr id="6" name="Rectangle 3"/>
          <p:cNvSpPr txBox="1">
            <a:spLocks noChangeArrowheads="1"/>
          </p:cNvSpPr>
          <p:nvPr/>
        </p:nvSpPr>
        <p:spPr bwMode="auto">
          <a:xfrm>
            <a:off x="1485900" y="3886200"/>
            <a:ext cx="69342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tabLst/>
              <a:defRPr/>
            </a:pPr>
            <a:r>
              <a:rPr lang="en-US" kern="0" noProof="0" dirty="0" smtClean="0">
                <a:latin typeface="Book Antiqua" pitchFamily="18" charset="0"/>
              </a:rPr>
              <a:t>Sector reports | investment </a:t>
            </a:r>
            <a:r>
              <a:rPr lang="en-US" kern="0" dirty="0" smtClean="0">
                <a:latin typeface="Book Antiqua" pitchFamily="18" charset="0"/>
              </a:rPr>
              <a:t>s</a:t>
            </a:r>
            <a:r>
              <a:rPr lang="en-US" kern="0" noProof="0" dirty="0" smtClean="0">
                <a:latin typeface="Book Antiqua" pitchFamily="18" charset="0"/>
              </a:rPr>
              <a:t>election | </a:t>
            </a:r>
          </a:p>
          <a:p>
            <a:pPr marL="342900" marR="0" lvl="0" indent="-342900" algn="ctr" defTabSz="914400" rtl="0" eaLnBrk="1" fontAlgn="base" latinLnBrk="0" hangingPunct="1">
              <a:lnSpc>
                <a:spcPct val="90000"/>
              </a:lnSpc>
              <a:spcBef>
                <a:spcPct val="20000"/>
              </a:spcBef>
              <a:spcAft>
                <a:spcPct val="0"/>
              </a:spcAft>
              <a:buClrTx/>
              <a:buSzTx/>
              <a:tabLst/>
              <a:defRPr/>
            </a:pPr>
            <a:r>
              <a:rPr lang="en-US" kern="0" noProof="0" dirty="0" smtClean="0">
                <a:latin typeface="Book Antiqua" pitchFamily="18" charset="0"/>
              </a:rPr>
              <a:t>due diligence | committee</a:t>
            </a:r>
            <a:endParaRPr kumimoji="0" lang="en-US" b="0" i="0" u="none" strike="noStrike" kern="0" cap="none" spc="0" normalizeH="0" baseline="0" noProof="0" dirty="0" smtClean="0">
              <a:ln>
                <a:noFill/>
              </a:ln>
              <a:solidFill>
                <a:schemeClr val="tx1"/>
              </a:solidFill>
              <a:effectLst/>
              <a:uLnTx/>
              <a:uFillTx/>
              <a:latin typeface="Book Antiqua" pitchFamily="18" charset="0"/>
              <a:ea typeface="+mn-ea"/>
              <a:cs typeface="+mn-cs"/>
            </a:endParaRPr>
          </a:p>
        </p:txBody>
      </p:sp>
      <p:sp>
        <p:nvSpPr>
          <p:cNvPr id="7" name="Slide Number Placeholder 6"/>
          <p:cNvSpPr>
            <a:spLocks noGrp="1"/>
          </p:cNvSpPr>
          <p:nvPr>
            <p:ph type="sldNum" sz="quarter" idx="12"/>
          </p:nvPr>
        </p:nvSpPr>
        <p:spPr/>
        <p:txBody>
          <a:bodyPr/>
          <a:lstStyle/>
          <a:p>
            <a:fld id="{791E2573-16A4-4E9C-9368-6049715F0F0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40386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 </a:t>
            </a:r>
          </a:p>
          <a:p>
            <a:pPr algn="ctr"/>
            <a:r>
              <a:rPr lang="en-US" sz="1100" b="1" dirty="0" smtClean="0">
                <a:solidFill>
                  <a:schemeClr val="bg1"/>
                </a:solidFill>
                <a:latin typeface="Calibri" pitchFamily="34" charset="0"/>
              </a:rPr>
              <a:t>SELECTION</a:t>
            </a:r>
            <a:endParaRPr lang="en-US" sz="1100" b="1" dirty="0">
              <a:solidFill>
                <a:schemeClr val="bg1"/>
              </a:solidFill>
              <a:latin typeface="Calibri" pitchFamily="34" charset="0"/>
            </a:endParaRPr>
          </a:p>
        </p:txBody>
      </p:sp>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Sector Reports</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buFontTx/>
              <a:buChar char="•"/>
              <a:defRPr/>
            </a:pPr>
            <a:r>
              <a:rPr lang="en-US" kern="0" dirty="0" smtClean="0">
                <a:latin typeface="Book Antiqua" pitchFamily="18" charset="0"/>
              </a:rPr>
              <a:t>Top-down analysis approach</a:t>
            </a:r>
          </a:p>
          <a:p>
            <a:pPr marL="342900" lvl="0" indent="-342900">
              <a:lnSpc>
                <a:spcPct val="90000"/>
              </a:lnSpc>
              <a:spcBef>
                <a:spcPct val="20000"/>
              </a:spcBef>
              <a:buFontTx/>
              <a:buChar char="•"/>
              <a:defRPr/>
            </a:pPr>
            <a:r>
              <a:rPr lang="en-US" kern="0" dirty="0" smtClean="0">
                <a:latin typeface="Book Antiqua" pitchFamily="18" charset="0"/>
              </a:rPr>
              <a:t>Sub-sector focus</a:t>
            </a:r>
          </a:p>
          <a:p>
            <a:pPr marL="342900" lvl="0" indent="-342900">
              <a:lnSpc>
                <a:spcPct val="90000"/>
              </a:lnSpc>
              <a:spcBef>
                <a:spcPct val="20000"/>
              </a:spcBef>
              <a:buFontTx/>
              <a:buChar char="•"/>
              <a:defRPr/>
            </a:pPr>
            <a:r>
              <a:rPr lang="en-US" kern="0" dirty="0" smtClean="0">
                <a:latin typeface="Book Antiqua" pitchFamily="18" charset="0"/>
              </a:rPr>
              <a:t>Determined view by examining: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Economic reports, performance charts, industry publications, wall street research reports, etc.</a:t>
            </a:r>
          </a:p>
          <a:p>
            <a:pPr marL="800100" lvl="1" indent="-342900">
              <a:lnSpc>
                <a:spcPct val="90000"/>
              </a:lnSpc>
              <a:spcBef>
                <a:spcPct val="20000"/>
              </a:spcBef>
              <a:buFontTx/>
              <a:buChar char="•"/>
              <a:defRPr/>
            </a:pPr>
            <a:endParaRPr kumimoji="0" lang="en-US" sz="1800" b="0" i="1"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40386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 </a:t>
            </a:r>
          </a:p>
          <a:p>
            <a:pPr algn="ctr"/>
            <a:r>
              <a:rPr lang="en-US" sz="1100" b="1" dirty="0" smtClean="0">
                <a:solidFill>
                  <a:schemeClr val="bg1"/>
                </a:solidFill>
                <a:latin typeface="Calibri" pitchFamily="34" charset="0"/>
              </a:rPr>
              <a:t>SELECTION</a:t>
            </a:r>
            <a:endParaRPr lang="en-US" sz="1100" b="1" dirty="0">
              <a:solidFill>
                <a:schemeClr val="bg1"/>
              </a:solidFill>
              <a:latin typeface="Calibri" pitchFamily="34" charset="0"/>
            </a:endParaRPr>
          </a:p>
        </p:txBody>
      </p:sp>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Investment Reports</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buFontTx/>
              <a:buChar char="•"/>
              <a:defRPr/>
            </a:pPr>
            <a:r>
              <a:rPr lang="en-US" kern="0" dirty="0" smtClean="0">
                <a:latin typeface="Book Antiqua" pitchFamily="18" charset="0"/>
              </a:rPr>
              <a:t>Industry overview</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What is the current position of the sub-sector</a:t>
            </a:r>
          </a:p>
          <a:p>
            <a:pPr marL="342900" lvl="0" indent="-342900">
              <a:lnSpc>
                <a:spcPct val="90000"/>
              </a:lnSpc>
              <a:spcBef>
                <a:spcPct val="20000"/>
              </a:spcBef>
              <a:buFontTx/>
              <a:buChar char="•"/>
              <a:defRPr/>
            </a:pPr>
            <a:r>
              <a:rPr lang="en-US" kern="0" dirty="0" smtClean="0">
                <a:latin typeface="Book Antiqua" pitchFamily="18" charset="0"/>
              </a:rPr>
              <a:t>Fundamental analysis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P/E</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Price to Book</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Revenue Growth</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Business Margins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Return on Equity</a:t>
            </a:r>
          </a:p>
          <a:p>
            <a:pPr marL="342900" lvl="0" indent="-342900">
              <a:lnSpc>
                <a:spcPct val="90000"/>
              </a:lnSpc>
              <a:spcBef>
                <a:spcPct val="20000"/>
              </a:spcBef>
              <a:buFontTx/>
              <a:buChar char="•"/>
              <a:defRPr/>
            </a:pPr>
            <a:r>
              <a:rPr lang="en-US" kern="0" dirty="0" smtClean="0">
                <a:latin typeface="Book Antiqua" pitchFamily="18" charset="0"/>
              </a:rPr>
              <a:t>Buy/Sell recommendation</a:t>
            </a:r>
          </a:p>
          <a:p>
            <a:pPr marL="342900" marR="0" lvl="0" indent="-342900" algn="l" defTabSz="914400" rtl="0" eaLnBrk="1" fontAlgn="base" latinLnBrk="0" hangingPunct="1">
              <a:lnSpc>
                <a:spcPct val="90000"/>
              </a:lnSpc>
              <a:spcBef>
                <a:spcPct val="20000"/>
              </a:spcBef>
              <a:spcAft>
                <a:spcPct val="0"/>
              </a:spcAft>
              <a:buClrTx/>
              <a:buSzTx/>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40386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 </a:t>
            </a:r>
          </a:p>
          <a:p>
            <a:pPr algn="ctr"/>
            <a:r>
              <a:rPr lang="en-US" sz="1100" b="1" dirty="0" smtClean="0">
                <a:solidFill>
                  <a:schemeClr val="bg1"/>
                </a:solidFill>
                <a:latin typeface="Calibri" pitchFamily="34" charset="0"/>
              </a:rPr>
              <a:t>SELECTION</a:t>
            </a:r>
            <a:endParaRPr lang="en-US" sz="1100" b="1" dirty="0">
              <a:solidFill>
                <a:schemeClr val="bg1"/>
              </a:solidFill>
              <a:latin typeface="Calibri" pitchFamily="34" charset="0"/>
            </a:endParaRPr>
          </a:p>
        </p:txBody>
      </p:sp>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Committee, Monitoring</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buFontTx/>
              <a:buChar char="•"/>
              <a:defRPr/>
            </a:pPr>
            <a:r>
              <a:rPr lang="en-US" kern="0" dirty="0" smtClean="0">
                <a:latin typeface="Book Antiqua" pitchFamily="18" charset="0"/>
              </a:rPr>
              <a:t>Committee decision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Vetting process/due diligence</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Majority consensus</a:t>
            </a:r>
          </a:p>
          <a:p>
            <a:pPr marL="342900" lvl="0" indent="-342900">
              <a:lnSpc>
                <a:spcPct val="90000"/>
              </a:lnSpc>
              <a:spcBef>
                <a:spcPct val="20000"/>
              </a:spcBef>
              <a:buFontTx/>
              <a:buChar char="•"/>
              <a:defRPr/>
            </a:pPr>
            <a:r>
              <a:rPr lang="en-US" kern="0" dirty="0" smtClean="0">
                <a:latin typeface="Book Antiqua" pitchFamily="18" charset="0"/>
              </a:rPr>
              <a:t>Monitoring</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Company briefings &amp; industry updates</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990600" y="2130425"/>
            <a:ext cx="79248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noProof="0" dirty="0" smtClean="0">
                <a:solidFill>
                  <a:schemeClr val="tx2"/>
                </a:solidFill>
                <a:latin typeface="Book Antiqua" pitchFamily="18" charset="0"/>
                <a:ea typeface="+mj-ea"/>
                <a:cs typeface="+mj-cs"/>
              </a:rPr>
              <a:t>Stocks to Highlight</a:t>
            </a:r>
            <a:endParaRPr kumimoji="0" lang="en-US" sz="3600" b="1" i="0" u="none" strike="noStrike" kern="0" cap="none" spc="0" normalizeH="0" baseline="0" noProof="0" dirty="0" smtClean="0">
              <a:ln>
                <a:noFill/>
              </a:ln>
              <a:solidFill>
                <a:schemeClr val="tx2"/>
              </a:solidFill>
              <a:effectLst/>
              <a:uLnTx/>
              <a:uFillTx/>
              <a:latin typeface="Book Antiqua" pitchFamily="18" charset="0"/>
              <a:ea typeface="+mj-ea"/>
              <a:cs typeface="+mj-cs"/>
            </a:endParaRPr>
          </a:p>
        </p:txBody>
      </p:sp>
      <p:sp>
        <p:nvSpPr>
          <p:cNvPr id="4" name="AutoShape 6"/>
          <p:cNvSpPr>
            <a:spLocks noChangeArrowheads="1"/>
          </p:cNvSpPr>
          <p:nvPr/>
        </p:nvSpPr>
        <p:spPr bwMode="auto">
          <a:xfrm>
            <a:off x="152400" y="45720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a:t>
            </a:r>
          </a:p>
          <a:p>
            <a:pPr algn="ctr"/>
            <a:r>
              <a:rPr lang="en-US" sz="1100" b="1" dirty="0" smtClean="0">
                <a:solidFill>
                  <a:schemeClr val="bg1"/>
                </a:solidFill>
                <a:latin typeface="Calibri" pitchFamily="34" charset="0"/>
              </a:rPr>
              <a:t>HIGHLIGHTS</a:t>
            </a:r>
            <a:endParaRPr lang="en-US" sz="1100" b="1" dirty="0">
              <a:solidFill>
                <a:schemeClr val="bg1"/>
              </a:solidFill>
              <a:latin typeface="Calibri" pitchFamily="34" charset="0"/>
            </a:endParaRPr>
          </a:p>
        </p:txBody>
      </p:sp>
      <p:sp>
        <p:nvSpPr>
          <p:cNvPr id="6" name="Rectangle 3"/>
          <p:cNvSpPr txBox="1">
            <a:spLocks noChangeArrowheads="1"/>
          </p:cNvSpPr>
          <p:nvPr/>
        </p:nvSpPr>
        <p:spPr bwMode="auto">
          <a:xfrm>
            <a:off x="1485900" y="3886200"/>
            <a:ext cx="69342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tabLst/>
              <a:defRPr/>
            </a:pPr>
            <a:r>
              <a:rPr lang="en-US" kern="0" noProof="0" dirty="0" smtClean="0">
                <a:latin typeface="Book Antiqua" pitchFamily="18" charset="0"/>
              </a:rPr>
              <a:t>American Express (AXP)</a:t>
            </a:r>
            <a:r>
              <a:rPr lang="en-US" b="1" kern="0" noProof="0" dirty="0" smtClean="0">
                <a:latin typeface="Book Antiqua" pitchFamily="18" charset="0"/>
              </a:rPr>
              <a:t> | </a:t>
            </a:r>
            <a:r>
              <a:rPr lang="en-US" kern="0" noProof="0" dirty="0" smtClean="0">
                <a:latin typeface="Book Antiqua" pitchFamily="18" charset="0"/>
              </a:rPr>
              <a:t>CVS Caremark (CVS)</a:t>
            </a:r>
            <a:endParaRPr kumimoji="0" lang="en-US" b="0" i="0" u="none" strike="noStrike" kern="0" cap="none" spc="0" normalizeH="0" baseline="0" noProof="0" dirty="0" smtClean="0">
              <a:ln>
                <a:noFill/>
              </a:ln>
              <a:solidFill>
                <a:schemeClr val="tx1"/>
              </a:solidFill>
              <a:effectLst/>
              <a:uLnTx/>
              <a:uFillTx/>
              <a:latin typeface="Book Antiqua" pitchFamily="18" charset="0"/>
              <a:ea typeface="+mn-ea"/>
              <a:cs typeface="+mn-cs"/>
            </a:endParaRPr>
          </a:p>
        </p:txBody>
      </p:sp>
      <p:sp>
        <p:nvSpPr>
          <p:cNvPr id="7" name="Slide Number Placeholder 6"/>
          <p:cNvSpPr>
            <a:spLocks noGrp="1"/>
          </p:cNvSpPr>
          <p:nvPr>
            <p:ph type="sldNum" sz="quarter" idx="12"/>
          </p:nvPr>
        </p:nvSpPr>
        <p:spPr/>
        <p:txBody>
          <a:bodyPr/>
          <a:lstStyle/>
          <a:p>
            <a:fld id="{791E2573-16A4-4E9C-9368-6049715F0F09}"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American Express (AXP)</a:t>
            </a:r>
          </a:p>
        </p:txBody>
      </p:sp>
      <p:sp>
        <p:nvSpPr>
          <p:cNvPr id="5" name="Rectangle 3"/>
          <p:cNvSpPr txBox="1">
            <a:spLocks noChangeArrowheads="1"/>
          </p:cNvSpPr>
          <p:nvPr/>
        </p:nvSpPr>
        <p:spPr bwMode="auto">
          <a:xfrm>
            <a:off x="1600200" y="2286000"/>
            <a:ext cx="7162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Compared with competitors Visa and Discover Financial Services</a:t>
            </a:r>
          </a:p>
          <a:p>
            <a:pPr marL="342900" marR="0" lvl="0" indent="-342900" algn="l" defTabSz="914400" rtl="0" eaLnBrk="1" fontAlgn="base" latinLnBrk="0" hangingPunct="1">
              <a:lnSpc>
                <a:spcPct val="90000"/>
              </a:lnSpc>
              <a:spcBef>
                <a:spcPct val="20000"/>
              </a:spcBef>
              <a:spcAft>
                <a:spcPct val="0"/>
              </a:spcAft>
              <a:buClrTx/>
              <a:buSzTx/>
              <a:tabLst/>
              <a:defRPr/>
            </a:pPr>
            <a:endParaRPr lang="en-US" sz="1200"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Reasons for Purchase</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Strong revenue generator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Global business operations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Also has world’s largest travel service business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Closed-loop business model – allows Amex to capitalize on efficiencies that competitors do not have</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Credit markets weak, but Amex has high lending standards, which should mitigate delinquencies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Ranked highest in 2009 in J.D. Power &amp; Associates Credit Card Satisfaction Survey </a:t>
            </a:r>
            <a:endParaRPr lang="en-US" sz="1800" dirty="0" smtClean="0">
              <a:latin typeface="Book Antiqua" pitchFamily="18" charset="0"/>
            </a:endParaRPr>
          </a:p>
        </p:txBody>
      </p:sp>
      <p:sp>
        <p:nvSpPr>
          <p:cNvPr id="6" name="AutoShape 6"/>
          <p:cNvSpPr>
            <a:spLocks noChangeArrowheads="1"/>
          </p:cNvSpPr>
          <p:nvPr/>
        </p:nvSpPr>
        <p:spPr bwMode="auto">
          <a:xfrm>
            <a:off x="152400" y="45720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a:t>
            </a:r>
          </a:p>
          <a:p>
            <a:pPr algn="ctr"/>
            <a:r>
              <a:rPr lang="en-US" sz="1100" b="1" dirty="0" smtClean="0">
                <a:solidFill>
                  <a:schemeClr val="bg1"/>
                </a:solidFill>
                <a:latin typeface="Calibri" pitchFamily="34" charset="0"/>
              </a:rPr>
              <a:t>HIGHLIGHTS</a:t>
            </a:r>
            <a:endParaRPr lang="en-US" sz="1100" b="1" dirty="0">
              <a:solidFill>
                <a:schemeClr val="bg1"/>
              </a:solidFill>
              <a:latin typeface="Calibri" pitchFamily="34" charset="0"/>
            </a:endParaRPr>
          </a:p>
        </p:txBody>
      </p:sp>
      <p:sp>
        <p:nvSpPr>
          <p:cNvPr id="8" name="Slide Number Placeholder 7"/>
          <p:cNvSpPr>
            <a:spLocks noGrp="1"/>
          </p:cNvSpPr>
          <p:nvPr>
            <p:ph type="sldNum" sz="quarter" idx="12"/>
          </p:nvPr>
        </p:nvSpPr>
        <p:spPr/>
        <p:txBody>
          <a:bodyPr/>
          <a:lstStyle/>
          <a:p>
            <a:fld id="{791E2573-16A4-4E9C-9368-6049715F0F09}"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Today’s Agenda</a:t>
            </a:r>
          </a:p>
        </p:txBody>
      </p:sp>
      <p:sp>
        <p:nvSpPr>
          <p:cNvPr id="8195" name="Rectangle 3"/>
          <p:cNvSpPr>
            <a:spLocks noGrp="1" noChangeArrowheads="1"/>
          </p:cNvSpPr>
          <p:nvPr>
            <p:ph type="body" idx="1"/>
          </p:nvPr>
        </p:nvSpPr>
        <p:spPr>
          <a:xfrm>
            <a:off x="1600200" y="2209800"/>
            <a:ext cx="7162800" cy="3581400"/>
          </a:xfrm>
        </p:spPr>
        <p:txBody>
          <a:bodyPr/>
          <a:lstStyle/>
          <a:p>
            <a:pPr eaLnBrk="1" hangingPunct="1">
              <a:lnSpc>
                <a:spcPct val="90000"/>
              </a:lnSpc>
            </a:pPr>
            <a:r>
              <a:rPr lang="en-US" sz="2400" dirty="0" smtClean="0">
                <a:latin typeface="Book Antiqua" pitchFamily="18" charset="0"/>
              </a:rPr>
              <a:t>Team introduction &amp; fund objectives</a:t>
            </a:r>
          </a:p>
          <a:p>
            <a:pPr eaLnBrk="1" hangingPunct="1">
              <a:lnSpc>
                <a:spcPct val="90000"/>
              </a:lnSpc>
            </a:pPr>
            <a:r>
              <a:rPr lang="en-US" sz="2400" dirty="0" smtClean="0">
                <a:latin typeface="Book Antiqua" pitchFamily="18" charset="0"/>
              </a:rPr>
              <a:t>Fund performance</a:t>
            </a:r>
          </a:p>
          <a:p>
            <a:pPr eaLnBrk="1" hangingPunct="1">
              <a:lnSpc>
                <a:spcPct val="90000"/>
              </a:lnSpc>
            </a:pPr>
            <a:r>
              <a:rPr lang="en-US" sz="2400" dirty="0" smtClean="0">
                <a:latin typeface="Book Antiqua" pitchFamily="18" charset="0"/>
              </a:rPr>
              <a:t>Economic outlook &amp; market overview</a:t>
            </a:r>
          </a:p>
          <a:p>
            <a:pPr eaLnBrk="1" hangingPunct="1">
              <a:lnSpc>
                <a:spcPct val="90000"/>
              </a:lnSpc>
            </a:pPr>
            <a:r>
              <a:rPr lang="en-US" sz="2400" dirty="0" smtClean="0">
                <a:latin typeface="Book Antiqua" pitchFamily="18" charset="0"/>
              </a:rPr>
              <a:t>Portfolio structure decisions</a:t>
            </a:r>
          </a:p>
          <a:p>
            <a:pPr eaLnBrk="1" hangingPunct="1">
              <a:lnSpc>
                <a:spcPct val="90000"/>
              </a:lnSpc>
            </a:pPr>
            <a:r>
              <a:rPr lang="en-US" sz="2400" dirty="0" smtClean="0">
                <a:latin typeface="Book Antiqua" pitchFamily="18" charset="0"/>
              </a:rPr>
              <a:t>Investment Selection Process</a:t>
            </a:r>
          </a:p>
          <a:p>
            <a:pPr eaLnBrk="1" hangingPunct="1">
              <a:lnSpc>
                <a:spcPct val="90000"/>
              </a:lnSpc>
            </a:pPr>
            <a:r>
              <a:rPr lang="en-US" sz="2400" dirty="0" smtClean="0">
                <a:latin typeface="Book Antiqua" pitchFamily="18" charset="0"/>
              </a:rPr>
              <a:t>Investments to highlight: </a:t>
            </a:r>
          </a:p>
          <a:p>
            <a:pPr lvl="1" eaLnBrk="1" hangingPunct="1">
              <a:lnSpc>
                <a:spcPct val="90000"/>
              </a:lnSpc>
            </a:pPr>
            <a:r>
              <a:rPr lang="en-US" sz="1800" dirty="0" smtClean="0">
                <a:latin typeface="Book Antiqua" pitchFamily="18" charset="0"/>
              </a:rPr>
              <a:t>American Express Inc (AXP)</a:t>
            </a:r>
          </a:p>
          <a:p>
            <a:pPr lvl="1" eaLnBrk="1" hangingPunct="1">
              <a:lnSpc>
                <a:spcPct val="90000"/>
              </a:lnSpc>
            </a:pPr>
            <a:r>
              <a:rPr lang="en-US" sz="1800" dirty="0" smtClean="0">
                <a:latin typeface="Book Antiqua" pitchFamily="18" charset="0"/>
              </a:rPr>
              <a:t>CVS Caremark (CVS)</a:t>
            </a:r>
          </a:p>
          <a:p>
            <a:pPr eaLnBrk="1" hangingPunct="1">
              <a:lnSpc>
                <a:spcPct val="90000"/>
              </a:lnSpc>
            </a:pPr>
            <a:r>
              <a:rPr lang="en-US" sz="2400" dirty="0" smtClean="0">
                <a:latin typeface="Book Antiqua" pitchFamily="18" charset="0"/>
              </a:rPr>
              <a:t>Attribution analysis</a:t>
            </a:r>
          </a:p>
          <a:p>
            <a:pPr eaLnBrk="1" hangingPunct="1">
              <a:lnSpc>
                <a:spcPct val="90000"/>
              </a:lnSpc>
            </a:pPr>
            <a:r>
              <a:rPr lang="en-US" sz="2400" dirty="0" smtClean="0">
                <a:latin typeface="Book Antiqua" pitchFamily="18" charset="0"/>
              </a:rPr>
              <a:t>Lessons learned &amp; conclusion</a:t>
            </a:r>
          </a:p>
          <a:p>
            <a:pPr eaLnBrk="1" hangingPunct="1">
              <a:lnSpc>
                <a:spcPct val="90000"/>
              </a:lnSpc>
            </a:pPr>
            <a:endParaRPr lang="en-US" sz="2400" dirty="0" smtClean="0">
              <a:latin typeface="+mn-lt"/>
            </a:endParaRPr>
          </a:p>
        </p:txBody>
      </p:sp>
      <p:sp>
        <p:nvSpPr>
          <p:cNvPr id="316420" name="AutoShape 4"/>
          <p:cNvSpPr>
            <a:spLocks noChangeArrowheads="1"/>
          </p:cNvSpPr>
          <p:nvPr/>
        </p:nvSpPr>
        <p:spPr bwMode="auto">
          <a:xfrm>
            <a:off x="152400" y="1905000"/>
            <a:ext cx="1219200" cy="381000"/>
          </a:xfrm>
          <a:prstGeom prst="flowChartAlternateProcess">
            <a:avLst/>
          </a:prstGeom>
          <a:solidFill>
            <a:srgbClr val="800000"/>
          </a:solidFill>
          <a:ln w="25400">
            <a:solidFill>
              <a:srgbClr val="800000"/>
            </a:solidFill>
            <a:miter lim="800000"/>
            <a:headEnd/>
            <a:tailEnd/>
          </a:ln>
          <a:effectLst/>
        </p:spPr>
        <p:txBody>
          <a:bodyPr wrap="none" anchor="ctr"/>
          <a:lstStyle/>
          <a:p>
            <a:pPr algn="ctr">
              <a:defRPr/>
            </a:pPr>
            <a:r>
              <a:rPr lang="en-US" sz="1100" b="1" dirty="0">
                <a:solidFill>
                  <a:schemeClr val="bg1"/>
                </a:solidFill>
                <a:effectLst>
                  <a:outerShdw blurRad="38100" dist="38100" dir="2700000" algn="tl">
                    <a:srgbClr val="000000"/>
                  </a:outerShdw>
                </a:effectLst>
                <a:latin typeface="Calibri" pitchFamily="34" charset="0"/>
              </a:rPr>
              <a:t>INTRODUCTION</a:t>
            </a:r>
          </a:p>
        </p:txBody>
      </p:sp>
      <p:sp>
        <p:nvSpPr>
          <p:cNvPr id="5" name="Slide Number Placeholder 4"/>
          <p:cNvSpPr>
            <a:spLocks noGrp="1"/>
          </p:cNvSpPr>
          <p:nvPr>
            <p:ph type="sldNum" sz="quarter" idx="12"/>
          </p:nvPr>
        </p:nvSpPr>
        <p:spPr/>
        <p:txBody>
          <a:bodyPr/>
          <a:lstStyle/>
          <a:p>
            <a:fld id="{791E2573-16A4-4E9C-9368-6049715F0F09}"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nvGraphicFramePr>
        <p:xfrm>
          <a:off x="1676400" y="1600200"/>
          <a:ext cx="68580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American Express (AXP)</a:t>
            </a:r>
          </a:p>
        </p:txBody>
      </p:sp>
      <p:sp>
        <p:nvSpPr>
          <p:cNvPr id="6" name="AutoShape 6"/>
          <p:cNvSpPr>
            <a:spLocks noChangeArrowheads="1"/>
          </p:cNvSpPr>
          <p:nvPr/>
        </p:nvSpPr>
        <p:spPr bwMode="auto">
          <a:xfrm>
            <a:off x="152400" y="45720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a:t>
            </a:r>
          </a:p>
          <a:p>
            <a:pPr algn="ctr"/>
            <a:r>
              <a:rPr lang="en-US" sz="1100" b="1" dirty="0" smtClean="0">
                <a:solidFill>
                  <a:schemeClr val="bg1"/>
                </a:solidFill>
                <a:latin typeface="Calibri" pitchFamily="34" charset="0"/>
              </a:rPr>
              <a:t>HIGHLIGHTS</a:t>
            </a:r>
            <a:endParaRPr lang="en-US" sz="1100" b="1" dirty="0">
              <a:solidFill>
                <a:schemeClr val="bg1"/>
              </a:solidFill>
              <a:latin typeface="Calibri" pitchFamily="34" charset="0"/>
            </a:endParaRPr>
          </a:p>
        </p:txBody>
      </p:sp>
      <p:sp>
        <p:nvSpPr>
          <p:cNvPr id="7" name="Right Arrow 6"/>
          <p:cNvSpPr/>
          <p:nvPr/>
        </p:nvSpPr>
        <p:spPr>
          <a:xfrm rot="4249274">
            <a:off x="2004685" y="4877517"/>
            <a:ext cx="495126" cy="240381"/>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9"/>
          <p:cNvSpPr txBox="1"/>
          <p:nvPr/>
        </p:nvSpPr>
        <p:spPr>
          <a:xfrm>
            <a:off x="1828800" y="4431256"/>
            <a:ext cx="990632" cy="36934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t>$32.76</a:t>
            </a:r>
          </a:p>
        </p:txBody>
      </p:sp>
      <p:sp>
        <p:nvSpPr>
          <p:cNvPr id="13" name="TextBox 9"/>
          <p:cNvSpPr txBox="1"/>
          <p:nvPr/>
        </p:nvSpPr>
        <p:spPr>
          <a:xfrm>
            <a:off x="7924800" y="2590800"/>
            <a:ext cx="990632"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b="1" dirty="0" smtClean="0"/>
              <a:t>$40.84</a:t>
            </a:r>
          </a:p>
        </p:txBody>
      </p:sp>
      <p:sp>
        <p:nvSpPr>
          <p:cNvPr id="11" name="TextBox 10"/>
          <p:cNvSpPr txBox="1"/>
          <p:nvPr/>
        </p:nvSpPr>
        <p:spPr>
          <a:xfrm>
            <a:off x="7848600" y="3200400"/>
            <a:ext cx="1066800" cy="307777"/>
          </a:xfrm>
          <a:prstGeom prst="rect">
            <a:avLst/>
          </a:prstGeom>
          <a:noFill/>
        </p:spPr>
        <p:txBody>
          <a:bodyPr wrap="square" rtlCol="0">
            <a:spAutoFit/>
          </a:bodyPr>
          <a:lstStyle/>
          <a:p>
            <a:pPr algn="ctr"/>
            <a:r>
              <a:rPr lang="en-US" sz="1400" b="1" dirty="0" smtClean="0"/>
              <a:t>+22.9%</a:t>
            </a:r>
            <a:endParaRPr lang="en-US" sz="1400" b="1" dirty="0"/>
          </a:p>
        </p:txBody>
      </p:sp>
      <p:sp>
        <p:nvSpPr>
          <p:cNvPr id="14" name="Slide Number Placeholder 13"/>
          <p:cNvSpPr>
            <a:spLocks noGrp="1"/>
          </p:cNvSpPr>
          <p:nvPr>
            <p:ph type="sldNum" sz="quarter" idx="12"/>
          </p:nvPr>
        </p:nvSpPr>
        <p:spPr/>
        <p:txBody>
          <a:bodyPr/>
          <a:lstStyle/>
          <a:p>
            <a:fld id="{791E2573-16A4-4E9C-9368-6049715F0F09}"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1600200" y="1295400"/>
            <a:ext cx="7086600" cy="762000"/>
          </a:xfrm>
        </p:spPr>
        <p:txBody>
          <a:bodyPr/>
          <a:lstStyle/>
          <a:p>
            <a:pPr algn="l" eaLnBrk="1" hangingPunct="1"/>
            <a:r>
              <a:rPr lang="en-US" sz="2800" b="1" smtClean="0">
                <a:latin typeface="Book Antiqua" pitchFamily="18" charset="0"/>
              </a:rPr>
              <a:t>CVS Caremark(CVS)</a:t>
            </a:r>
          </a:p>
        </p:txBody>
      </p:sp>
      <p:sp>
        <p:nvSpPr>
          <p:cNvPr id="8" name="Rectangle 3"/>
          <p:cNvSpPr txBox="1">
            <a:spLocks noChangeArrowheads="1"/>
          </p:cNvSpPr>
          <p:nvPr/>
        </p:nvSpPr>
        <p:spPr bwMode="auto">
          <a:xfrm>
            <a:off x="1600200" y="2057400"/>
            <a:ext cx="7162800" cy="4572000"/>
          </a:xfrm>
          <a:prstGeom prst="rect">
            <a:avLst/>
          </a:prstGeom>
          <a:noFill/>
          <a:ln w="9525">
            <a:noFill/>
            <a:miter lim="800000"/>
            <a:headEnd/>
            <a:tailEnd/>
          </a:ln>
        </p:spPr>
        <p:txBody>
          <a:bodyPr/>
          <a:lstStyle/>
          <a:p>
            <a:pPr marL="342900" indent="-342900">
              <a:lnSpc>
                <a:spcPct val="90000"/>
              </a:lnSpc>
              <a:spcBef>
                <a:spcPct val="20000"/>
              </a:spcBef>
              <a:buFontTx/>
              <a:buChar char="•"/>
              <a:defRPr/>
            </a:pPr>
            <a:r>
              <a:rPr lang="en-US" kern="0" dirty="0">
                <a:latin typeface="Book Antiqua" pitchFamily="18" charset="0"/>
                <a:cs typeface="+mn-cs"/>
              </a:rPr>
              <a:t>Compared to Walgreens and Wal-Mart  </a:t>
            </a:r>
          </a:p>
          <a:p>
            <a:pPr marL="342900" indent="-342900">
              <a:lnSpc>
                <a:spcPct val="90000"/>
              </a:lnSpc>
              <a:spcBef>
                <a:spcPct val="20000"/>
              </a:spcBef>
              <a:buFontTx/>
              <a:buChar char="•"/>
              <a:defRPr/>
            </a:pPr>
            <a:r>
              <a:rPr lang="en-US" kern="0" dirty="0" smtClean="0">
                <a:latin typeface="Book Antiqua" pitchFamily="18" charset="0"/>
                <a:cs typeface="+mn-cs"/>
              </a:rPr>
              <a:t>Reasons </a:t>
            </a:r>
            <a:r>
              <a:rPr lang="en-US" kern="0" dirty="0">
                <a:latin typeface="Book Antiqua" pitchFamily="18" charset="0"/>
                <a:cs typeface="+mn-cs"/>
              </a:rPr>
              <a:t>for Purchase</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cs typeface="+mn-cs"/>
              </a:rPr>
              <a:t>Implications </a:t>
            </a:r>
            <a:r>
              <a:rPr lang="en-US" sz="1800" kern="0" dirty="0">
                <a:latin typeface="Book Antiqua" pitchFamily="18" charset="0"/>
                <a:cs typeface="+mn-cs"/>
              </a:rPr>
              <a:t>of Health Care </a:t>
            </a:r>
            <a:r>
              <a:rPr lang="en-US" sz="1800" kern="0" dirty="0" smtClean="0">
                <a:latin typeface="Book Antiqua" pitchFamily="18" charset="0"/>
                <a:cs typeface="+mn-cs"/>
              </a:rPr>
              <a:t>Bill</a:t>
            </a:r>
          </a:p>
          <a:p>
            <a:pPr marL="1257300" lvl="2" indent="-342900">
              <a:lnSpc>
                <a:spcPct val="90000"/>
              </a:lnSpc>
              <a:spcBef>
                <a:spcPct val="20000"/>
              </a:spcBef>
              <a:buFont typeface="Book Antiqua" pitchFamily="18" charset="0"/>
              <a:buChar char="─"/>
              <a:defRPr/>
            </a:pPr>
            <a:r>
              <a:rPr lang="en-US" sz="1600" kern="0" dirty="0" smtClean="0">
                <a:latin typeface="Book Antiqua" pitchFamily="18" charset="0"/>
                <a:cs typeface="+mn-cs"/>
              </a:rPr>
              <a:t>Increased </a:t>
            </a:r>
            <a:r>
              <a:rPr lang="en-US" sz="1600" kern="0" dirty="0">
                <a:latin typeface="Book Antiqua" pitchFamily="18" charset="0"/>
                <a:cs typeface="+mn-cs"/>
              </a:rPr>
              <a:t>sales volume and store </a:t>
            </a:r>
            <a:r>
              <a:rPr lang="en-US" sz="1600" kern="0" dirty="0" smtClean="0">
                <a:latin typeface="Book Antiqua" pitchFamily="18" charset="0"/>
                <a:cs typeface="+mn-cs"/>
              </a:rPr>
              <a:t>traffic</a:t>
            </a:r>
          </a:p>
          <a:p>
            <a:pPr marL="1257300" lvl="2" indent="-342900">
              <a:lnSpc>
                <a:spcPct val="90000"/>
              </a:lnSpc>
              <a:spcBef>
                <a:spcPct val="20000"/>
              </a:spcBef>
              <a:buFont typeface="Book Antiqua" pitchFamily="18" charset="0"/>
              <a:buChar char="─"/>
              <a:defRPr/>
            </a:pPr>
            <a:r>
              <a:rPr lang="en-US" sz="1600" kern="0" dirty="0" smtClean="0">
                <a:latin typeface="Book Antiqua" pitchFamily="18" charset="0"/>
                <a:cs typeface="+mn-cs"/>
              </a:rPr>
              <a:t>Possible </a:t>
            </a:r>
            <a:r>
              <a:rPr lang="en-US" sz="1600" kern="0" dirty="0">
                <a:latin typeface="Book Antiqua" pitchFamily="18" charset="0"/>
                <a:cs typeface="+mn-cs"/>
              </a:rPr>
              <a:t>decreased in PBM margins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cs typeface="+mn-cs"/>
              </a:rPr>
              <a:t>Strong </a:t>
            </a:r>
            <a:r>
              <a:rPr lang="en-US" sz="1800" kern="0" dirty="0">
                <a:latin typeface="Book Antiqua" pitchFamily="18" charset="0"/>
                <a:cs typeface="+mn-cs"/>
              </a:rPr>
              <a:t>presence in sun belt states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cs typeface="+mn-cs"/>
              </a:rPr>
              <a:t>Most </a:t>
            </a:r>
            <a:r>
              <a:rPr lang="en-US" sz="1800" kern="0" dirty="0">
                <a:latin typeface="Book Antiqua" pitchFamily="18" charset="0"/>
                <a:cs typeface="+mn-cs"/>
              </a:rPr>
              <a:t>successful customer loyalty program and created   </a:t>
            </a:r>
          </a:p>
          <a:p>
            <a:pPr marL="800100" lvl="1" indent="-342900">
              <a:lnSpc>
                <a:spcPct val="90000"/>
              </a:lnSpc>
              <a:spcBef>
                <a:spcPct val="20000"/>
              </a:spcBef>
              <a:defRPr/>
            </a:pPr>
            <a:r>
              <a:rPr lang="en-US" sz="1800" kern="0" dirty="0">
                <a:latin typeface="Book Antiqua" pitchFamily="18" charset="0"/>
                <a:cs typeface="+mn-cs"/>
              </a:rPr>
              <a:t>      </a:t>
            </a:r>
            <a:r>
              <a:rPr lang="en-US" sz="1800" kern="0" dirty="0" smtClean="0">
                <a:latin typeface="Book Antiqua" pitchFamily="18" charset="0"/>
                <a:cs typeface="+mn-cs"/>
              </a:rPr>
              <a:t>savings </a:t>
            </a:r>
            <a:r>
              <a:rPr lang="en-US" sz="1800" kern="0" dirty="0">
                <a:latin typeface="Book Antiqua" pitchFamily="18" charset="0"/>
                <a:cs typeface="+mn-cs"/>
              </a:rPr>
              <a:t>plus plan targeted at uninsured and underinsured  </a:t>
            </a:r>
          </a:p>
          <a:p>
            <a:pPr marL="800100" lvl="1" indent="-342900">
              <a:lnSpc>
                <a:spcPct val="90000"/>
              </a:lnSpc>
              <a:spcBef>
                <a:spcPct val="20000"/>
              </a:spcBef>
              <a:defRPr/>
            </a:pPr>
            <a:r>
              <a:rPr lang="en-US" sz="1800" kern="0" dirty="0">
                <a:latin typeface="Book Antiqua" pitchFamily="18" charset="0"/>
                <a:cs typeface="+mn-cs"/>
              </a:rPr>
              <a:t>      </a:t>
            </a:r>
            <a:r>
              <a:rPr lang="en-US" sz="1800" kern="0" dirty="0" smtClean="0">
                <a:latin typeface="Book Antiqua" pitchFamily="18" charset="0"/>
                <a:cs typeface="+mn-cs"/>
              </a:rPr>
              <a:t>customers</a:t>
            </a:r>
            <a:endParaRPr lang="en-US" kern="0" dirty="0">
              <a:latin typeface="Book Antiqua" pitchFamily="18" charset="0"/>
              <a:cs typeface="+mn-cs"/>
            </a:endParaRPr>
          </a:p>
          <a:p>
            <a:pPr marL="342900" indent="-342900">
              <a:lnSpc>
                <a:spcPct val="90000"/>
              </a:lnSpc>
              <a:spcBef>
                <a:spcPct val="20000"/>
              </a:spcBef>
              <a:buFontTx/>
              <a:buChar char="•"/>
              <a:defRPr/>
            </a:pPr>
            <a:r>
              <a:rPr lang="en-US" kern="0" dirty="0">
                <a:latin typeface="Book Antiqua" pitchFamily="18" charset="0"/>
                <a:cs typeface="+mn-cs"/>
              </a:rPr>
              <a:t> Reasons for Sale</a:t>
            </a:r>
          </a:p>
          <a:p>
            <a:pPr marL="800100" lvl="1" indent="-342900">
              <a:lnSpc>
                <a:spcPct val="90000"/>
              </a:lnSpc>
              <a:spcBef>
                <a:spcPct val="20000"/>
              </a:spcBef>
              <a:buFont typeface="Book Antiqua" pitchFamily="18" charset="0"/>
              <a:buChar char="─"/>
              <a:defRPr/>
            </a:pPr>
            <a:r>
              <a:rPr lang="en-US" sz="1800" kern="0" dirty="0">
                <a:latin typeface="Book Antiqua" pitchFamily="18" charset="0"/>
                <a:cs typeface="+mn-cs"/>
              </a:rPr>
              <a:t>Unexpected $4.8bn loss of contracts in 2010</a:t>
            </a:r>
          </a:p>
          <a:p>
            <a:pPr marL="800100" lvl="1" indent="-342900">
              <a:lnSpc>
                <a:spcPct val="90000"/>
              </a:lnSpc>
              <a:spcBef>
                <a:spcPct val="20000"/>
              </a:spcBef>
              <a:buFont typeface="Book Antiqua" pitchFamily="18" charset="0"/>
              <a:buChar char="─"/>
              <a:defRPr/>
            </a:pPr>
            <a:r>
              <a:rPr lang="en-US" sz="1800" kern="0" dirty="0">
                <a:latin typeface="Book Antiqua" pitchFamily="18" charset="0"/>
                <a:cs typeface="+mn-cs"/>
              </a:rPr>
              <a:t>Investigation by SEC into 2007 merger</a:t>
            </a:r>
          </a:p>
          <a:p>
            <a:pPr marL="800100" lvl="1" indent="-342900">
              <a:lnSpc>
                <a:spcPct val="90000"/>
              </a:lnSpc>
              <a:spcBef>
                <a:spcPct val="20000"/>
              </a:spcBef>
              <a:buFont typeface="Book Antiqua" pitchFamily="18" charset="0"/>
              <a:buChar char="─"/>
              <a:defRPr/>
            </a:pPr>
            <a:r>
              <a:rPr lang="en-US" sz="1800" kern="0" dirty="0">
                <a:latin typeface="Book Antiqua" pitchFamily="18" charset="0"/>
                <a:cs typeface="+mn-cs"/>
              </a:rPr>
              <a:t>Federal Trade Commission investigating business practices</a:t>
            </a:r>
          </a:p>
          <a:p>
            <a:pPr marL="800100" lvl="1" indent="-342900">
              <a:lnSpc>
                <a:spcPct val="90000"/>
              </a:lnSpc>
              <a:spcBef>
                <a:spcPct val="20000"/>
              </a:spcBef>
              <a:buFont typeface="Book Antiqua" pitchFamily="18" charset="0"/>
              <a:buChar char="─"/>
              <a:defRPr/>
            </a:pPr>
            <a:r>
              <a:rPr lang="en-US" sz="1800" kern="0" dirty="0">
                <a:latin typeface="Book Antiqua" pitchFamily="18" charset="0"/>
                <a:cs typeface="+mn-cs"/>
              </a:rPr>
              <a:t>Appointed new CFO</a:t>
            </a:r>
            <a:endParaRPr lang="en-US" kern="0" dirty="0">
              <a:latin typeface="Book Antiqua" pitchFamily="18" charset="0"/>
              <a:cs typeface="+mn-cs"/>
            </a:endParaRPr>
          </a:p>
          <a:p>
            <a:pPr marL="342900" indent="-342900">
              <a:lnSpc>
                <a:spcPct val="90000"/>
              </a:lnSpc>
              <a:spcBef>
                <a:spcPct val="20000"/>
              </a:spcBef>
              <a:buFontTx/>
              <a:buChar char="•"/>
              <a:defRPr/>
            </a:pPr>
            <a:endParaRPr lang="en-US" kern="0" dirty="0">
              <a:latin typeface="+mn-lt"/>
              <a:cs typeface="+mn-cs"/>
            </a:endParaRPr>
          </a:p>
        </p:txBody>
      </p:sp>
      <p:sp>
        <p:nvSpPr>
          <p:cNvPr id="5" name="AutoShape 6"/>
          <p:cNvSpPr>
            <a:spLocks noChangeArrowheads="1"/>
          </p:cNvSpPr>
          <p:nvPr/>
        </p:nvSpPr>
        <p:spPr bwMode="auto">
          <a:xfrm>
            <a:off x="152400" y="45720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a:t>
            </a:r>
          </a:p>
          <a:p>
            <a:pPr algn="ctr"/>
            <a:r>
              <a:rPr lang="en-US" sz="1100" b="1" dirty="0" smtClean="0">
                <a:solidFill>
                  <a:schemeClr val="bg1"/>
                </a:solidFill>
                <a:latin typeface="Calibri" pitchFamily="34" charset="0"/>
              </a:rPr>
              <a:t>HIGHLIGHTS</a:t>
            </a:r>
            <a:endParaRPr lang="en-US" sz="1100" b="1" dirty="0">
              <a:solidFill>
                <a:schemeClr val="bg1"/>
              </a:solidFill>
              <a:latin typeface="Calibri" pitchFamily="34" charset="0"/>
            </a:endParaRPr>
          </a:p>
        </p:txBody>
      </p:sp>
      <p:sp>
        <p:nvSpPr>
          <p:cNvPr id="6" name="Slide Number Placeholder 5"/>
          <p:cNvSpPr>
            <a:spLocks noGrp="1"/>
          </p:cNvSpPr>
          <p:nvPr>
            <p:ph type="sldNum" sz="quarter" idx="12"/>
          </p:nvPr>
        </p:nvSpPr>
        <p:spPr/>
        <p:txBody>
          <a:bodyPr/>
          <a:lstStyle/>
          <a:p>
            <a:fld id="{791E2573-16A4-4E9C-9368-6049715F0F09}"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CVS Caremark(CVS)</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endParaRPr lang="en-US" kern="0" dirty="0" smtClean="0">
              <a:latin typeface="Book Antiqua" pitchFamily="18" charset="0"/>
            </a:endParaRPr>
          </a:p>
          <a:p>
            <a:pPr marL="342900" lvl="0" indent="-342900">
              <a:lnSpc>
                <a:spcPct val="90000"/>
              </a:lnSpc>
              <a:spcBef>
                <a:spcPct val="20000"/>
              </a:spcBef>
              <a:buFontTx/>
              <a:buChar char="•"/>
              <a:defRPr/>
            </a:pPr>
            <a:r>
              <a:rPr lang="en-US" kern="0" dirty="0" smtClean="0">
                <a:latin typeface="Book Antiqua" pitchFamily="18" charset="0"/>
              </a:rPr>
              <a:t>Purchased KO (11/30) at $56.97 to replace CVS in Consumer Staples</a:t>
            </a:r>
          </a:p>
          <a:p>
            <a:pPr marL="342900" marR="0" lvl="0" indent="-342900" algn="l" defTabSz="914400" rtl="0" eaLnBrk="1" fontAlgn="base" latinLnBrk="0" hangingPunct="1">
              <a:lnSpc>
                <a:spcPct val="90000"/>
              </a:lnSpc>
              <a:spcBef>
                <a:spcPct val="20000"/>
              </a:spcBef>
              <a:spcAft>
                <a:spcPct val="0"/>
              </a:spcAft>
              <a:buClrTx/>
              <a:buSzTx/>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graphicFrame>
        <p:nvGraphicFramePr>
          <p:cNvPr id="5" name="Chart 4"/>
          <p:cNvGraphicFramePr>
            <a:graphicFrameLocks/>
          </p:cNvGraphicFramePr>
          <p:nvPr/>
        </p:nvGraphicFramePr>
        <p:xfrm>
          <a:off x="1752600" y="2060920"/>
          <a:ext cx="6629400" cy="3577880"/>
        </p:xfrm>
        <a:graphic>
          <a:graphicData uri="http://schemas.openxmlformats.org/drawingml/2006/chart">
            <c:chart xmlns:c="http://schemas.openxmlformats.org/drawingml/2006/chart" xmlns:r="http://schemas.openxmlformats.org/officeDocument/2006/relationships" r:id="rId3"/>
          </a:graphicData>
        </a:graphic>
      </p:graphicFrame>
      <p:sp>
        <p:nvSpPr>
          <p:cNvPr id="9" name="Right Arrow 8"/>
          <p:cNvSpPr/>
          <p:nvPr/>
        </p:nvSpPr>
        <p:spPr>
          <a:xfrm rot="7403564">
            <a:off x="7990039" y="4636164"/>
            <a:ext cx="495126" cy="240381"/>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001000" y="4202668"/>
            <a:ext cx="990600"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800" b="1" dirty="0" smtClean="0"/>
              <a:t>$30.15</a:t>
            </a:r>
            <a:endParaRPr lang="en-US" sz="1800" b="1" dirty="0"/>
          </a:p>
        </p:txBody>
      </p:sp>
      <p:sp>
        <p:nvSpPr>
          <p:cNvPr id="11" name="Right Arrow 10"/>
          <p:cNvSpPr/>
          <p:nvPr/>
        </p:nvSpPr>
        <p:spPr>
          <a:xfrm rot="7403564">
            <a:off x="2427439" y="2743454"/>
            <a:ext cx="495126" cy="240381"/>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utoShape 6"/>
          <p:cNvSpPr>
            <a:spLocks noChangeArrowheads="1"/>
          </p:cNvSpPr>
          <p:nvPr/>
        </p:nvSpPr>
        <p:spPr bwMode="auto">
          <a:xfrm>
            <a:off x="152400" y="45720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INVESTMENT</a:t>
            </a:r>
          </a:p>
          <a:p>
            <a:pPr algn="ctr"/>
            <a:r>
              <a:rPr lang="en-US" sz="1100" b="1" dirty="0" smtClean="0">
                <a:solidFill>
                  <a:schemeClr val="bg1"/>
                </a:solidFill>
                <a:latin typeface="Calibri" pitchFamily="34" charset="0"/>
              </a:rPr>
              <a:t>HIGHLIGHTS</a:t>
            </a:r>
            <a:endParaRPr lang="en-US" sz="1100" b="1" dirty="0">
              <a:solidFill>
                <a:schemeClr val="bg1"/>
              </a:solidFill>
              <a:latin typeface="Calibri" pitchFamily="34" charset="0"/>
            </a:endParaRPr>
          </a:p>
        </p:txBody>
      </p:sp>
      <p:sp>
        <p:nvSpPr>
          <p:cNvPr id="13" name="TextBox 12"/>
          <p:cNvSpPr txBox="1"/>
          <p:nvPr/>
        </p:nvSpPr>
        <p:spPr>
          <a:xfrm>
            <a:off x="7848600" y="5029200"/>
            <a:ext cx="990600" cy="307777"/>
          </a:xfrm>
          <a:prstGeom prst="rect">
            <a:avLst/>
          </a:prstGeom>
          <a:noFill/>
        </p:spPr>
        <p:txBody>
          <a:bodyPr wrap="square" rtlCol="0">
            <a:spAutoFit/>
          </a:bodyPr>
          <a:lstStyle/>
          <a:p>
            <a:r>
              <a:rPr lang="en-US" sz="1400" b="1" dirty="0" smtClean="0">
                <a:solidFill>
                  <a:srgbClr val="FF0000"/>
                </a:solidFill>
              </a:rPr>
              <a:t>(18.9%)</a:t>
            </a:r>
            <a:endParaRPr lang="en-US" sz="1400" b="1" dirty="0">
              <a:solidFill>
                <a:srgbClr val="FF0000"/>
              </a:solidFill>
            </a:endParaRPr>
          </a:p>
        </p:txBody>
      </p:sp>
      <p:sp>
        <p:nvSpPr>
          <p:cNvPr id="14" name="Slide Number Placeholder 13"/>
          <p:cNvSpPr>
            <a:spLocks noGrp="1"/>
          </p:cNvSpPr>
          <p:nvPr>
            <p:ph type="sldNum" sz="quarter" idx="12"/>
          </p:nvPr>
        </p:nvSpPr>
        <p:spPr/>
        <p:txBody>
          <a:bodyPr/>
          <a:lstStyle/>
          <a:p>
            <a:fld id="{791E2573-16A4-4E9C-9368-6049715F0F09}"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990600" y="2130425"/>
            <a:ext cx="79248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noProof="0" dirty="0" smtClean="0">
                <a:solidFill>
                  <a:schemeClr val="tx2"/>
                </a:solidFill>
                <a:latin typeface="Book Antiqua" pitchFamily="18" charset="0"/>
                <a:ea typeface="+mj-ea"/>
                <a:cs typeface="+mj-cs"/>
              </a:rPr>
              <a:t>Attribution Analysis</a:t>
            </a:r>
            <a:endParaRPr kumimoji="0" lang="en-US" sz="3600" b="1" i="0" u="none" strike="noStrike" kern="0" cap="none" spc="0" normalizeH="0" baseline="0" noProof="0" dirty="0" smtClean="0">
              <a:ln>
                <a:noFill/>
              </a:ln>
              <a:solidFill>
                <a:schemeClr val="tx2"/>
              </a:solidFill>
              <a:effectLst/>
              <a:uLnTx/>
              <a:uFillTx/>
              <a:latin typeface="Book Antiqua" pitchFamily="18" charset="0"/>
              <a:ea typeface="+mj-ea"/>
              <a:cs typeface="+mj-cs"/>
            </a:endParaRPr>
          </a:p>
        </p:txBody>
      </p:sp>
      <p:sp>
        <p:nvSpPr>
          <p:cNvPr id="4" name="AutoShape 6"/>
          <p:cNvSpPr>
            <a:spLocks noChangeArrowheads="1"/>
          </p:cNvSpPr>
          <p:nvPr/>
        </p:nvSpPr>
        <p:spPr bwMode="auto">
          <a:xfrm>
            <a:off x="152400" y="51054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ATTRIBUTION</a:t>
            </a:r>
          </a:p>
          <a:p>
            <a:pPr algn="ctr"/>
            <a:r>
              <a:rPr lang="en-US" sz="1100" b="1" dirty="0" smtClean="0">
                <a:solidFill>
                  <a:schemeClr val="bg1"/>
                </a:solidFill>
                <a:latin typeface="Calibri" pitchFamily="34" charset="0"/>
              </a:rPr>
              <a:t>ANALYSIS</a:t>
            </a:r>
            <a:endParaRPr lang="en-US" sz="1100" b="1" dirty="0">
              <a:solidFill>
                <a:schemeClr val="bg1"/>
              </a:solidFill>
              <a:latin typeface="Calibri" pitchFamily="34" charset="0"/>
            </a:endParaRPr>
          </a:p>
        </p:txBody>
      </p:sp>
      <p:sp>
        <p:nvSpPr>
          <p:cNvPr id="6" name="Slide Number Placeholder 5"/>
          <p:cNvSpPr>
            <a:spLocks noGrp="1"/>
          </p:cNvSpPr>
          <p:nvPr>
            <p:ph type="sldNum" sz="quarter" idx="12"/>
          </p:nvPr>
        </p:nvSpPr>
        <p:spPr/>
        <p:txBody>
          <a:bodyPr/>
          <a:lstStyle/>
          <a:p>
            <a:fld id="{791E2573-16A4-4E9C-9368-6049715F0F09}"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Weighted Portfolio Return</a:t>
            </a:r>
          </a:p>
        </p:txBody>
      </p:sp>
      <p:sp>
        <p:nvSpPr>
          <p:cNvPr id="5" name="AutoShape 6"/>
          <p:cNvSpPr>
            <a:spLocks noChangeArrowheads="1"/>
          </p:cNvSpPr>
          <p:nvPr/>
        </p:nvSpPr>
        <p:spPr bwMode="auto">
          <a:xfrm>
            <a:off x="152400" y="51054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ATTRIBUTION</a:t>
            </a:r>
          </a:p>
          <a:p>
            <a:pPr algn="ctr"/>
            <a:r>
              <a:rPr lang="en-US" sz="1100" b="1" dirty="0" smtClean="0">
                <a:solidFill>
                  <a:schemeClr val="bg1"/>
                </a:solidFill>
                <a:latin typeface="Calibri" pitchFamily="34" charset="0"/>
              </a:rPr>
              <a:t>ANALYSIS</a:t>
            </a:r>
            <a:endParaRPr lang="en-US" sz="1100" b="1" dirty="0">
              <a:solidFill>
                <a:schemeClr val="bg1"/>
              </a:solidFill>
              <a:latin typeface="Calibri" pitchFamily="34" charset="0"/>
            </a:endParaRPr>
          </a:p>
        </p:txBody>
      </p:sp>
      <p:graphicFrame>
        <p:nvGraphicFramePr>
          <p:cNvPr id="6" name="Chart 5"/>
          <p:cNvGraphicFramePr>
            <a:graphicFrameLocks/>
          </p:cNvGraphicFramePr>
          <p:nvPr/>
        </p:nvGraphicFramePr>
        <p:xfrm>
          <a:off x="1600200" y="1981200"/>
          <a:ext cx="518160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6781800" y="1371600"/>
            <a:ext cx="2362200" cy="2585323"/>
          </a:xfrm>
          <a:prstGeom prst="rect">
            <a:avLst/>
          </a:prstGeom>
          <a:noFill/>
        </p:spPr>
        <p:txBody>
          <a:bodyPr wrap="square" rtlCol="0">
            <a:spAutoFit/>
          </a:bodyPr>
          <a:lstStyle/>
          <a:p>
            <a:r>
              <a:rPr lang="en-US" sz="1800" b="1" dirty="0" smtClean="0">
                <a:latin typeface="Book Antiqua" pitchFamily="18" charset="0"/>
                <a:cs typeface="Arial" pitchFamily="34" charset="0"/>
              </a:rPr>
              <a:t>To what do we attribute a manager’s performance?</a:t>
            </a:r>
          </a:p>
          <a:p>
            <a:endParaRPr lang="en-US" sz="1800" i="1" dirty="0">
              <a:latin typeface="Book Antiqua" pitchFamily="18" charset="0"/>
              <a:cs typeface="Arial" pitchFamily="34" charset="0"/>
            </a:endParaRPr>
          </a:p>
          <a:p>
            <a:pPr>
              <a:buFontTx/>
              <a:buChar char="-"/>
            </a:pPr>
            <a:r>
              <a:rPr lang="en-US" sz="1800" i="1" dirty="0" smtClean="0">
                <a:latin typeface="Book Antiqua" pitchFamily="18" charset="0"/>
                <a:cs typeface="Arial" pitchFamily="34" charset="0"/>
              </a:rPr>
              <a:t>Investing in the right sector? </a:t>
            </a:r>
          </a:p>
          <a:p>
            <a:pPr>
              <a:buFontTx/>
              <a:buChar char="-"/>
            </a:pPr>
            <a:r>
              <a:rPr lang="en-US" sz="1800" i="1" dirty="0" smtClean="0">
                <a:latin typeface="Book Antiqua" pitchFamily="18" charset="0"/>
                <a:cs typeface="Arial" pitchFamily="34" charset="0"/>
              </a:rPr>
              <a:t>Stock picking? </a:t>
            </a:r>
          </a:p>
          <a:p>
            <a:pPr>
              <a:buFontTx/>
              <a:buChar char="-"/>
            </a:pPr>
            <a:r>
              <a:rPr lang="en-US" sz="1800" i="1" dirty="0" smtClean="0">
                <a:latin typeface="Book Antiqua" pitchFamily="18" charset="0"/>
                <a:cs typeface="Arial" pitchFamily="34" charset="0"/>
              </a:rPr>
              <a:t>A combination? </a:t>
            </a:r>
            <a:endParaRPr lang="en-US" sz="1800" i="1" dirty="0">
              <a:latin typeface="Book Antiqua" pitchFamily="18" charset="0"/>
              <a:cs typeface="Arial" pitchFamily="34" charset="0"/>
            </a:endParaRPr>
          </a:p>
        </p:txBody>
      </p:sp>
      <p:sp>
        <p:nvSpPr>
          <p:cNvPr id="10" name="TextBox 9"/>
          <p:cNvSpPr txBox="1"/>
          <p:nvPr/>
        </p:nvSpPr>
        <p:spPr>
          <a:xfrm>
            <a:off x="6781800" y="4133671"/>
            <a:ext cx="2362200" cy="923330"/>
          </a:xfrm>
          <a:prstGeom prst="rect">
            <a:avLst/>
          </a:prstGeom>
          <a:noFill/>
        </p:spPr>
        <p:txBody>
          <a:bodyPr wrap="square" rtlCol="0">
            <a:spAutoFit/>
          </a:bodyPr>
          <a:lstStyle/>
          <a:p>
            <a:r>
              <a:rPr lang="en-US" sz="1800" i="1" dirty="0" smtClean="0">
                <a:latin typeface="Book Antiqua" pitchFamily="18" charset="0"/>
                <a:cs typeface="Arial" pitchFamily="34" charset="0"/>
              </a:rPr>
              <a:t>Attribution Analysis as means of evaluating our investment thesis</a:t>
            </a:r>
            <a:endParaRPr lang="en-US" sz="1800" i="1" dirty="0">
              <a:latin typeface="Book Antiqua" pitchFamily="18" charset="0"/>
              <a:cs typeface="Arial" pitchFamily="34" charset="0"/>
            </a:endParaRPr>
          </a:p>
        </p:txBody>
      </p:sp>
      <p:sp>
        <p:nvSpPr>
          <p:cNvPr id="11" name="TextBox 10"/>
          <p:cNvSpPr txBox="1"/>
          <p:nvPr/>
        </p:nvSpPr>
        <p:spPr>
          <a:xfrm>
            <a:off x="1600200" y="5334000"/>
            <a:ext cx="6781800" cy="1384995"/>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800" dirty="0" smtClean="0">
                <a:latin typeface="Book Antiqua" pitchFamily="18" charset="0"/>
                <a:cs typeface="Arial" pitchFamily="34" charset="0"/>
              </a:rPr>
              <a:t>Portfolio Return - Benchmark Return = Total Return Difference</a:t>
            </a:r>
          </a:p>
          <a:p>
            <a:r>
              <a:rPr lang="en-US" sz="1800" dirty="0" smtClean="0">
                <a:latin typeface="Book Antiqua" pitchFamily="18" charset="0"/>
                <a:cs typeface="Arial" pitchFamily="34" charset="0"/>
              </a:rPr>
              <a:t>                   </a:t>
            </a:r>
          </a:p>
          <a:p>
            <a:r>
              <a:rPr lang="en-US" sz="1800" dirty="0" smtClean="0">
                <a:latin typeface="Book Antiqua" pitchFamily="18" charset="0"/>
                <a:cs typeface="Arial" pitchFamily="34" charset="0"/>
              </a:rPr>
              <a:t>	     3.1% - 0.89% = 2.21%</a:t>
            </a:r>
          </a:p>
          <a:p>
            <a:endParaRPr lang="en-US" sz="1800" dirty="0" smtClean="0">
              <a:latin typeface="Book Antiqua" pitchFamily="18" charset="0"/>
              <a:cs typeface="Arial" pitchFamily="34" charset="0"/>
            </a:endParaRPr>
          </a:p>
          <a:p>
            <a:r>
              <a:rPr lang="en-US" sz="1200" dirty="0" smtClean="0">
                <a:latin typeface="Book Antiqua" pitchFamily="18" charset="0"/>
                <a:cs typeface="Arial" pitchFamily="34" charset="0"/>
              </a:rPr>
              <a:t>**Based on holding period of Fifth-Third report</a:t>
            </a:r>
          </a:p>
        </p:txBody>
      </p:sp>
      <p:sp>
        <p:nvSpPr>
          <p:cNvPr id="12" name="Oval 11"/>
          <p:cNvSpPr/>
          <p:nvPr/>
        </p:nvSpPr>
        <p:spPr>
          <a:xfrm>
            <a:off x="4343400" y="5791200"/>
            <a:ext cx="685800" cy="5334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i="1">
              <a:latin typeface="Arial" pitchFamily="34" charset="0"/>
              <a:cs typeface="Arial" pitchFamily="34" charset="0"/>
            </a:endParaRPr>
          </a:p>
        </p:txBody>
      </p:sp>
      <p:sp>
        <p:nvSpPr>
          <p:cNvPr id="13" name="Slide Number Placeholder 12"/>
          <p:cNvSpPr>
            <a:spLocks noGrp="1"/>
          </p:cNvSpPr>
          <p:nvPr>
            <p:ph type="sldNum" sz="quarter" idx="12"/>
          </p:nvPr>
        </p:nvSpPr>
        <p:spPr/>
        <p:txBody>
          <a:bodyPr/>
          <a:lstStyle/>
          <a:p>
            <a:fld id="{791E2573-16A4-4E9C-9368-6049715F0F09}" type="slidenum">
              <a:rPr lang="en-US" smtClean="0"/>
              <a:pPr/>
              <a:t>24</a:t>
            </a:fld>
            <a:endParaRPr lang="en-US"/>
          </a:p>
        </p:txBody>
      </p:sp>
      <p:sp>
        <p:nvSpPr>
          <p:cNvPr id="14" name="Rectangle 13"/>
          <p:cNvSpPr/>
          <p:nvPr/>
        </p:nvSpPr>
        <p:spPr>
          <a:xfrm>
            <a:off x="8153400" y="6324600"/>
            <a:ext cx="228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Performance Attribution</a:t>
            </a:r>
          </a:p>
        </p:txBody>
      </p:sp>
      <p:sp>
        <p:nvSpPr>
          <p:cNvPr id="5" name="AutoShape 6"/>
          <p:cNvSpPr>
            <a:spLocks noChangeArrowheads="1"/>
          </p:cNvSpPr>
          <p:nvPr/>
        </p:nvSpPr>
        <p:spPr bwMode="auto">
          <a:xfrm>
            <a:off x="152400" y="51054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ATTRIBUTION</a:t>
            </a:r>
          </a:p>
          <a:p>
            <a:pPr algn="ctr"/>
            <a:r>
              <a:rPr lang="en-US" sz="1100" b="1" dirty="0" smtClean="0">
                <a:solidFill>
                  <a:schemeClr val="bg1"/>
                </a:solidFill>
                <a:latin typeface="Calibri" pitchFamily="34" charset="0"/>
              </a:rPr>
              <a:t>ANALYSIS</a:t>
            </a:r>
            <a:endParaRPr lang="en-US" sz="1100" b="1" dirty="0">
              <a:solidFill>
                <a:schemeClr val="bg1"/>
              </a:solidFill>
              <a:latin typeface="Calibri" pitchFamily="34" charset="0"/>
            </a:endParaRPr>
          </a:p>
        </p:txBody>
      </p:sp>
      <p:graphicFrame>
        <p:nvGraphicFramePr>
          <p:cNvPr id="6" name="Chart 5"/>
          <p:cNvGraphicFramePr>
            <a:graphicFrameLocks/>
          </p:cNvGraphicFramePr>
          <p:nvPr/>
        </p:nvGraphicFramePr>
        <p:xfrm>
          <a:off x="1600200" y="2057400"/>
          <a:ext cx="4876800" cy="32004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1600200" y="5486400"/>
            <a:ext cx="6477000"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buFontTx/>
              <a:buChar char="-"/>
            </a:pPr>
            <a:r>
              <a:rPr lang="en-US" sz="1800" dirty="0" smtClean="0">
                <a:latin typeface="Book Antiqua" pitchFamily="18" charset="0"/>
                <a:cs typeface="Arial" pitchFamily="34" charset="0"/>
              </a:rPr>
              <a:t>Allocation Effect: Investing in the right sector?         2.07% </a:t>
            </a:r>
          </a:p>
          <a:p>
            <a:pPr>
              <a:buFontTx/>
              <a:buChar char="-"/>
            </a:pPr>
            <a:r>
              <a:rPr lang="en-US" sz="1800" dirty="0" smtClean="0">
                <a:latin typeface="Book Antiqua" pitchFamily="18" charset="0"/>
                <a:cs typeface="Arial" pitchFamily="34" charset="0"/>
              </a:rPr>
              <a:t>Selection Effect: Stock picking?                                     0.59%</a:t>
            </a:r>
          </a:p>
          <a:p>
            <a:pPr>
              <a:buFontTx/>
              <a:buChar char="-"/>
            </a:pPr>
            <a:r>
              <a:rPr lang="en-US" sz="1800" dirty="0" smtClean="0">
                <a:latin typeface="Book Antiqua" pitchFamily="18" charset="0"/>
                <a:cs typeface="Arial" pitchFamily="34" charset="0"/>
              </a:rPr>
              <a:t>Interaction Effect:  Combination?	                           - 0.45%</a:t>
            </a:r>
            <a:endParaRPr lang="en-US" sz="1800" dirty="0">
              <a:latin typeface="Book Antiqua" pitchFamily="18" charset="0"/>
              <a:cs typeface="Arial" pitchFamily="34" charset="0"/>
            </a:endParaRPr>
          </a:p>
        </p:txBody>
      </p:sp>
      <p:cxnSp>
        <p:nvCxnSpPr>
          <p:cNvPr id="10" name="Straight Connector 9"/>
          <p:cNvCxnSpPr/>
          <p:nvPr/>
        </p:nvCxnSpPr>
        <p:spPr>
          <a:xfrm flipV="1">
            <a:off x="2209800" y="2362200"/>
            <a:ext cx="4267200" cy="2"/>
          </a:xfrm>
          <a:prstGeom prst="line">
            <a:avLst/>
          </a:prstGeom>
        </p:spPr>
        <p:style>
          <a:lnRef idx="2">
            <a:schemeClr val="accent2"/>
          </a:lnRef>
          <a:fillRef idx="0">
            <a:schemeClr val="accent2"/>
          </a:fillRef>
          <a:effectRef idx="1">
            <a:schemeClr val="accent2"/>
          </a:effectRef>
          <a:fontRef idx="minor">
            <a:schemeClr val="tx1"/>
          </a:fontRef>
        </p:style>
      </p:cxnSp>
      <p:sp>
        <p:nvSpPr>
          <p:cNvPr id="12" name="TextBox 10"/>
          <p:cNvSpPr txBox="1"/>
          <p:nvPr/>
        </p:nvSpPr>
        <p:spPr>
          <a:xfrm>
            <a:off x="4800600" y="2438401"/>
            <a:ext cx="1600199" cy="304799"/>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b="1" dirty="0">
                <a:latin typeface="Book Antiqua" pitchFamily="18" charset="0"/>
                <a:cs typeface="Arial" pitchFamily="34" charset="0"/>
              </a:rPr>
              <a:t>Total Effect = 2.21%</a:t>
            </a:r>
          </a:p>
        </p:txBody>
      </p:sp>
      <p:sp>
        <p:nvSpPr>
          <p:cNvPr id="8" name="Slide Number Placeholder 7"/>
          <p:cNvSpPr>
            <a:spLocks noGrp="1"/>
          </p:cNvSpPr>
          <p:nvPr>
            <p:ph type="sldNum" sz="quarter" idx="12"/>
          </p:nvPr>
        </p:nvSpPr>
        <p:spPr/>
        <p:txBody>
          <a:bodyPr/>
          <a:lstStyle/>
          <a:p>
            <a:fld id="{791E2573-16A4-4E9C-9368-6049715F0F09}" type="slidenum">
              <a:rPr lang="en-US" smtClean="0"/>
              <a:pPr/>
              <a:t>25</a:t>
            </a:fld>
            <a:endParaRPr lang="en-US"/>
          </a:p>
        </p:txBody>
      </p:sp>
      <p:sp>
        <p:nvSpPr>
          <p:cNvPr id="11" name="Rectangle 10"/>
          <p:cNvSpPr/>
          <p:nvPr/>
        </p:nvSpPr>
        <p:spPr>
          <a:xfrm>
            <a:off x="8153400" y="6324600"/>
            <a:ext cx="228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600200" y="1219200"/>
            <a:ext cx="7086600" cy="762000"/>
          </a:xfrm>
        </p:spPr>
        <p:txBody>
          <a:bodyPr/>
          <a:lstStyle/>
          <a:p>
            <a:pPr algn="l" eaLnBrk="1" hangingPunct="1"/>
            <a:r>
              <a:rPr lang="en-US" sz="2800" b="1" dirty="0" smtClean="0">
                <a:latin typeface="Book Antiqua" pitchFamily="18" charset="0"/>
              </a:rPr>
              <a:t>Allocation Effect &amp; Selection Effect</a:t>
            </a:r>
          </a:p>
        </p:txBody>
      </p:sp>
      <p:sp>
        <p:nvSpPr>
          <p:cNvPr id="5" name="AutoShape 6"/>
          <p:cNvSpPr>
            <a:spLocks noChangeArrowheads="1"/>
          </p:cNvSpPr>
          <p:nvPr/>
        </p:nvSpPr>
        <p:spPr bwMode="auto">
          <a:xfrm>
            <a:off x="152400" y="51054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ATTRIBUTION</a:t>
            </a:r>
          </a:p>
          <a:p>
            <a:pPr algn="ctr"/>
            <a:r>
              <a:rPr lang="en-US" sz="1100" b="1" dirty="0" smtClean="0">
                <a:solidFill>
                  <a:schemeClr val="bg1"/>
                </a:solidFill>
                <a:latin typeface="Calibri" pitchFamily="34" charset="0"/>
              </a:rPr>
              <a:t>ANALYSIS</a:t>
            </a:r>
            <a:endParaRPr lang="en-US" sz="1100" b="1" dirty="0">
              <a:solidFill>
                <a:schemeClr val="bg1"/>
              </a:solidFill>
              <a:latin typeface="Calibri" pitchFamily="34" charset="0"/>
            </a:endParaRPr>
          </a:p>
        </p:txBody>
      </p:sp>
      <p:sp>
        <p:nvSpPr>
          <p:cNvPr id="9" name="TextBox 8"/>
          <p:cNvSpPr txBox="1"/>
          <p:nvPr/>
        </p:nvSpPr>
        <p:spPr>
          <a:xfrm>
            <a:off x="1905000" y="5715000"/>
            <a:ext cx="5867400" cy="923330"/>
          </a:xfrm>
          <a:prstGeom prst="rect">
            <a:avLst/>
          </a:prstGeom>
          <a:noFill/>
        </p:spPr>
        <p:txBody>
          <a:bodyPr wrap="square" rtlCol="0">
            <a:spAutoFit/>
          </a:bodyPr>
          <a:lstStyle/>
          <a:p>
            <a:r>
              <a:rPr lang="en-US" sz="1800" i="1" dirty="0" smtClean="0">
                <a:latin typeface="Book Antiqua" pitchFamily="18" charset="0"/>
                <a:cs typeface="Arial" pitchFamily="34" charset="0"/>
              </a:rPr>
              <a:t>- Allocation effect as the determining factor</a:t>
            </a:r>
          </a:p>
          <a:p>
            <a:r>
              <a:rPr lang="en-US" sz="1800" i="1" dirty="0" smtClean="0">
                <a:latin typeface="Book Antiqua" pitchFamily="18" charset="0"/>
                <a:cs typeface="Arial" pitchFamily="34" charset="0"/>
              </a:rPr>
              <a:t>- Selection effect on the best and the worst performers</a:t>
            </a:r>
          </a:p>
          <a:p>
            <a:r>
              <a:rPr lang="en-US" sz="1800" i="1" dirty="0" smtClean="0">
                <a:latin typeface="Book Antiqua" pitchFamily="18" charset="0"/>
                <a:cs typeface="Arial" pitchFamily="34" charset="0"/>
              </a:rPr>
              <a:t>- A global perspective contributes to stock selection</a:t>
            </a:r>
            <a:endParaRPr lang="en-US" sz="1800" i="1" dirty="0">
              <a:latin typeface="Book Antiqua" pitchFamily="18" charset="0"/>
              <a:cs typeface="Arial" pitchFamily="34" charset="0"/>
            </a:endParaRPr>
          </a:p>
        </p:txBody>
      </p:sp>
      <p:graphicFrame>
        <p:nvGraphicFramePr>
          <p:cNvPr id="15" name="Chart 14"/>
          <p:cNvGraphicFramePr>
            <a:graphicFrameLocks/>
          </p:cNvGraphicFramePr>
          <p:nvPr/>
        </p:nvGraphicFramePr>
        <p:xfrm>
          <a:off x="1981200" y="1676400"/>
          <a:ext cx="6934200" cy="4114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990600" y="2130425"/>
            <a:ext cx="79248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noProof="0" dirty="0" smtClean="0">
                <a:solidFill>
                  <a:schemeClr val="tx2"/>
                </a:solidFill>
                <a:latin typeface="Book Antiqua" pitchFamily="18" charset="0"/>
                <a:ea typeface="+mj-ea"/>
                <a:cs typeface="+mj-cs"/>
              </a:rPr>
              <a:t>Lessons Learned &amp; Conclusion</a:t>
            </a:r>
            <a:endParaRPr kumimoji="0" lang="en-US" sz="3600" b="1" i="0" u="none" strike="noStrike" kern="0" cap="none" spc="0" normalizeH="0" baseline="0" noProof="0" dirty="0" smtClean="0">
              <a:ln>
                <a:noFill/>
              </a:ln>
              <a:solidFill>
                <a:schemeClr val="tx2"/>
              </a:solidFill>
              <a:effectLst/>
              <a:uLnTx/>
              <a:uFillTx/>
              <a:latin typeface="Book Antiqua" pitchFamily="18" charset="0"/>
              <a:ea typeface="+mj-ea"/>
              <a:cs typeface="+mj-cs"/>
            </a:endParaRPr>
          </a:p>
        </p:txBody>
      </p:sp>
      <p:sp>
        <p:nvSpPr>
          <p:cNvPr id="4" name="AutoShape 6"/>
          <p:cNvSpPr>
            <a:spLocks noChangeArrowheads="1"/>
          </p:cNvSpPr>
          <p:nvPr/>
        </p:nvSpPr>
        <p:spPr bwMode="auto">
          <a:xfrm>
            <a:off x="152400" y="56388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CONCLUSION</a:t>
            </a:r>
            <a:endParaRPr lang="en-US" sz="1100" b="1" dirty="0">
              <a:solidFill>
                <a:schemeClr val="bg1"/>
              </a:solidFill>
              <a:latin typeface="Calibri" pitchFamily="34" charset="0"/>
            </a:endParaRPr>
          </a:p>
        </p:txBody>
      </p:sp>
      <p:sp>
        <p:nvSpPr>
          <p:cNvPr id="6" name="Slide Number Placeholder 5"/>
          <p:cNvSpPr>
            <a:spLocks noGrp="1"/>
          </p:cNvSpPr>
          <p:nvPr>
            <p:ph type="sldNum" sz="quarter" idx="12"/>
          </p:nvPr>
        </p:nvSpPr>
        <p:spPr/>
        <p:txBody>
          <a:bodyPr/>
          <a:lstStyle/>
          <a:p>
            <a:fld id="{791E2573-16A4-4E9C-9368-6049715F0F09}"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56388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CONCLUSION</a:t>
            </a:r>
            <a:endParaRPr lang="en-US" sz="1100" b="1" dirty="0">
              <a:solidFill>
                <a:schemeClr val="bg1"/>
              </a:solidFill>
              <a:latin typeface="Calibri" pitchFamily="34" charset="0"/>
            </a:endParaRPr>
          </a:p>
        </p:txBody>
      </p:sp>
      <p:sp>
        <p:nvSpPr>
          <p:cNvPr id="6"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Lessons Learned</a:t>
            </a:r>
          </a:p>
        </p:txBody>
      </p:sp>
      <p:sp>
        <p:nvSpPr>
          <p:cNvPr id="7"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buFontTx/>
              <a:buChar char="•"/>
              <a:defRPr/>
            </a:pPr>
            <a:r>
              <a:rPr lang="en-US" kern="0" dirty="0" smtClean="0">
                <a:latin typeface="Book Antiqua" pitchFamily="18" charset="0"/>
              </a:rPr>
              <a:t>Unexpected News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Despite in-depth fundamental analysis, it is impossible to predict future events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News released Nov. 5 causing stock price of CVS to drop 20%</a:t>
            </a:r>
          </a:p>
          <a:p>
            <a:pPr marL="342900" lvl="0" indent="-342900">
              <a:lnSpc>
                <a:spcPct val="90000"/>
              </a:lnSpc>
              <a:spcBef>
                <a:spcPct val="20000"/>
              </a:spcBef>
              <a:buFontTx/>
              <a:buChar char="•"/>
              <a:defRPr/>
            </a:pPr>
            <a:r>
              <a:rPr lang="en-US" kern="0" dirty="0" smtClean="0">
                <a:latin typeface="Book Antiqua" pitchFamily="18" charset="0"/>
              </a:rPr>
              <a:t>Sell discipline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Determine if company is still strong fundamentally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Stop-Loss of 15% on all securities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Position sold must be replaced to maintain minimal cash position </a:t>
            </a:r>
          </a:p>
          <a:p>
            <a:pPr marL="342900" marR="0" lvl="0" indent="-342900" algn="l" defTabSz="914400" rtl="0" eaLnBrk="1" fontAlgn="base" latinLnBrk="0" hangingPunct="1">
              <a:lnSpc>
                <a:spcPct val="90000"/>
              </a:lnSpc>
              <a:spcBef>
                <a:spcPct val="20000"/>
              </a:spcBef>
              <a:spcAft>
                <a:spcPct val="0"/>
              </a:spcAft>
              <a:buClrTx/>
              <a:buSzTx/>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56388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CONCLUSION</a:t>
            </a:r>
            <a:endParaRPr lang="en-US" sz="1100" b="1" dirty="0">
              <a:solidFill>
                <a:schemeClr val="bg1"/>
              </a:solidFill>
              <a:latin typeface="Calibri" pitchFamily="34" charset="0"/>
            </a:endParaRPr>
          </a:p>
        </p:txBody>
      </p:sp>
      <p:sp>
        <p:nvSpPr>
          <p:cNvPr id="6"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Conclusion</a:t>
            </a:r>
          </a:p>
        </p:txBody>
      </p:sp>
      <p:sp>
        <p:nvSpPr>
          <p:cNvPr id="7"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nSpc>
                <a:spcPct val="90000"/>
              </a:lnSpc>
              <a:spcBef>
                <a:spcPct val="20000"/>
              </a:spcBef>
              <a:buFontTx/>
              <a:buChar char="•"/>
              <a:defRPr/>
            </a:pPr>
            <a:r>
              <a:rPr lang="en-US" kern="0" dirty="0" smtClean="0">
                <a:latin typeface="Book Antiqua" pitchFamily="18" charset="0"/>
              </a:rPr>
              <a:t>Fund Structure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Addressing groupthink </a:t>
            </a:r>
          </a:p>
          <a:p>
            <a:pPr marL="342900" lvl="0" indent="-342900">
              <a:lnSpc>
                <a:spcPct val="90000"/>
              </a:lnSpc>
              <a:spcBef>
                <a:spcPct val="20000"/>
              </a:spcBef>
              <a:buFontTx/>
              <a:buChar char="•"/>
              <a:defRPr/>
            </a:pPr>
            <a:r>
              <a:rPr lang="en-US" kern="0" dirty="0" smtClean="0">
                <a:latin typeface="Book Antiqua" pitchFamily="18" charset="0"/>
              </a:rPr>
              <a:t>Spring 2010 Semester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Daniel Stone will be the new fund manager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Fund will be investing in a mutual fund specializing in fixed income </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Accepted five new analysts </a:t>
            </a:r>
          </a:p>
          <a:p>
            <a:pPr marL="342900" marR="0" lvl="0" indent="-342900" algn="l" defTabSz="914400" rtl="0" eaLnBrk="1" fontAlgn="base" latinLnBrk="0" hangingPunct="1">
              <a:lnSpc>
                <a:spcPct val="90000"/>
              </a:lnSpc>
              <a:spcBef>
                <a:spcPct val="20000"/>
              </a:spcBef>
              <a:spcAft>
                <a:spcPct val="0"/>
              </a:spcAft>
              <a:buClrTx/>
              <a:buSzTx/>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6"/>
          <p:cNvSpPr>
            <a:spLocks noChangeArrowheads="1"/>
          </p:cNvSpPr>
          <p:nvPr/>
        </p:nvSpPr>
        <p:spPr bwMode="auto">
          <a:xfrm>
            <a:off x="152400" y="24384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FUND </a:t>
            </a:r>
          </a:p>
          <a:p>
            <a:pPr algn="ctr"/>
            <a:r>
              <a:rPr lang="en-US" sz="1100" b="1" dirty="0" smtClean="0">
                <a:solidFill>
                  <a:schemeClr val="bg1"/>
                </a:solidFill>
                <a:latin typeface="Calibri" pitchFamily="34" charset="0"/>
              </a:rPr>
              <a:t>PERFORMANCE</a:t>
            </a:r>
            <a:endParaRPr lang="en-US" sz="1100" b="1" dirty="0">
              <a:solidFill>
                <a:schemeClr val="bg1"/>
              </a:solidFill>
              <a:latin typeface="Calibri" pitchFamily="34" charset="0"/>
            </a:endParaRPr>
          </a:p>
        </p:txBody>
      </p:sp>
      <p:sp>
        <p:nvSpPr>
          <p:cNvPr id="5" name="Rectangle 2"/>
          <p:cNvSpPr txBox="1">
            <a:spLocks noChangeArrowheads="1"/>
          </p:cNvSpPr>
          <p:nvPr/>
        </p:nvSpPr>
        <p:spPr bwMode="auto">
          <a:xfrm>
            <a:off x="990600" y="2130425"/>
            <a:ext cx="79248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dirty="0" smtClean="0">
                <a:solidFill>
                  <a:schemeClr val="tx2"/>
                </a:solidFill>
                <a:latin typeface="Book Antiqua" pitchFamily="18" charset="0"/>
                <a:ea typeface="+mj-ea"/>
                <a:cs typeface="+mj-cs"/>
              </a:rPr>
              <a:t>Fund Performance</a:t>
            </a:r>
            <a:endParaRPr kumimoji="0" lang="en-US" sz="3600" b="1" i="0" u="none" strike="noStrike" kern="0" cap="none" spc="0" normalizeH="0" baseline="0" noProof="0" dirty="0" smtClean="0">
              <a:ln>
                <a:noFill/>
              </a:ln>
              <a:solidFill>
                <a:schemeClr val="tx2"/>
              </a:solidFill>
              <a:effectLst/>
              <a:uLnTx/>
              <a:uFillTx/>
              <a:latin typeface="Book Antiqua" pitchFamily="18" charset="0"/>
              <a:ea typeface="+mj-ea"/>
              <a:cs typeface="+mj-cs"/>
            </a:endParaRPr>
          </a:p>
        </p:txBody>
      </p:sp>
      <p:sp>
        <p:nvSpPr>
          <p:cNvPr id="4" name="Slide Number Placeholder 3"/>
          <p:cNvSpPr>
            <a:spLocks noGrp="1"/>
          </p:cNvSpPr>
          <p:nvPr>
            <p:ph type="sldNum" sz="quarter" idx="12"/>
          </p:nvPr>
        </p:nvSpPr>
        <p:spPr/>
        <p:txBody>
          <a:bodyPr/>
          <a:lstStyle/>
          <a:p>
            <a:fld id="{791E2573-16A4-4E9C-9368-6049715F0F09}"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990600" y="2130425"/>
            <a:ext cx="79248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3600" b="1" kern="0" noProof="0" dirty="0" smtClean="0">
                <a:solidFill>
                  <a:schemeClr val="tx2"/>
                </a:solidFill>
                <a:latin typeface="Book Antiqua" pitchFamily="18" charset="0"/>
                <a:ea typeface="+mj-ea"/>
                <a:cs typeface="+mj-cs"/>
              </a:rPr>
              <a:t>Appendices</a:t>
            </a:r>
            <a:endParaRPr kumimoji="0" lang="en-US" sz="3600" b="1" i="0" u="none" strike="noStrike" kern="0" cap="none" spc="0" normalizeH="0" baseline="0" noProof="0" dirty="0" smtClean="0">
              <a:ln>
                <a:noFill/>
              </a:ln>
              <a:solidFill>
                <a:schemeClr val="tx2"/>
              </a:solidFill>
              <a:effectLst/>
              <a:uLnTx/>
              <a:uFillTx/>
              <a:latin typeface="Book Antiqua" pitchFamily="18" charset="0"/>
              <a:ea typeface="+mj-ea"/>
              <a:cs typeface="+mj-cs"/>
            </a:endParaRPr>
          </a:p>
        </p:txBody>
      </p:sp>
      <p:sp>
        <p:nvSpPr>
          <p:cNvPr id="4" name="AutoShape 6"/>
          <p:cNvSpPr>
            <a:spLocks noChangeArrowheads="1"/>
          </p:cNvSpPr>
          <p:nvPr/>
        </p:nvSpPr>
        <p:spPr bwMode="auto">
          <a:xfrm>
            <a:off x="152400" y="61722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APPENDICES</a:t>
            </a:r>
            <a:endParaRPr lang="en-US" sz="1100" b="1" dirty="0">
              <a:solidFill>
                <a:schemeClr val="bg1"/>
              </a:solidFill>
              <a:latin typeface="Calibri" pitchFamily="34" charset="0"/>
            </a:endParaRPr>
          </a:p>
        </p:txBody>
      </p:sp>
      <p:sp>
        <p:nvSpPr>
          <p:cNvPr id="6" name="Rectangle 3"/>
          <p:cNvSpPr txBox="1">
            <a:spLocks noChangeArrowheads="1"/>
          </p:cNvSpPr>
          <p:nvPr/>
        </p:nvSpPr>
        <p:spPr bwMode="auto">
          <a:xfrm>
            <a:off x="1485900" y="3886200"/>
            <a:ext cx="69342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tabLst/>
              <a:defRPr/>
            </a:pPr>
            <a:r>
              <a:rPr lang="en-US" kern="0" dirty="0" smtClean="0">
                <a:latin typeface="Book Antiqua" pitchFamily="18" charset="0"/>
              </a:rPr>
              <a:t>Fund Holdings |Transaction History | Resumes </a:t>
            </a:r>
            <a:endParaRPr kumimoji="0" lang="en-US" b="0" i="0" u="none" strike="noStrike" kern="0" cap="none" spc="0" normalizeH="0" baseline="0" noProof="0" dirty="0" smtClean="0">
              <a:ln>
                <a:noFill/>
              </a:ln>
              <a:solidFill>
                <a:schemeClr val="tx1"/>
              </a:solidFill>
              <a:effectLst/>
              <a:uLnTx/>
              <a:uFillTx/>
              <a:latin typeface="Book Antiqua" pitchFamily="18" charset="0"/>
              <a:ea typeface="+mn-ea"/>
              <a:cs typeface="+mn-cs"/>
            </a:endParaRPr>
          </a:p>
        </p:txBody>
      </p:sp>
      <p:sp>
        <p:nvSpPr>
          <p:cNvPr id="7" name="Slide Number Placeholder 6"/>
          <p:cNvSpPr>
            <a:spLocks noGrp="1"/>
          </p:cNvSpPr>
          <p:nvPr>
            <p:ph type="sldNum" sz="quarter" idx="12"/>
          </p:nvPr>
        </p:nvSpPr>
        <p:spPr/>
        <p:txBody>
          <a:bodyPr/>
          <a:lstStyle/>
          <a:p>
            <a:fld id="{791E2573-16A4-4E9C-9368-6049715F0F09}"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61722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APPENDICES</a:t>
            </a:r>
            <a:endParaRPr lang="en-US" sz="1100" b="1" dirty="0">
              <a:solidFill>
                <a:schemeClr val="bg1"/>
              </a:solidFill>
              <a:latin typeface="Calibri" pitchFamily="34" charset="0"/>
            </a:endParaRPr>
          </a:p>
        </p:txBody>
      </p:sp>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Fund Holdings</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International Business Machines (IBM)</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American Express (AXP)</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Coach (COH)</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err="1" smtClean="0">
                <a:latin typeface="Book Antiqua" pitchFamily="18" charset="0"/>
              </a:rPr>
              <a:t>Teva</a:t>
            </a:r>
            <a:r>
              <a:rPr lang="en-US" kern="0" dirty="0" smtClean="0">
                <a:latin typeface="Book Antiqua" pitchFamily="18" charset="0"/>
              </a:rPr>
              <a:t> Pharmaceuticals (TEVA)</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BHP Billiton (BHP)</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Exxon (XOM)</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Verizon Wireless (VZ)</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Danaher (DHR)</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Coca-Cola (KO)</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61722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APPENDICES</a:t>
            </a:r>
            <a:endParaRPr lang="en-US" sz="1100" b="1" dirty="0">
              <a:solidFill>
                <a:schemeClr val="bg1"/>
              </a:solidFill>
              <a:latin typeface="Calibri" pitchFamily="34" charset="0"/>
            </a:endParaRPr>
          </a:p>
        </p:txBody>
      </p:sp>
      <p:sp>
        <p:nvSpPr>
          <p:cNvPr id="7"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Transaction History</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Buys: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IBM (10/26): 110 shares @ $120.36,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AXP (10/26): 320 shares @ $34.58,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COH (10/26): 200 shares @ $50.30,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TEVA (10/26): 110 shares @ $120.36,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BHP (10/26): 100 shares @ $73.66,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XOM (10/26): 110 shares @ $73.81,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VZ (10/26): 290 shares @ $29.00,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DHR (10/26): 120 shares @ $70.00,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CVS (10/26): 250 shares @ $37.16, return:</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KO (11/30): 175 shares @ $56.97, return:</a:t>
            </a:r>
          </a:p>
          <a:p>
            <a:pPr marL="800100" lvl="1" indent="-342900">
              <a:lnSpc>
                <a:spcPct val="90000"/>
              </a:lnSpc>
              <a:spcBef>
                <a:spcPct val="20000"/>
              </a:spcBef>
              <a:defRPr/>
            </a:pPr>
            <a:endParaRPr lang="en-US" kern="0" dirty="0" smtClean="0">
              <a:latin typeface="Book Antiqua" pitchFamily="18" charset="0"/>
            </a:endParaRPr>
          </a:p>
          <a:p>
            <a:pPr marL="342900" lvl="0" indent="-342900">
              <a:lnSpc>
                <a:spcPct val="90000"/>
              </a:lnSpc>
              <a:spcBef>
                <a:spcPct val="20000"/>
              </a:spcBef>
              <a:buFontTx/>
              <a:buChar char="•"/>
              <a:defRPr/>
            </a:pPr>
            <a:r>
              <a:rPr lang="en-US" kern="0" dirty="0" smtClean="0">
                <a:latin typeface="Book Antiqua" pitchFamily="18" charset="0"/>
              </a:rPr>
              <a:t>Sells:</a:t>
            </a:r>
          </a:p>
          <a:p>
            <a:pPr marL="800100" lvl="1" indent="-342900">
              <a:lnSpc>
                <a:spcPct val="90000"/>
              </a:lnSpc>
              <a:spcBef>
                <a:spcPct val="20000"/>
              </a:spcBef>
              <a:buFont typeface="Book Antiqua" pitchFamily="18" charset="0"/>
              <a:buChar char="─"/>
              <a:defRPr/>
            </a:pPr>
            <a:r>
              <a:rPr lang="en-US" sz="1800" kern="0" dirty="0" smtClean="0">
                <a:latin typeface="Book Antiqua" pitchFamily="18" charset="0"/>
              </a:rPr>
              <a:t>CVS (11/10): 250 shares @ $30.15, return: -18.9%</a:t>
            </a:r>
          </a:p>
          <a:p>
            <a:pPr marL="342900" marR="0" lvl="0" indent="-342900" algn="l" defTabSz="914400" rtl="0" eaLnBrk="1" fontAlgn="base" latinLnBrk="0" hangingPunct="1">
              <a:lnSpc>
                <a:spcPct val="90000"/>
              </a:lnSpc>
              <a:spcBef>
                <a:spcPct val="20000"/>
              </a:spcBef>
              <a:spcAft>
                <a:spcPct val="0"/>
              </a:spcAft>
              <a:buClrTx/>
              <a:buSzTx/>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tabLst/>
              <a:defRPr/>
            </a:pPr>
            <a:endParaRPr kumimoji="0" lang="en-US" sz="2400"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791E2573-16A4-4E9C-9368-6049715F0F09}"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
          <p:cNvSpPr>
            <a:spLocks noChangeArrowheads="1"/>
          </p:cNvSpPr>
          <p:nvPr/>
        </p:nvSpPr>
        <p:spPr bwMode="auto">
          <a:xfrm>
            <a:off x="152400" y="61722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APPENDICES</a:t>
            </a:r>
            <a:endParaRPr lang="en-US" sz="1100" b="1" dirty="0">
              <a:solidFill>
                <a:schemeClr val="bg1"/>
              </a:solidFill>
              <a:latin typeface="Calibri" pitchFamily="34" charset="0"/>
            </a:endParaRPr>
          </a:p>
        </p:txBody>
      </p:sp>
      <p:sp>
        <p:nvSpPr>
          <p:cNvPr id="9" name="Rectangle 8"/>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3" cstate="print"/>
          <a:srcRect/>
          <a:stretch>
            <a:fillRect/>
          </a:stretch>
        </p:blipFill>
        <p:spPr bwMode="auto">
          <a:xfrm>
            <a:off x="-66676" y="-85726"/>
            <a:ext cx="9363076" cy="7096126"/>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791E2573-16A4-4E9C-9368-6049715F0F09}" type="slidenum">
              <a:rPr lang="en-US" smtClean="0"/>
              <a:pPr/>
              <a:t>33</a:t>
            </a:fld>
            <a:endParaRPr lang="en-US"/>
          </a:p>
        </p:txBody>
      </p:sp>
      <p:sp>
        <p:nvSpPr>
          <p:cNvPr id="6" name="Rectangle 5"/>
          <p:cNvSpPr/>
          <p:nvPr/>
        </p:nvSpPr>
        <p:spPr>
          <a:xfrm>
            <a:off x="8153400" y="6324600"/>
            <a:ext cx="228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6"/>
          <p:cNvSpPr>
            <a:spLocks noChangeArrowheads="1"/>
          </p:cNvSpPr>
          <p:nvPr/>
        </p:nvSpPr>
        <p:spPr bwMode="auto">
          <a:xfrm>
            <a:off x="152400" y="24384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FUND </a:t>
            </a:r>
          </a:p>
          <a:p>
            <a:pPr algn="ctr"/>
            <a:r>
              <a:rPr lang="en-US" sz="1100" b="1" dirty="0" smtClean="0">
                <a:solidFill>
                  <a:schemeClr val="bg1"/>
                </a:solidFill>
                <a:latin typeface="Calibri" pitchFamily="34" charset="0"/>
              </a:rPr>
              <a:t>PERFORMANCE</a:t>
            </a:r>
            <a:endParaRPr lang="en-US" sz="1100" b="1" dirty="0">
              <a:solidFill>
                <a:schemeClr val="bg1"/>
              </a:solidFill>
              <a:latin typeface="Calibri" pitchFamily="34" charset="0"/>
            </a:endParaRPr>
          </a:p>
        </p:txBody>
      </p:sp>
      <p:sp>
        <p:nvSpPr>
          <p:cNvPr id="8"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Fund Performance</a:t>
            </a:r>
          </a:p>
        </p:txBody>
      </p:sp>
      <p:sp>
        <p:nvSpPr>
          <p:cNvPr id="9"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lang="en-US" kern="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Two portfolios</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Purchases</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Sales</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noProof="0" dirty="0" smtClean="0">
                <a:latin typeface="Book Antiqua" pitchFamily="18" charset="0"/>
              </a:rPr>
              <a:t>Earnings</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fld id="{791E2573-16A4-4E9C-9368-6049715F0F09}" type="slidenum">
              <a:rPr lang="en-US" smtClean="0"/>
              <a:pPr/>
              <a:t>4</a:t>
            </a:fld>
            <a:endParaRPr lang="en-US"/>
          </a:p>
        </p:txBody>
      </p:sp>
      <p:pic>
        <p:nvPicPr>
          <p:cNvPr id="7" name="Picture 2"/>
          <p:cNvPicPr>
            <a:picLocks noChangeAspect="1" noChangeArrowheads="1"/>
          </p:cNvPicPr>
          <p:nvPr/>
        </p:nvPicPr>
        <p:blipFill>
          <a:blip r:embed="rId3" cstate="print"/>
          <a:srcRect/>
          <a:stretch>
            <a:fillRect/>
          </a:stretch>
        </p:blipFill>
        <p:spPr bwMode="auto">
          <a:xfrm>
            <a:off x="1447801" y="2133601"/>
            <a:ext cx="7696200" cy="9143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6"/>
          <p:cNvSpPr>
            <a:spLocks noChangeArrowheads="1"/>
          </p:cNvSpPr>
          <p:nvPr/>
        </p:nvSpPr>
        <p:spPr bwMode="auto">
          <a:xfrm>
            <a:off x="152400" y="24384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FUND </a:t>
            </a:r>
          </a:p>
          <a:p>
            <a:pPr algn="ctr"/>
            <a:r>
              <a:rPr lang="en-US" sz="1100" b="1" dirty="0" smtClean="0">
                <a:solidFill>
                  <a:schemeClr val="bg1"/>
                </a:solidFill>
                <a:latin typeface="Calibri" pitchFamily="34" charset="0"/>
              </a:rPr>
              <a:t>PERFORMANCE</a:t>
            </a:r>
            <a:endParaRPr lang="en-US" sz="1100" b="1" dirty="0">
              <a:solidFill>
                <a:schemeClr val="bg1"/>
              </a:solidFill>
              <a:latin typeface="Calibri" pitchFamily="34" charset="0"/>
            </a:endParaRPr>
          </a:p>
        </p:txBody>
      </p:sp>
      <p:graphicFrame>
        <p:nvGraphicFramePr>
          <p:cNvPr id="17" name="Chart 16"/>
          <p:cNvGraphicFramePr>
            <a:graphicFrameLocks noGrp="1"/>
          </p:cNvGraphicFramePr>
          <p:nvPr/>
        </p:nvGraphicFramePr>
        <p:xfrm>
          <a:off x="1447799" y="1295400"/>
          <a:ext cx="7459047" cy="5272962"/>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Connector 7"/>
          <p:cNvCxnSpPr/>
          <p:nvPr/>
        </p:nvCxnSpPr>
        <p:spPr>
          <a:xfrm>
            <a:off x="24384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9" name="Straight Connector 8"/>
          <p:cNvCxnSpPr/>
          <p:nvPr/>
        </p:nvCxnSpPr>
        <p:spPr>
          <a:xfrm>
            <a:off x="30861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0" name="Straight Connector 9"/>
          <p:cNvCxnSpPr/>
          <p:nvPr/>
        </p:nvCxnSpPr>
        <p:spPr>
          <a:xfrm>
            <a:off x="37338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1" name="Straight Connector 10"/>
          <p:cNvCxnSpPr/>
          <p:nvPr/>
        </p:nvCxnSpPr>
        <p:spPr>
          <a:xfrm>
            <a:off x="43815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2" name="Straight Connector 11"/>
          <p:cNvCxnSpPr/>
          <p:nvPr/>
        </p:nvCxnSpPr>
        <p:spPr>
          <a:xfrm>
            <a:off x="50292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3" name="Straight Connector 12"/>
          <p:cNvCxnSpPr/>
          <p:nvPr/>
        </p:nvCxnSpPr>
        <p:spPr>
          <a:xfrm>
            <a:off x="56769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4" name="Straight Connector 13"/>
          <p:cNvCxnSpPr/>
          <p:nvPr/>
        </p:nvCxnSpPr>
        <p:spPr>
          <a:xfrm>
            <a:off x="63246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5" name="Straight Connector 14"/>
          <p:cNvCxnSpPr/>
          <p:nvPr/>
        </p:nvCxnSpPr>
        <p:spPr>
          <a:xfrm>
            <a:off x="69723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16" name="Straight Connector 15"/>
          <p:cNvCxnSpPr/>
          <p:nvPr/>
        </p:nvCxnSpPr>
        <p:spPr>
          <a:xfrm>
            <a:off x="7620000" y="5410200"/>
            <a:ext cx="381000" cy="1588"/>
          </a:xfrm>
          <a:prstGeom prst="line">
            <a:avLst/>
          </a:prstGeom>
        </p:spPr>
        <p:style>
          <a:lnRef idx="2">
            <a:schemeClr val="accent4"/>
          </a:lnRef>
          <a:fillRef idx="0">
            <a:schemeClr val="accent4"/>
          </a:fillRef>
          <a:effectRef idx="1">
            <a:schemeClr val="accent4"/>
          </a:effectRef>
          <a:fontRef idx="minor">
            <a:schemeClr val="tx1"/>
          </a:fontRef>
        </p:style>
      </p:cxnSp>
      <p:sp>
        <p:nvSpPr>
          <p:cNvPr id="18" name="TextBox 17"/>
          <p:cNvSpPr txBox="1"/>
          <p:nvPr/>
        </p:nvSpPr>
        <p:spPr>
          <a:xfrm>
            <a:off x="2514600" y="1752600"/>
            <a:ext cx="1295400"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dirty="0" smtClean="0">
                <a:latin typeface="Book Antiqua" pitchFamily="18" charset="0"/>
              </a:rPr>
              <a:t>SIM  7.21%</a:t>
            </a:r>
          </a:p>
          <a:p>
            <a:pPr algn="ctr"/>
            <a:r>
              <a:rPr lang="en-US" sz="1600" b="1" dirty="0" smtClean="0">
                <a:solidFill>
                  <a:srgbClr val="800000"/>
                </a:solidFill>
                <a:latin typeface="Book Antiqua" pitchFamily="18" charset="0"/>
              </a:rPr>
              <a:t>IVV  5.39%</a:t>
            </a:r>
            <a:endParaRPr lang="en-US" sz="1600" b="1" dirty="0">
              <a:solidFill>
                <a:srgbClr val="800000"/>
              </a:solidFill>
              <a:latin typeface="Book Antiqua" pitchFamily="18" charset="0"/>
            </a:endParaRPr>
          </a:p>
        </p:txBody>
      </p:sp>
      <p:cxnSp>
        <p:nvCxnSpPr>
          <p:cNvPr id="19" name="Straight Connector 18"/>
          <p:cNvCxnSpPr/>
          <p:nvPr/>
        </p:nvCxnSpPr>
        <p:spPr>
          <a:xfrm>
            <a:off x="8001000" y="2817812"/>
            <a:ext cx="381000"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20" name="Straight Connector 19"/>
          <p:cNvCxnSpPr/>
          <p:nvPr/>
        </p:nvCxnSpPr>
        <p:spPr>
          <a:xfrm>
            <a:off x="8001000" y="3503612"/>
            <a:ext cx="381000" cy="1588"/>
          </a:xfrm>
          <a:prstGeom prst="line">
            <a:avLst/>
          </a:prstGeom>
          <a:ln>
            <a:solidFill>
              <a:srgbClr val="C00000"/>
            </a:solidFill>
          </a:ln>
        </p:spPr>
        <p:style>
          <a:lnRef idx="2">
            <a:schemeClr val="accent4"/>
          </a:lnRef>
          <a:fillRef idx="0">
            <a:schemeClr val="accent4"/>
          </a:fillRef>
          <a:effectRef idx="1">
            <a:schemeClr val="accent4"/>
          </a:effectRef>
          <a:fontRef idx="minor">
            <a:schemeClr val="tx1"/>
          </a:fontRef>
        </p:style>
      </p:cxnSp>
      <p:sp>
        <p:nvSpPr>
          <p:cNvPr id="21" name="Slide Number Placeholder 20"/>
          <p:cNvSpPr>
            <a:spLocks noGrp="1"/>
          </p:cNvSpPr>
          <p:nvPr>
            <p:ph type="sldNum" sz="quarter" idx="12"/>
          </p:nvPr>
        </p:nvSpPr>
        <p:spPr/>
        <p:txBody>
          <a:bodyPr/>
          <a:lstStyle/>
          <a:p>
            <a:fld id="{791E2573-16A4-4E9C-9368-6049715F0F09}" type="slidenum">
              <a:rPr lang="en-US" smtClean="0"/>
              <a:pPr/>
              <a:t>5</a:t>
            </a:fld>
            <a:endParaRPr lang="en-US"/>
          </a:p>
        </p:txBody>
      </p:sp>
      <p:sp>
        <p:nvSpPr>
          <p:cNvPr id="22" name="Rectangle 21"/>
          <p:cNvSpPr/>
          <p:nvPr/>
        </p:nvSpPr>
        <p:spPr>
          <a:xfrm>
            <a:off x="8153400" y="6324600"/>
            <a:ext cx="2286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6"/>
          <p:cNvSpPr>
            <a:spLocks noChangeArrowheads="1"/>
          </p:cNvSpPr>
          <p:nvPr/>
        </p:nvSpPr>
        <p:spPr bwMode="auto">
          <a:xfrm>
            <a:off x="152400" y="24384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FUND </a:t>
            </a:r>
          </a:p>
          <a:p>
            <a:pPr algn="ctr"/>
            <a:r>
              <a:rPr lang="en-US" sz="1100" b="1" dirty="0" smtClean="0">
                <a:solidFill>
                  <a:schemeClr val="bg1"/>
                </a:solidFill>
                <a:latin typeface="Calibri" pitchFamily="34" charset="0"/>
              </a:rPr>
              <a:t>PERFORMANCE</a:t>
            </a:r>
            <a:endParaRPr lang="en-US" sz="1100" b="1" dirty="0">
              <a:solidFill>
                <a:schemeClr val="bg1"/>
              </a:solidFill>
              <a:latin typeface="Calibri" pitchFamily="34" charset="0"/>
            </a:endParaRPr>
          </a:p>
        </p:txBody>
      </p:sp>
      <p:graphicFrame>
        <p:nvGraphicFramePr>
          <p:cNvPr id="7" name="Chart 6"/>
          <p:cNvGraphicFramePr>
            <a:graphicFrameLocks noGrp="1"/>
          </p:cNvGraphicFramePr>
          <p:nvPr/>
        </p:nvGraphicFramePr>
        <p:xfrm>
          <a:off x="1600200" y="1295400"/>
          <a:ext cx="7315200" cy="5334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514600" y="1752600"/>
            <a:ext cx="1295400"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b="1" dirty="0" smtClean="0">
                <a:latin typeface="Book Antiqua" pitchFamily="18" charset="0"/>
              </a:rPr>
              <a:t>SIM  7.21%</a:t>
            </a:r>
          </a:p>
          <a:p>
            <a:pPr algn="ctr"/>
            <a:r>
              <a:rPr lang="en-US" sz="1600" b="1" dirty="0" smtClean="0">
                <a:solidFill>
                  <a:srgbClr val="800000"/>
                </a:solidFill>
                <a:latin typeface="Book Antiqua" pitchFamily="18" charset="0"/>
              </a:rPr>
              <a:t>IVV  5.39%</a:t>
            </a:r>
            <a:endParaRPr lang="en-US" sz="1600" b="1" dirty="0">
              <a:solidFill>
                <a:srgbClr val="800000"/>
              </a:solidFill>
              <a:latin typeface="Book Antiqua" pitchFamily="18" charset="0"/>
            </a:endParaRPr>
          </a:p>
        </p:txBody>
      </p:sp>
      <p:sp>
        <p:nvSpPr>
          <p:cNvPr id="9" name="TextBox 8"/>
          <p:cNvSpPr txBox="1"/>
          <p:nvPr/>
        </p:nvSpPr>
        <p:spPr>
          <a:xfrm rot="16200000">
            <a:off x="1447800" y="3733800"/>
            <a:ext cx="457200" cy="261610"/>
          </a:xfrm>
          <a:prstGeom prst="rect">
            <a:avLst/>
          </a:prstGeom>
          <a:noFill/>
        </p:spPr>
        <p:txBody>
          <a:bodyPr wrap="square" rtlCol="0">
            <a:spAutoFit/>
          </a:bodyPr>
          <a:lstStyle/>
          <a:p>
            <a:r>
              <a:rPr lang="en-US" sz="1100" b="1" dirty="0" smtClean="0">
                <a:latin typeface="Book Antiqua" pitchFamily="18" charset="0"/>
              </a:rPr>
              <a:t>BPS</a:t>
            </a:r>
            <a:endParaRPr lang="en-US" sz="1100" b="1" dirty="0">
              <a:latin typeface="Book Antiqua" pitchFamily="18" charset="0"/>
            </a:endParaRPr>
          </a:p>
        </p:txBody>
      </p:sp>
      <p:sp>
        <p:nvSpPr>
          <p:cNvPr id="6" name="Slide Number Placeholder 5"/>
          <p:cNvSpPr>
            <a:spLocks noGrp="1"/>
          </p:cNvSpPr>
          <p:nvPr>
            <p:ph type="sldNum" sz="quarter" idx="12"/>
          </p:nvPr>
        </p:nvSpPr>
        <p:spPr/>
        <p:txBody>
          <a:bodyPr/>
          <a:lstStyle/>
          <a:p>
            <a:fld id="{791E2573-16A4-4E9C-9368-6049715F0F09}" type="slidenum">
              <a:rPr lang="en-US" smtClean="0"/>
              <a:pPr/>
              <a:t>6</a:t>
            </a:fld>
            <a:endParaRPr lang="en-US"/>
          </a:p>
        </p:txBody>
      </p:sp>
      <p:sp>
        <p:nvSpPr>
          <p:cNvPr id="10" name="Rectangle 9"/>
          <p:cNvSpPr/>
          <p:nvPr/>
        </p:nvSpPr>
        <p:spPr>
          <a:xfrm>
            <a:off x="8229600" y="6248400"/>
            <a:ext cx="381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990600" y="2130425"/>
            <a:ext cx="79248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tx2"/>
                </a:solidFill>
                <a:effectLst/>
                <a:uLnTx/>
                <a:uFillTx/>
                <a:latin typeface="Book Antiqua" pitchFamily="18" charset="0"/>
                <a:ea typeface="+mj-ea"/>
                <a:cs typeface="+mj-cs"/>
              </a:rPr>
              <a:t>Economic Overview</a:t>
            </a:r>
          </a:p>
        </p:txBody>
      </p:sp>
      <p:sp>
        <p:nvSpPr>
          <p:cNvPr id="4" name="AutoShape 6"/>
          <p:cNvSpPr>
            <a:spLocks noChangeArrowheads="1"/>
          </p:cNvSpPr>
          <p:nvPr/>
        </p:nvSpPr>
        <p:spPr bwMode="auto">
          <a:xfrm>
            <a:off x="152400" y="29718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ECONOMIC</a:t>
            </a:r>
          </a:p>
          <a:p>
            <a:pPr algn="ctr"/>
            <a:r>
              <a:rPr lang="en-US" sz="1100" b="1" dirty="0" smtClean="0">
                <a:solidFill>
                  <a:schemeClr val="bg1"/>
                </a:solidFill>
                <a:latin typeface="Calibri" pitchFamily="34" charset="0"/>
              </a:rPr>
              <a:t>OVERVIEW</a:t>
            </a:r>
            <a:endParaRPr lang="en-US" sz="1100" b="1" dirty="0">
              <a:solidFill>
                <a:schemeClr val="bg1"/>
              </a:solidFill>
              <a:latin typeface="Calibri" pitchFamily="34" charset="0"/>
            </a:endParaRPr>
          </a:p>
        </p:txBody>
      </p:sp>
      <p:sp>
        <p:nvSpPr>
          <p:cNvPr id="6" name="Slide Number Placeholder 5"/>
          <p:cNvSpPr>
            <a:spLocks noGrp="1"/>
          </p:cNvSpPr>
          <p:nvPr>
            <p:ph type="sldNum" sz="quarter" idx="12"/>
          </p:nvPr>
        </p:nvSpPr>
        <p:spPr/>
        <p:txBody>
          <a:bodyPr/>
          <a:lstStyle/>
          <a:p>
            <a:fld id="{791E2573-16A4-4E9C-9368-6049715F0F09}"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Economic overview</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Book Antiqua" pitchFamily="18" charset="0"/>
                <a:ea typeface="+mn-ea"/>
                <a:cs typeface="+mn-cs"/>
              </a:rPr>
              <a:t>We expect</a:t>
            </a:r>
            <a:r>
              <a:rPr kumimoji="0" lang="en-US" sz="2400" b="0" i="0" u="none" strike="noStrike" kern="0" cap="none" spc="0" normalizeH="0" noProof="0" dirty="0" smtClean="0">
                <a:ln>
                  <a:noFill/>
                </a:ln>
                <a:solidFill>
                  <a:schemeClr val="tx1"/>
                </a:solidFill>
                <a:effectLst/>
                <a:uLnTx/>
                <a:uFillTx/>
                <a:latin typeface="Book Antiqua" pitchFamily="18" charset="0"/>
                <a:ea typeface="+mn-ea"/>
                <a:cs typeface="+mn-cs"/>
              </a:rPr>
              <a:t> slow-to-modest economic growth over next 1-year time frame. </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noProof="0" dirty="0" smtClean="0">
                <a:latin typeface="Book Antiqua" pitchFamily="18" charset="0"/>
              </a:rPr>
              <a:t>We expect large caps to outperform small-to-mid cap stocks as uncertainty and doubt still exists in the market</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Book Antiqua" pitchFamily="18" charset="0"/>
              </a:rPr>
              <a:t>Our belief is the FED will not raise interest rates in the short term, will have a positive benefit for both Equity and Fixed Income markets</a:t>
            </a:r>
            <a:endParaRPr lang="en-US" kern="0" noProof="0" dirty="0" smtClean="0">
              <a:latin typeface="Book Antiqua" pitchFamily="18" charset="0"/>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b="0" i="0" u="none" strike="noStrike" kern="0" cap="none" spc="0" normalizeH="0" baseline="0" noProof="0" dirty="0" smtClean="0">
              <a:ln>
                <a:noFill/>
              </a:ln>
              <a:solidFill>
                <a:schemeClr val="tx1"/>
              </a:solidFill>
              <a:effectLst/>
              <a:uLnTx/>
              <a:uFillTx/>
              <a:latin typeface="Book Antiqua" pitchFamily="18" charset="0"/>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AutoShape 6"/>
          <p:cNvSpPr>
            <a:spLocks noChangeArrowheads="1"/>
          </p:cNvSpPr>
          <p:nvPr/>
        </p:nvSpPr>
        <p:spPr bwMode="auto">
          <a:xfrm>
            <a:off x="152400" y="29718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ECONOMIC</a:t>
            </a:r>
          </a:p>
          <a:p>
            <a:pPr algn="ctr"/>
            <a:r>
              <a:rPr lang="en-US" sz="1100" b="1" dirty="0" smtClean="0">
                <a:solidFill>
                  <a:schemeClr val="bg1"/>
                </a:solidFill>
                <a:latin typeface="Calibri" pitchFamily="34" charset="0"/>
              </a:rPr>
              <a:t>OVERVIEW</a:t>
            </a:r>
            <a:endParaRPr lang="en-US" sz="1100" b="1" dirty="0">
              <a:solidFill>
                <a:schemeClr val="bg1"/>
              </a:solidFill>
              <a:latin typeface="Calibri" pitchFamily="34" charset="0"/>
            </a:endParaRPr>
          </a:p>
        </p:txBody>
      </p:sp>
      <p:sp>
        <p:nvSpPr>
          <p:cNvPr id="7" name="Slide Number Placeholder 6"/>
          <p:cNvSpPr>
            <a:spLocks noGrp="1"/>
          </p:cNvSpPr>
          <p:nvPr>
            <p:ph type="sldNum" sz="quarter" idx="12"/>
          </p:nvPr>
        </p:nvSpPr>
        <p:spPr/>
        <p:txBody>
          <a:bodyPr/>
          <a:lstStyle/>
          <a:p>
            <a:fld id="{791E2573-16A4-4E9C-9368-6049715F0F09}"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600200" y="1295400"/>
            <a:ext cx="7086600" cy="762000"/>
          </a:xfrm>
        </p:spPr>
        <p:txBody>
          <a:bodyPr/>
          <a:lstStyle/>
          <a:p>
            <a:pPr algn="l" eaLnBrk="1" hangingPunct="1"/>
            <a:r>
              <a:rPr lang="en-US" sz="2800" b="1" dirty="0" smtClean="0">
                <a:latin typeface="Book Antiqua" pitchFamily="18" charset="0"/>
              </a:rPr>
              <a:t>Economic overview</a:t>
            </a:r>
          </a:p>
        </p:txBody>
      </p:sp>
      <p:sp>
        <p:nvSpPr>
          <p:cNvPr id="8" name="Rectangle 3"/>
          <p:cNvSpPr txBox="1">
            <a:spLocks noChangeArrowheads="1"/>
          </p:cNvSpPr>
          <p:nvPr/>
        </p:nvSpPr>
        <p:spPr bwMode="auto">
          <a:xfrm>
            <a:off x="1600200" y="2209800"/>
            <a:ext cx="71628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Industrial Production</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mn-lt"/>
              </a:rPr>
              <a:t>ISM Manufacturing</a:t>
            </a:r>
          </a:p>
          <a:p>
            <a:pPr marL="342900" lvl="0" indent="-342900">
              <a:lnSpc>
                <a:spcPct val="90000"/>
              </a:lnSpc>
              <a:spcBef>
                <a:spcPct val="20000"/>
              </a:spcBef>
              <a:buFontTx/>
              <a:buChar char="•"/>
              <a:defRPr/>
            </a:pPr>
            <a:r>
              <a:rPr lang="en-US" kern="0" dirty="0" smtClean="0">
                <a:latin typeface="+mn-lt"/>
              </a:rPr>
              <a:t>Disposable Income</a:t>
            </a:r>
          </a:p>
          <a:p>
            <a:pPr marL="342900" lvl="0" indent="-342900">
              <a:lnSpc>
                <a:spcPct val="90000"/>
              </a:lnSpc>
              <a:spcBef>
                <a:spcPct val="20000"/>
              </a:spcBef>
              <a:buFontTx/>
              <a:buChar char="•"/>
              <a:defRPr/>
            </a:pPr>
            <a:r>
              <a:rPr lang="en-US" kern="0" dirty="0" smtClean="0">
                <a:latin typeface="+mn-lt"/>
              </a:rPr>
              <a:t>Personal Consumption</a:t>
            </a:r>
          </a:p>
          <a:p>
            <a:pPr marL="342900" lvl="0" indent="-342900">
              <a:lnSpc>
                <a:spcPct val="90000"/>
              </a:lnSpc>
              <a:spcBef>
                <a:spcPct val="20000"/>
              </a:spcBef>
              <a:buFontTx/>
              <a:buChar char="•"/>
              <a:defRPr/>
            </a:pPr>
            <a:r>
              <a:rPr lang="en-US" kern="0" dirty="0" smtClean="0">
                <a:latin typeface="+mn-lt"/>
              </a:rPr>
              <a:t>GDP Growth</a:t>
            </a:r>
          </a:p>
          <a:p>
            <a:pPr marL="342900" lvl="0" indent="-342900">
              <a:lnSpc>
                <a:spcPct val="90000"/>
              </a:lnSpc>
              <a:spcBef>
                <a:spcPct val="20000"/>
              </a:spcBef>
              <a:buFontTx/>
              <a:buChar char="•"/>
              <a:defRPr/>
            </a:pPr>
            <a:r>
              <a:rPr lang="en-US" kern="0" dirty="0" smtClean="0">
                <a:latin typeface="+mn-lt"/>
              </a:rPr>
              <a:t>Housing Indices</a:t>
            </a:r>
          </a:p>
          <a:p>
            <a:pPr marL="342900" lvl="0" indent="-342900">
              <a:lnSpc>
                <a:spcPct val="90000"/>
              </a:lnSpc>
              <a:spcBef>
                <a:spcPct val="20000"/>
              </a:spcBef>
              <a:buFontTx/>
              <a:buChar char="•"/>
              <a:defRPr/>
            </a:pPr>
            <a:r>
              <a:rPr lang="en-US" kern="0" dirty="0" smtClean="0">
                <a:latin typeface="+mn-lt"/>
              </a:rPr>
              <a:t>Labor/Unemployment</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lang="en-US" kern="0" dirty="0" smtClean="0">
              <a:latin typeface="+mn-lt"/>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mn-lt"/>
              </a:rPr>
              <a:t>Current focus is on the consumer</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lang="en-US" kern="0" dirty="0" smtClean="0">
                <a:latin typeface="+mn-lt"/>
              </a:rPr>
              <a:t>Going forward we expect this trend to continue</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AutoShape 6"/>
          <p:cNvSpPr>
            <a:spLocks noChangeArrowheads="1"/>
          </p:cNvSpPr>
          <p:nvPr/>
        </p:nvSpPr>
        <p:spPr bwMode="auto">
          <a:xfrm>
            <a:off x="152400" y="2971800"/>
            <a:ext cx="1219200" cy="381000"/>
          </a:xfrm>
          <a:prstGeom prst="flowChartAlternateProcess">
            <a:avLst/>
          </a:prstGeom>
          <a:solidFill>
            <a:srgbClr val="800000"/>
          </a:solidFill>
          <a:ln w="19050">
            <a:solidFill>
              <a:srgbClr val="800000"/>
            </a:solidFill>
            <a:miter lim="800000"/>
            <a:headEnd/>
            <a:tailEnd/>
          </a:ln>
        </p:spPr>
        <p:txBody>
          <a:bodyPr wrap="none" anchor="ctr"/>
          <a:lstStyle/>
          <a:p>
            <a:pPr algn="ctr"/>
            <a:r>
              <a:rPr lang="en-US" sz="1100" b="1" dirty="0" smtClean="0">
                <a:solidFill>
                  <a:schemeClr val="bg1"/>
                </a:solidFill>
                <a:latin typeface="Calibri" pitchFamily="34" charset="0"/>
              </a:rPr>
              <a:t>ECONOMIC</a:t>
            </a:r>
          </a:p>
          <a:p>
            <a:pPr algn="ctr"/>
            <a:r>
              <a:rPr lang="en-US" sz="1100" b="1" dirty="0" smtClean="0">
                <a:solidFill>
                  <a:schemeClr val="bg1"/>
                </a:solidFill>
                <a:latin typeface="Calibri" pitchFamily="34" charset="0"/>
              </a:rPr>
              <a:t>OVERVIEW</a:t>
            </a:r>
            <a:endParaRPr lang="en-US" sz="1100" b="1" dirty="0">
              <a:solidFill>
                <a:schemeClr val="bg1"/>
              </a:solidFill>
              <a:latin typeface="Calibri" pitchFamily="34" charset="0"/>
            </a:endParaRPr>
          </a:p>
        </p:txBody>
      </p:sp>
      <p:sp>
        <p:nvSpPr>
          <p:cNvPr id="19" name="Right Arrow 18"/>
          <p:cNvSpPr/>
          <p:nvPr/>
        </p:nvSpPr>
        <p:spPr>
          <a:xfrm rot="16200000">
            <a:off x="4953000" y="2286000"/>
            <a:ext cx="3810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rot="16200000">
            <a:off x="4953000" y="2667000"/>
            <a:ext cx="3810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6200000">
            <a:off x="4953000" y="3048000"/>
            <a:ext cx="3810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6200000">
            <a:off x="4953000" y="3429001"/>
            <a:ext cx="3810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16200000">
            <a:off x="4953000" y="3810001"/>
            <a:ext cx="3810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6200000">
            <a:off x="4953000" y="4191000"/>
            <a:ext cx="3810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5400000">
            <a:off x="4953000" y="4648200"/>
            <a:ext cx="381000" cy="228600"/>
          </a:xfrm>
          <a:prstGeom prst="rightArrow">
            <a:avLst/>
          </a:prstGeom>
          <a:solidFill>
            <a:srgbClr val="800000"/>
          </a:solidFill>
          <a:ln>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638800" y="2221468"/>
            <a:ext cx="2318263" cy="369332"/>
          </a:xfrm>
          <a:prstGeom prst="rect">
            <a:avLst/>
          </a:prstGeom>
          <a:noFill/>
        </p:spPr>
        <p:txBody>
          <a:bodyPr wrap="none" rtlCol="0">
            <a:spAutoFit/>
          </a:bodyPr>
          <a:lstStyle/>
          <a:p>
            <a:r>
              <a:rPr lang="en-US" sz="1800" i="1" dirty="0" smtClean="0">
                <a:latin typeface="Book Antiqua" pitchFamily="18" charset="0"/>
              </a:rPr>
              <a:t>Up 2.0% since August</a:t>
            </a:r>
            <a:endParaRPr lang="en-US" sz="1800" i="1" dirty="0">
              <a:latin typeface="Book Antiqua" pitchFamily="18" charset="0"/>
            </a:endParaRPr>
          </a:p>
        </p:txBody>
      </p:sp>
      <p:sp>
        <p:nvSpPr>
          <p:cNvPr id="15" name="TextBox 14"/>
          <p:cNvSpPr txBox="1"/>
          <p:nvPr/>
        </p:nvSpPr>
        <p:spPr>
          <a:xfrm>
            <a:off x="5638800" y="2602468"/>
            <a:ext cx="2318263" cy="369332"/>
          </a:xfrm>
          <a:prstGeom prst="rect">
            <a:avLst/>
          </a:prstGeom>
          <a:noFill/>
        </p:spPr>
        <p:txBody>
          <a:bodyPr wrap="none" rtlCol="0">
            <a:spAutoFit/>
          </a:bodyPr>
          <a:lstStyle/>
          <a:p>
            <a:r>
              <a:rPr lang="en-US" sz="1800" i="1" dirty="0" smtClean="0">
                <a:latin typeface="Book Antiqua" pitchFamily="18" charset="0"/>
              </a:rPr>
              <a:t>Up 1.3% since August</a:t>
            </a:r>
            <a:endParaRPr lang="en-US" sz="1800" i="1" dirty="0">
              <a:latin typeface="Book Antiqua" pitchFamily="18" charset="0"/>
            </a:endParaRPr>
          </a:p>
        </p:txBody>
      </p:sp>
      <p:sp>
        <p:nvSpPr>
          <p:cNvPr id="16" name="TextBox 15"/>
          <p:cNvSpPr txBox="1"/>
          <p:nvPr/>
        </p:nvSpPr>
        <p:spPr>
          <a:xfrm>
            <a:off x="5638800" y="2983468"/>
            <a:ext cx="2318263" cy="369332"/>
          </a:xfrm>
          <a:prstGeom prst="rect">
            <a:avLst/>
          </a:prstGeom>
          <a:noFill/>
        </p:spPr>
        <p:txBody>
          <a:bodyPr wrap="none" rtlCol="0">
            <a:spAutoFit/>
          </a:bodyPr>
          <a:lstStyle/>
          <a:p>
            <a:r>
              <a:rPr lang="en-US" sz="1800" i="1" dirty="0" smtClean="0">
                <a:latin typeface="Book Antiqua" pitchFamily="18" charset="0"/>
              </a:rPr>
              <a:t>Up 0.9% since August</a:t>
            </a:r>
            <a:endParaRPr lang="en-US" sz="1800" i="1" dirty="0">
              <a:latin typeface="Book Antiqua" pitchFamily="18" charset="0"/>
            </a:endParaRPr>
          </a:p>
        </p:txBody>
      </p:sp>
      <p:sp>
        <p:nvSpPr>
          <p:cNvPr id="17" name="TextBox 16"/>
          <p:cNvSpPr txBox="1"/>
          <p:nvPr/>
        </p:nvSpPr>
        <p:spPr>
          <a:xfrm>
            <a:off x="5638800" y="3364468"/>
            <a:ext cx="2318263" cy="369332"/>
          </a:xfrm>
          <a:prstGeom prst="rect">
            <a:avLst/>
          </a:prstGeom>
          <a:noFill/>
        </p:spPr>
        <p:txBody>
          <a:bodyPr wrap="none" rtlCol="0">
            <a:spAutoFit/>
          </a:bodyPr>
          <a:lstStyle/>
          <a:p>
            <a:r>
              <a:rPr lang="en-US" sz="1800" i="1" dirty="0" smtClean="0">
                <a:latin typeface="Book Antiqua" pitchFamily="18" charset="0"/>
              </a:rPr>
              <a:t>Up 0.7% since August</a:t>
            </a:r>
            <a:endParaRPr lang="en-US" sz="1800" i="1" dirty="0">
              <a:latin typeface="Book Antiqua" pitchFamily="18" charset="0"/>
            </a:endParaRPr>
          </a:p>
        </p:txBody>
      </p:sp>
      <p:sp>
        <p:nvSpPr>
          <p:cNvPr id="18" name="TextBox 17"/>
          <p:cNvSpPr txBox="1"/>
          <p:nvPr/>
        </p:nvSpPr>
        <p:spPr>
          <a:xfrm>
            <a:off x="5638800" y="3745468"/>
            <a:ext cx="2260555" cy="369332"/>
          </a:xfrm>
          <a:prstGeom prst="rect">
            <a:avLst/>
          </a:prstGeom>
          <a:noFill/>
        </p:spPr>
        <p:txBody>
          <a:bodyPr wrap="none" rtlCol="0">
            <a:spAutoFit/>
          </a:bodyPr>
          <a:lstStyle/>
          <a:p>
            <a:r>
              <a:rPr lang="en-US" sz="1800" i="1" dirty="0" smtClean="0">
                <a:latin typeface="Book Antiqua" pitchFamily="18" charset="0"/>
              </a:rPr>
              <a:t>Revised 2.8% increase</a:t>
            </a:r>
            <a:endParaRPr lang="en-US" sz="1800" i="1" dirty="0">
              <a:latin typeface="Book Antiqua" pitchFamily="18" charset="0"/>
            </a:endParaRPr>
          </a:p>
        </p:txBody>
      </p:sp>
      <p:sp>
        <p:nvSpPr>
          <p:cNvPr id="20" name="TextBox 19"/>
          <p:cNvSpPr txBox="1"/>
          <p:nvPr/>
        </p:nvSpPr>
        <p:spPr>
          <a:xfrm>
            <a:off x="5638800" y="4126468"/>
            <a:ext cx="3440365" cy="369332"/>
          </a:xfrm>
          <a:prstGeom prst="rect">
            <a:avLst/>
          </a:prstGeom>
          <a:noFill/>
        </p:spPr>
        <p:txBody>
          <a:bodyPr wrap="none" rtlCol="0">
            <a:spAutoFit/>
          </a:bodyPr>
          <a:lstStyle/>
          <a:p>
            <a:r>
              <a:rPr lang="en-US" sz="1800" i="1" dirty="0" smtClean="0">
                <a:latin typeface="Book Antiqua" pitchFamily="18" charset="0"/>
              </a:rPr>
              <a:t>Case Schiller, Existing Home Sales</a:t>
            </a:r>
            <a:endParaRPr lang="en-US" sz="1800" i="1" dirty="0">
              <a:latin typeface="Book Antiqua" pitchFamily="18" charset="0"/>
            </a:endParaRPr>
          </a:p>
        </p:txBody>
      </p:sp>
      <p:sp>
        <p:nvSpPr>
          <p:cNvPr id="21" name="TextBox 20"/>
          <p:cNvSpPr txBox="1"/>
          <p:nvPr/>
        </p:nvSpPr>
        <p:spPr>
          <a:xfrm>
            <a:off x="5638800" y="4583668"/>
            <a:ext cx="2805576" cy="369332"/>
          </a:xfrm>
          <a:prstGeom prst="rect">
            <a:avLst/>
          </a:prstGeom>
          <a:noFill/>
        </p:spPr>
        <p:txBody>
          <a:bodyPr wrap="none" rtlCol="0">
            <a:spAutoFit/>
          </a:bodyPr>
          <a:lstStyle/>
          <a:p>
            <a:r>
              <a:rPr lang="en-US" sz="1800" i="1" dirty="0" smtClean="0">
                <a:latin typeface="Book Antiqua" pitchFamily="18" charset="0"/>
              </a:rPr>
              <a:t>10.2%, still continues to lag</a:t>
            </a:r>
          </a:p>
        </p:txBody>
      </p:sp>
      <p:sp>
        <p:nvSpPr>
          <p:cNvPr id="22" name="Slide Number Placeholder 21"/>
          <p:cNvSpPr>
            <a:spLocks noGrp="1"/>
          </p:cNvSpPr>
          <p:nvPr>
            <p:ph type="sldNum" sz="quarter" idx="12"/>
          </p:nvPr>
        </p:nvSpPr>
        <p:spPr/>
        <p:txBody>
          <a:bodyPr/>
          <a:lstStyle/>
          <a:p>
            <a:fld id="{791E2573-16A4-4E9C-9368-6049715F0F09}"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9727</TotalTime>
  <Words>1627</Words>
  <Application>Microsoft Office PowerPoint</Application>
  <PresentationFormat>On-screen Show (4:3)</PresentationFormat>
  <Paragraphs>370</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W. P. Carey School of Business</vt:lpstr>
      <vt:lpstr>Today’s Agenda</vt:lpstr>
      <vt:lpstr>Slide 3</vt:lpstr>
      <vt:lpstr>Fund Performance</vt:lpstr>
      <vt:lpstr>Slide 5</vt:lpstr>
      <vt:lpstr>Slide 6</vt:lpstr>
      <vt:lpstr>Slide 7</vt:lpstr>
      <vt:lpstr>Economic overview</vt:lpstr>
      <vt:lpstr>Economic overview</vt:lpstr>
      <vt:lpstr>Slide 10</vt:lpstr>
      <vt:lpstr>Portfolio</vt:lpstr>
      <vt:lpstr>Allocation</vt:lpstr>
      <vt:lpstr>Sector Allocation</vt:lpstr>
      <vt:lpstr>Slide 14</vt:lpstr>
      <vt:lpstr>Sector Reports</vt:lpstr>
      <vt:lpstr>Investment Reports</vt:lpstr>
      <vt:lpstr>Committee, Monitoring</vt:lpstr>
      <vt:lpstr>Slide 18</vt:lpstr>
      <vt:lpstr>American Express (AXP)</vt:lpstr>
      <vt:lpstr>American Express (AXP)</vt:lpstr>
      <vt:lpstr>CVS Caremark(CVS)</vt:lpstr>
      <vt:lpstr>CVS Caremark(CVS)</vt:lpstr>
      <vt:lpstr>Slide 23</vt:lpstr>
      <vt:lpstr>Weighted Portfolio Return</vt:lpstr>
      <vt:lpstr>Performance Attribution</vt:lpstr>
      <vt:lpstr>Allocation Effect &amp; Selection Effect</vt:lpstr>
      <vt:lpstr>Slide 27</vt:lpstr>
      <vt:lpstr>Lessons Learned</vt:lpstr>
      <vt:lpstr>Conclusion</vt:lpstr>
      <vt:lpstr>Slide 30</vt:lpstr>
      <vt:lpstr>Fund Holdings</vt:lpstr>
      <vt:lpstr>Transaction History</vt:lpstr>
      <vt:lpstr>Slide 33</vt:lpstr>
    </vt:vector>
  </TitlesOfParts>
  <Company>ASU College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Fromen</dc:creator>
  <cp:lastModifiedBy>Tracy Howell</cp:lastModifiedBy>
  <cp:revision>389</cp:revision>
  <dcterms:created xsi:type="dcterms:W3CDTF">2003-04-22T03:18:38Z</dcterms:created>
  <dcterms:modified xsi:type="dcterms:W3CDTF">2010-02-15T18:24:27Z</dcterms:modified>
</cp:coreProperties>
</file>