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0" r:id="rId5"/>
  </p:sldMasterIdLst>
  <p:notesMasterIdLst>
    <p:notesMasterId r:id="rId47"/>
  </p:notesMasterIdLst>
  <p:handoutMasterIdLst>
    <p:handoutMasterId r:id="rId48"/>
  </p:handoutMasterIdLst>
  <p:sldIdLst>
    <p:sldId id="266" r:id="rId6"/>
    <p:sldId id="264" r:id="rId7"/>
    <p:sldId id="274" r:id="rId8"/>
    <p:sldId id="265" r:id="rId9"/>
    <p:sldId id="267" r:id="rId10"/>
    <p:sldId id="270" r:id="rId11"/>
    <p:sldId id="268" r:id="rId12"/>
    <p:sldId id="271" r:id="rId13"/>
    <p:sldId id="280" r:id="rId14"/>
    <p:sldId id="282" r:id="rId15"/>
    <p:sldId id="283" r:id="rId16"/>
    <p:sldId id="272" r:id="rId17"/>
    <p:sldId id="273" r:id="rId18"/>
    <p:sldId id="279" r:id="rId19"/>
    <p:sldId id="275" r:id="rId20"/>
    <p:sldId id="276" r:id="rId21"/>
    <p:sldId id="277" r:id="rId22"/>
    <p:sldId id="284" r:id="rId23"/>
    <p:sldId id="281" r:id="rId24"/>
    <p:sldId id="256" r:id="rId25"/>
    <p:sldId id="269" r:id="rId26"/>
    <p:sldId id="285" r:id="rId27"/>
    <p:sldId id="278" r:id="rId28"/>
    <p:sldId id="286" r:id="rId29"/>
    <p:sldId id="261"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1638"/>
    <a:srgbClr val="8C0B42"/>
    <a:srgbClr val="FEC938"/>
    <a:srgbClr val="981A36"/>
    <a:srgbClr val="77A8EC"/>
    <a:srgbClr val="990033"/>
    <a:srgbClr val="C1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8EBA61-D94E-42E4-A3C3-0DA7920227A2}" v="465" dt="2020-12-03T23:40:41.650"/>
    <p1510:client id="{DDA7BB58-5036-CD16-400E-BADA5502F60B}" v="20" dt="2020-12-03T23:40:58.306"/>
    <p1510:client id="{6A106443-E43E-CC4B-9810-93A5A9B3C357}" v="344" dt="2020-12-03T23:44:10.893"/>
    <p1510:client id="{13C376BC-CBCC-4AA9-B8DA-C963315826E7}" v="596" dt="2020-12-03T23:14:50.786"/>
    <p1510:client id="{350EEDF0-2DEF-3035-4584-9E27FE2401A0}" v="58" dt="2020-12-04T06:31:45.104"/>
    <p1510:client id="{3AB5DE68-E499-18AB-8A1A-9D694EFA85C9}" v="27" dt="2020-12-03T07:21:53.666"/>
    <p1510:client id="{F1C7216B-A553-911F-2323-233030CD8024}" v="475" dt="2020-12-03T20:20:18.124"/>
    <p1510:client id="{F70F219F-0274-07EF-42C2-DBAE5AD14924}" v="4" dt="2021-02-15T23:35:44.966"/>
    <p1510:client id="{E100EE66-E113-F7C0-5E6A-B9E5443273BB}" v="33" dt="2020-12-04T04:36:01.981"/>
    <p1510:client id="{F9754180-75C0-9710-C689-E18C9E3B4BBD}" v="5" dt="2020-12-03T23:45:42.5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100" d="100"/>
          <a:sy n="100" d="100"/>
        </p:scale>
        <p:origin x="594"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Vladimir\AppData\Local\Temp\SIM%20Fund%20Team%20B%20Portfolio%20Workbook%2011-23-2020%20Seeding.xlsm"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Vladimir\AppData\Local\Temp\SIM%20Fund%20Team%20B%20Portfolio%20Workbook%2011-23-2020%20Seeding.xlsm"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b="1">
                <a:solidFill>
                  <a:schemeClr val="tx1"/>
                </a:solidFill>
              </a:rPr>
              <a:t>Horizon (HOR) =</a:t>
            </a:r>
          </a:p>
        </c:rich>
      </c:tx>
      <c:layout>
        <c:manualLayout>
          <c:xMode val="edge"/>
          <c:yMode val="edge"/>
          <c:x val="6.5284918426553901E-2"/>
          <c:y val="8.342404562054370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Long</c:v>
                </c:pt>
              </c:strCache>
            </c:strRef>
          </c:tx>
          <c:spPr>
            <a:solidFill>
              <a:srgbClr val="8C0B42"/>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ln>
                      <a:solidFill>
                        <a:schemeClr val="tx1"/>
                      </a:solidFill>
                    </a:ln>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 Strong Purchases (Raw Returns)</c:v>
                </c:pt>
                <c:pt idx="1">
                  <c:v>Strong Purchases (Four Factor Alpha) </c:v>
                </c:pt>
              </c:strCache>
            </c:strRef>
          </c:cat>
          <c:val>
            <c:numRef>
              <c:f>Sheet1!$B$2:$B$3</c:f>
              <c:numCache>
                <c:formatCode>General</c:formatCode>
                <c:ptCount val="2"/>
                <c:pt idx="0">
                  <c:v>1.63</c:v>
                </c:pt>
                <c:pt idx="1">
                  <c:v>0.91</c:v>
                </c:pt>
              </c:numCache>
            </c:numRef>
          </c:val>
          <c:extLst>
            <c:ext xmlns:c16="http://schemas.microsoft.com/office/drawing/2014/chart" uri="{C3380CC4-5D6E-409C-BE32-E72D297353CC}">
              <c16:uniqueId val="{00000000-8BD4-4019-916A-631056D8BDD8}"/>
            </c:ext>
          </c:extLst>
        </c:ser>
        <c:ser>
          <c:idx val="1"/>
          <c:order val="1"/>
          <c:tx>
            <c:strRef>
              <c:f>Sheet1!$C$1</c:f>
              <c:strCache>
                <c:ptCount val="1"/>
                <c:pt idx="0">
                  <c:v>Medium</c:v>
                </c:pt>
              </c:strCache>
            </c:strRef>
          </c:tx>
          <c:spPr>
            <a:solidFill>
              <a:schemeClr val="tx1"/>
            </a:solidFill>
            <a:ln>
              <a:noFill/>
            </a:ln>
            <a:effectLst/>
            <a:scene3d>
              <a:camera prst="orthographicFront"/>
              <a:lightRig rig="threePt" dir="t"/>
            </a:scene3d>
            <a:sp3d prstMaterial="matte"/>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ln>
                      <a:solidFill>
                        <a:schemeClr val="tx1"/>
                      </a:solidFill>
                    </a:ln>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 Strong Purchases (Raw Returns)</c:v>
                </c:pt>
                <c:pt idx="1">
                  <c:v>Strong Purchases (Four Factor Alpha) </c:v>
                </c:pt>
              </c:strCache>
            </c:strRef>
          </c:cat>
          <c:val>
            <c:numRef>
              <c:f>Sheet1!$C$2:$C$3</c:f>
              <c:numCache>
                <c:formatCode>General</c:formatCode>
                <c:ptCount val="2"/>
                <c:pt idx="0">
                  <c:v>2.2200000000000002</c:v>
                </c:pt>
                <c:pt idx="1">
                  <c:v>1.41</c:v>
                </c:pt>
              </c:numCache>
            </c:numRef>
          </c:val>
          <c:extLst>
            <c:ext xmlns:c16="http://schemas.microsoft.com/office/drawing/2014/chart" uri="{C3380CC4-5D6E-409C-BE32-E72D297353CC}">
              <c16:uniqueId val="{00000001-8BD4-4019-916A-631056D8BDD8}"/>
            </c:ext>
          </c:extLst>
        </c:ser>
        <c:ser>
          <c:idx val="2"/>
          <c:order val="2"/>
          <c:tx>
            <c:strRef>
              <c:f>Sheet1!$D$1</c:f>
              <c:strCache>
                <c:ptCount val="1"/>
                <c:pt idx="0">
                  <c:v>Short</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ln>
                      <a:solidFill>
                        <a:schemeClr val="tx1"/>
                      </a:solidFill>
                    </a:ln>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 Strong Purchases (Raw Returns)</c:v>
                </c:pt>
                <c:pt idx="1">
                  <c:v>Strong Purchases (Four Factor Alpha) </c:v>
                </c:pt>
              </c:strCache>
            </c:strRef>
          </c:cat>
          <c:val>
            <c:numRef>
              <c:f>Sheet1!$D$2:$D$3</c:f>
              <c:numCache>
                <c:formatCode>General</c:formatCode>
                <c:ptCount val="2"/>
                <c:pt idx="0">
                  <c:v>2.44</c:v>
                </c:pt>
                <c:pt idx="1">
                  <c:v>1.71</c:v>
                </c:pt>
              </c:numCache>
            </c:numRef>
          </c:val>
          <c:extLst>
            <c:ext xmlns:c16="http://schemas.microsoft.com/office/drawing/2014/chart" uri="{C3380CC4-5D6E-409C-BE32-E72D297353CC}">
              <c16:uniqueId val="{00000002-8BD4-4019-916A-631056D8BDD8}"/>
            </c:ext>
          </c:extLst>
        </c:ser>
        <c:dLbls>
          <c:showLegendKey val="0"/>
          <c:showVal val="0"/>
          <c:showCatName val="0"/>
          <c:showSerName val="0"/>
          <c:showPercent val="0"/>
          <c:showBubbleSize val="0"/>
        </c:dLbls>
        <c:gapWidth val="219"/>
        <c:overlap val="-27"/>
        <c:axId val="491227896"/>
        <c:axId val="902791248"/>
      </c:barChart>
      <c:catAx>
        <c:axId val="491227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ln>
                  <a:solidFill>
                    <a:schemeClr val="tx1"/>
                  </a:solidFill>
                </a:ln>
                <a:solidFill>
                  <a:schemeClr val="tx1"/>
                </a:solidFill>
                <a:latin typeface="+mn-lt"/>
                <a:ea typeface="+mn-ea"/>
                <a:cs typeface="+mn-cs"/>
              </a:defRPr>
            </a:pPr>
            <a:endParaRPr lang="en-US"/>
          </a:p>
        </c:txPr>
        <c:crossAx val="902791248"/>
        <c:crosses val="autoZero"/>
        <c:auto val="1"/>
        <c:lblAlgn val="ctr"/>
        <c:lblOffset val="100"/>
        <c:noMultiLvlLbl val="0"/>
      </c:catAx>
      <c:valAx>
        <c:axId val="9027912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ln>
                      <a:solidFill>
                        <a:schemeClr val="tx1"/>
                      </a:solidFill>
                    </a:ln>
                    <a:solidFill>
                      <a:schemeClr val="tx1">
                        <a:lumMod val="65000"/>
                        <a:lumOff val="35000"/>
                      </a:schemeClr>
                    </a:solidFill>
                    <a:latin typeface="+mn-lt"/>
                    <a:ea typeface="+mn-ea"/>
                    <a:cs typeface="+mn-cs"/>
                  </a:defRPr>
                </a:pPr>
                <a:r>
                  <a:rPr lang="en-US">
                    <a:ln>
                      <a:solidFill>
                        <a:schemeClr val="tx1"/>
                      </a:solidFill>
                    </a:ln>
                  </a:rPr>
                  <a:t>% Return</a:t>
                </a:r>
              </a:p>
            </c:rich>
          </c:tx>
          <c:overlay val="0"/>
          <c:spPr>
            <a:noFill/>
            <a:ln>
              <a:noFill/>
            </a:ln>
            <a:effectLst/>
          </c:spPr>
          <c:txPr>
            <a:bodyPr rot="-5400000" spcFirstLastPara="1" vertOverflow="ellipsis" vert="horz" wrap="square" anchor="ctr" anchorCtr="1"/>
            <a:lstStyle/>
            <a:p>
              <a:pPr>
                <a:defRPr sz="1330" b="0" i="0" u="none" strike="noStrike" kern="1200" baseline="0">
                  <a:ln>
                    <a:solidFill>
                      <a:schemeClr val="tx1"/>
                    </a:solidFill>
                  </a:ln>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solidFill>
                    <a:schemeClr val="tx1"/>
                  </a:solidFill>
                </a:ln>
                <a:solidFill>
                  <a:schemeClr val="tx1">
                    <a:lumMod val="65000"/>
                    <a:lumOff val="35000"/>
                  </a:schemeClr>
                </a:solidFill>
                <a:latin typeface="+mn-lt"/>
                <a:ea typeface="+mn-ea"/>
                <a:cs typeface="+mn-cs"/>
              </a:defRPr>
            </a:pPr>
            <a:endParaRPr lang="en-US"/>
          </a:p>
        </c:txPr>
        <c:crossAx val="491227896"/>
        <c:crosses val="autoZero"/>
        <c:crossBetween val="between"/>
      </c:valAx>
      <c:spPr>
        <a:noFill/>
        <a:ln>
          <a:noFill/>
        </a:ln>
        <a:effectLst/>
      </c:spPr>
    </c:plotArea>
    <c:legend>
      <c:legendPos val="t"/>
      <c:layout>
        <c:manualLayout>
          <c:xMode val="edge"/>
          <c:yMode val="edge"/>
          <c:x val="0.26585171705206118"/>
          <c:y val="8.1114542981423676E-2"/>
          <c:w val="0.48783861200384521"/>
          <c:h val="9.7704090520723028E-2"/>
        </c:manualLayout>
      </c:layout>
      <c:overlay val="0"/>
      <c:spPr>
        <a:noFill/>
        <a:ln>
          <a:noFill/>
        </a:ln>
        <a:effectLst/>
      </c:spPr>
      <c:txPr>
        <a:bodyPr rot="0" spcFirstLastPara="1" vertOverflow="ellipsis" vert="horz" wrap="square" anchor="ctr" anchorCtr="1"/>
        <a:lstStyle/>
        <a:p>
          <a:pPr>
            <a:defRPr sz="1197" b="0" i="0" u="none" strike="noStrike" kern="1200" baseline="0">
              <a:ln>
                <a:solidFill>
                  <a:schemeClr val="tx1"/>
                </a:solidFill>
              </a:ln>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b="1">
                <a:solidFill>
                  <a:schemeClr val="tx1"/>
                </a:solidFill>
              </a:rPr>
              <a:t>Unexpectedness (UNEXP) =</a:t>
            </a:r>
          </a:p>
        </c:rich>
      </c:tx>
      <c:layout>
        <c:manualLayout>
          <c:xMode val="edge"/>
          <c:yMode val="edge"/>
          <c:x val="8.5815594450366323E-2"/>
          <c:y val="0.11152722169975779"/>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Expected</c:v>
                </c:pt>
              </c:strCache>
            </c:strRef>
          </c:tx>
          <c:spPr>
            <a:solidFill>
              <a:srgbClr val="8C0B42"/>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ln>
                      <a:solidFill>
                        <a:schemeClr val="tx1"/>
                      </a:solidFill>
                    </a:ln>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Strong Purchases (Avg Raw Returns)</c:v>
                </c:pt>
                <c:pt idx="1">
                  <c:v>Strong Purchases (Four Factor Alpha) </c:v>
                </c:pt>
              </c:strCache>
            </c:strRef>
          </c:cat>
          <c:val>
            <c:numRef>
              <c:f>Sheet1!$B$2:$B$3</c:f>
              <c:numCache>
                <c:formatCode>General</c:formatCode>
                <c:ptCount val="2"/>
                <c:pt idx="0">
                  <c:v>1.46</c:v>
                </c:pt>
                <c:pt idx="1">
                  <c:v>0.73</c:v>
                </c:pt>
              </c:numCache>
            </c:numRef>
          </c:val>
          <c:extLst>
            <c:ext xmlns:c16="http://schemas.microsoft.com/office/drawing/2014/chart" uri="{C3380CC4-5D6E-409C-BE32-E72D297353CC}">
              <c16:uniqueId val="{00000000-E7AD-4645-B30E-C2B2265A846D}"/>
            </c:ext>
          </c:extLst>
        </c:ser>
        <c:ser>
          <c:idx val="1"/>
          <c:order val="1"/>
          <c:tx>
            <c:strRef>
              <c:f>Sheet1!$C$1</c:f>
              <c:strCache>
                <c:ptCount val="1"/>
                <c:pt idx="0">
                  <c:v>Unexpected</c:v>
                </c:pt>
              </c:strCache>
            </c:strRef>
          </c:tx>
          <c:spPr>
            <a:solidFill>
              <a:srgbClr val="FEC938"/>
            </a:solidFill>
            <a:ln>
              <a:noFill/>
            </a:ln>
            <a:effectLst/>
            <a:scene3d>
              <a:camera prst="orthographicFront"/>
              <a:lightRig rig="threePt" dir="t"/>
            </a:scene3d>
            <a:sp3d prstMaterial="matte"/>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ln>
                      <a:solidFill>
                        <a:schemeClr val="tx1"/>
                      </a:solidFill>
                    </a:ln>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Strong Purchases (Avg Raw Returns)</c:v>
                </c:pt>
                <c:pt idx="1">
                  <c:v>Strong Purchases (Four Factor Alpha) </c:v>
                </c:pt>
              </c:strCache>
            </c:strRef>
          </c:cat>
          <c:val>
            <c:numRef>
              <c:f>Sheet1!$C$2:$C$3</c:f>
              <c:numCache>
                <c:formatCode>General</c:formatCode>
                <c:ptCount val="2"/>
                <c:pt idx="0">
                  <c:v>4.0999999999999996</c:v>
                </c:pt>
                <c:pt idx="1">
                  <c:v>3.39</c:v>
                </c:pt>
              </c:numCache>
            </c:numRef>
          </c:val>
          <c:extLst>
            <c:ext xmlns:c16="http://schemas.microsoft.com/office/drawing/2014/chart" uri="{C3380CC4-5D6E-409C-BE32-E72D297353CC}">
              <c16:uniqueId val="{00000001-E7AD-4645-B30E-C2B2265A846D}"/>
            </c:ext>
          </c:extLst>
        </c:ser>
        <c:dLbls>
          <c:showLegendKey val="0"/>
          <c:showVal val="0"/>
          <c:showCatName val="0"/>
          <c:showSerName val="0"/>
          <c:showPercent val="0"/>
          <c:showBubbleSize val="0"/>
        </c:dLbls>
        <c:gapWidth val="219"/>
        <c:overlap val="-27"/>
        <c:axId val="491227896"/>
        <c:axId val="902791248"/>
      </c:barChart>
      <c:catAx>
        <c:axId val="491227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ln>
                  <a:solidFill>
                    <a:schemeClr val="tx1"/>
                  </a:solidFill>
                </a:ln>
                <a:solidFill>
                  <a:schemeClr val="tx1"/>
                </a:solidFill>
                <a:latin typeface="+mn-lt"/>
                <a:ea typeface="+mn-ea"/>
                <a:cs typeface="+mn-cs"/>
              </a:defRPr>
            </a:pPr>
            <a:endParaRPr lang="en-US"/>
          </a:p>
        </c:txPr>
        <c:crossAx val="902791248"/>
        <c:crosses val="autoZero"/>
        <c:auto val="1"/>
        <c:lblAlgn val="ctr"/>
        <c:lblOffset val="100"/>
        <c:noMultiLvlLbl val="0"/>
      </c:catAx>
      <c:valAx>
        <c:axId val="9027912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ln>
                      <a:solidFill>
                        <a:schemeClr val="tx1"/>
                      </a:solidFill>
                    </a:ln>
                    <a:solidFill>
                      <a:schemeClr val="tx1">
                        <a:lumMod val="65000"/>
                        <a:lumOff val="35000"/>
                      </a:schemeClr>
                    </a:solidFill>
                    <a:latin typeface="+mn-lt"/>
                    <a:ea typeface="+mn-ea"/>
                    <a:cs typeface="+mn-cs"/>
                  </a:defRPr>
                </a:pPr>
                <a:r>
                  <a:rPr lang="en-US">
                    <a:ln>
                      <a:solidFill>
                        <a:schemeClr val="tx1"/>
                      </a:solidFill>
                    </a:ln>
                  </a:rPr>
                  <a:t>% Return</a:t>
                </a:r>
              </a:p>
            </c:rich>
          </c:tx>
          <c:overlay val="0"/>
          <c:spPr>
            <a:noFill/>
            <a:ln>
              <a:noFill/>
            </a:ln>
            <a:effectLst/>
          </c:spPr>
          <c:txPr>
            <a:bodyPr rot="-5400000" spcFirstLastPara="1" vertOverflow="ellipsis" vert="horz" wrap="square" anchor="ctr" anchorCtr="1"/>
            <a:lstStyle/>
            <a:p>
              <a:pPr>
                <a:defRPr sz="1330" b="0" i="0" u="none" strike="noStrike" kern="1200" baseline="0">
                  <a:ln>
                    <a:solidFill>
                      <a:schemeClr val="tx1"/>
                    </a:solidFill>
                  </a:ln>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solidFill>
                    <a:schemeClr val="tx1"/>
                  </a:solidFill>
                </a:ln>
                <a:solidFill>
                  <a:schemeClr val="tx1">
                    <a:lumMod val="65000"/>
                    <a:lumOff val="35000"/>
                  </a:schemeClr>
                </a:solidFill>
                <a:latin typeface="+mn-lt"/>
                <a:ea typeface="+mn-ea"/>
                <a:cs typeface="+mn-cs"/>
              </a:defRPr>
            </a:pPr>
            <a:endParaRPr lang="en-US"/>
          </a:p>
        </c:txPr>
        <c:crossAx val="491227896"/>
        <c:crosses val="autoZero"/>
        <c:crossBetween val="between"/>
      </c:valAx>
      <c:spPr>
        <a:noFill/>
        <a:ln>
          <a:noFill/>
        </a:ln>
        <a:effectLst/>
      </c:spPr>
    </c:plotArea>
    <c:legend>
      <c:legendPos val="t"/>
      <c:layout>
        <c:manualLayout>
          <c:xMode val="edge"/>
          <c:yMode val="edge"/>
          <c:x val="0.33733913607284927"/>
          <c:y val="0.10894430268583939"/>
          <c:w val="0.47737719409113255"/>
          <c:h val="7.5402644219026399E-2"/>
        </c:manualLayout>
      </c:layout>
      <c:overlay val="0"/>
      <c:spPr>
        <a:noFill/>
        <a:ln>
          <a:noFill/>
        </a:ln>
        <a:effectLst/>
      </c:spPr>
      <c:txPr>
        <a:bodyPr rot="0" spcFirstLastPara="1" vertOverflow="ellipsis" vert="horz" wrap="square" anchor="ctr" anchorCtr="1"/>
        <a:lstStyle/>
        <a:p>
          <a:pPr>
            <a:defRPr sz="1197" b="0" i="0" u="none" strike="noStrike" kern="1200" baseline="0">
              <a:ln>
                <a:solidFill>
                  <a:schemeClr val="tx1"/>
                </a:solidFill>
              </a:ln>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1" u="sng" dirty="0">
                <a:solidFill>
                  <a:schemeClr val="tx1"/>
                </a:solidFill>
              </a:rPr>
              <a:t>YTD Returns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9011738478862914E-2"/>
          <c:y val="1.7581290690385602E-2"/>
          <c:w val="0.91912460467373203"/>
          <c:h val="0.9452121147680671"/>
        </c:manualLayout>
      </c:layout>
      <c:scatterChart>
        <c:scatterStyle val="smoothMarker"/>
        <c:varyColors val="0"/>
        <c:ser>
          <c:idx val="0"/>
          <c:order val="0"/>
          <c:tx>
            <c:strRef>
              <c:f>Sheet1!$B$1</c:f>
              <c:strCache>
                <c:ptCount val="1"/>
                <c:pt idx="0">
                  <c:v>Downward Momentum</c:v>
                </c:pt>
              </c:strCache>
            </c:strRef>
          </c:tx>
          <c:spPr>
            <a:ln w="19050" cap="rnd">
              <a:solidFill>
                <a:schemeClr val="accent1"/>
              </a:solidFill>
              <a:round/>
            </a:ln>
            <a:effectLst/>
          </c:spPr>
          <c:marker>
            <c:symbol val="none"/>
          </c:marker>
          <c:xVal>
            <c:numRef>
              <c:f>Sheet1!$A$2:$A$13</c:f>
              <c:numCache>
                <c:formatCode>General</c:formatCode>
                <c:ptCount val="12"/>
                <c:pt idx="0">
                  <c:v>1</c:v>
                </c:pt>
                <c:pt idx="1">
                  <c:v>2</c:v>
                </c:pt>
                <c:pt idx="2">
                  <c:v>3</c:v>
                </c:pt>
                <c:pt idx="3">
                  <c:v>4</c:v>
                </c:pt>
                <c:pt idx="4">
                  <c:v>5</c:v>
                </c:pt>
                <c:pt idx="5">
                  <c:v>6</c:v>
                </c:pt>
                <c:pt idx="6">
                  <c:v>7</c:v>
                </c:pt>
                <c:pt idx="7">
                  <c:v>8</c:v>
                </c:pt>
                <c:pt idx="8">
                  <c:v>9</c:v>
                </c:pt>
                <c:pt idx="9">
                  <c:v>10</c:v>
                </c:pt>
              </c:numCache>
            </c:numRef>
          </c:xVal>
          <c:yVal>
            <c:numRef>
              <c:f>Sheet1!$B$2:$B$13</c:f>
              <c:numCache>
                <c:formatCode>General</c:formatCode>
                <c:ptCount val="12"/>
                <c:pt idx="0">
                  <c:v>10</c:v>
                </c:pt>
                <c:pt idx="1">
                  <c:v>9</c:v>
                </c:pt>
                <c:pt idx="2">
                  <c:v>7.5</c:v>
                </c:pt>
                <c:pt idx="3">
                  <c:v>8</c:v>
                </c:pt>
                <c:pt idx="4">
                  <c:v>7</c:v>
                </c:pt>
                <c:pt idx="5">
                  <c:v>5</c:v>
                </c:pt>
                <c:pt idx="6">
                  <c:v>4</c:v>
                </c:pt>
                <c:pt idx="7">
                  <c:v>4.5</c:v>
                </c:pt>
                <c:pt idx="8">
                  <c:v>4</c:v>
                </c:pt>
                <c:pt idx="9">
                  <c:v>3</c:v>
                </c:pt>
              </c:numCache>
            </c:numRef>
          </c:yVal>
          <c:smooth val="1"/>
          <c:extLst>
            <c:ext xmlns:c16="http://schemas.microsoft.com/office/drawing/2014/chart" uri="{C3380CC4-5D6E-409C-BE32-E72D297353CC}">
              <c16:uniqueId val="{00000000-24E6-4D7D-82BD-E502B582B213}"/>
            </c:ext>
          </c:extLst>
        </c:ser>
        <c:ser>
          <c:idx val="1"/>
          <c:order val="1"/>
          <c:tx>
            <c:strRef>
              <c:f>Sheet1!$C$1</c:f>
              <c:strCache>
                <c:ptCount val="1"/>
                <c:pt idx="0">
                  <c:v>Upward Momentum</c:v>
                </c:pt>
              </c:strCache>
            </c:strRef>
          </c:tx>
          <c:spPr>
            <a:ln w="19050" cap="rnd">
              <a:solidFill>
                <a:schemeClr val="accent2"/>
              </a:solidFill>
              <a:round/>
            </a:ln>
            <a:effectLst/>
          </c:spPr>
          <c:marker>
            <c:symbol val="none"/>
          </c:marker>
          <c:xVal>
            <c:numRef>
              <c:f>Sheet1!$A$2:$A$13</c:f>
              <c:numCache>
                <c:formatCode>General</c:formatCode>
                <c:ptCount val="12"/>
                <c:pt idx="0">
                  <c:v>1</c:v>
                </c:pt>
                <c:pt idx="1">
                  <c:v>2</c:v>
                </c:pt>
                <c:pt idx="2">
                  <c:v>3</c:v>
                </c:pt>
                <c:pt idx="3">
                  <c:v>4</c:v>
                </c:pt>
                <c:pt idx="4">
                  <c:v>5</c:v>
                </c:pt>
                <c:pt idx="5">
                  <c:v>6</c:v>
                </c:pt>
                <c:pt idx="6">
                  <c:v>7</c:v>
                </c:pt>
                <c:pt idx="7">
                  <c:v>8</c:v>
                </c:pt>
                <c:pt idx="8">
                  <c:v>9</c:v>
                </c:pt>
                <c:pt idx="9">
                  <c:v>10</c:v>
                </c:pt>
              </c:numCache>
            </c:numRef>
          </c:xVal>
          <c:yVal>
            <c:numRef>
              <c:f>Sheet1!$C$2:$C$13</c:f>
              <c:numCache>
                <c:formatCode>General</c:formatCode>
                <c:ptCount val="12"/>
                <c:pt idx="0">
                  <c:v>8</c:v>
                </c:pt>
                <c:pt idx="1">
                  <c:v>7.5</c:v>
                </c:pt>
                <c:pt idx="2">
                  <c:v>8</c:v>
                </c:pt>
                <c:pt idx="3">
                  <c:v>8.5</c:v>
                </c:pt>
                <c:pt idx="4">
                  <c:v>9</c:v>
                </c:pt>
                <c:pt idx="5">
                  <c:v>10</c:v>
                </c:pt>
                <c:pt idx="6">
                  <c:v>9.1999999999999993</c:v>
                </c:pt>
                <c:pt idx="7">
                  <c:v>10</c:v>
                </c:pt>
                <c:pt idx="8">
                  <c:v>11</c:v>
                </c:pt>
                <c:pt idx="9">
                  <c:v>11.2</c:v>
                </c:pt>
              </c:numCache>
            </c:numRef>
          </c:yVal>
          <c:smooth val="1"/>
          <c:extLst>
            <c:ext xmlns:c16="http://schemas.microsoft.com/office/drawing/2014/chart" uri="{C3380CC4-5D6E-409C-BE32-E72D297353CC}">
              <c16:uniqueId val="{00000002-24E6-4D7D-82BD-E502B582B213}"/>
            </c:ext>
          </c:extLst>
        </c:ser>
        <c:dLbls>
          <c:showLegendKey val="0"/>
          <c:showVal val="0"/>
          <c:showCatName val="0"/>
          <c:showSerName val="0"/>
          <c:showPercent val="0"/>
          <c:showBubbleSize val="0"/>
        </c:dLbls>
        <c:axId val="642881224"/>
        <c:axId val="642883192"/>
      </c:scatterChart>
      <c:valAx>
        <c:axId val="642881224"/>
        <c:scaling>
          <c:orientation val="minMax"/>
          <c:max val="14"/>
        </c:scaling>
        <c:delete val="1"/>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642883192"/>
        <c:crosses val="autoZero"/>
        <c:crossBetween val="midCat"/>
      </c:valAx>
      <c:valAx>
        <c:axId val="642883192"/>
        <c:scaling>
          <c:orientation val="minMax"/>
          <c:max val="15"/>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642881224"/>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cap="all" spc="50" baseline="0">
                <a:solidFill>
                  <a:schemeClr val="tx1">
                    <a:lumMod val="65000"/>
                    <a:lumOff val="35000"/>
                  </a:schemeClr>
                </a:solidFill>
                <a:latin typeface="+mn-lt"/>
                <a:ea typeface="+mn-ea"/>
                <a:cs typeface="+mn-cs"/>
              </a:defRPr>
            </a:pPr>
            <a:r>
              <a:rPr lang="en-US" sz="2000" b="1" dirty="0"/>
              <a:t>Russell</a:t>
            </a:r>
            <a:r>
              <a:rPr lang="en-US" sz="2000" b="1" baseline="0" dirty="0"/>
              <a:t> 3000</a:t>
            </a:r>
            <a:r>
              <a:rPr lang="en-US" sz="2000" b="1" dirty="0"/>
              <a:t> Sector Concentration</a:t>
            </a:r>
          </a:p>
        </c:rich>
      </c:tx>
      <c:layout>
        <c:manualLayout>
          <c:xMode val="edge"/>
          <c:yMode val="edge"/>
          <c:x val="0.11191212228982844"/>
          <c:y val="0"/>
        </c:manualLayout>
      </c:layout>
      <c:overlay val="0"/>
      <c:spPr>
        <a:noFill/>
        <a:ln>
          <a:noFill/>
        </a:ln>
        <a:effectLst/>
      </c:spPr>
      <c:txPr>
        <a:bodyPr rot="0" spcFirstLastPara="1" vertOverflow="ellipsis" vert="horz" wrap="square" anchor="ctr" anchorCtr="1"/>
        <a:lstStyle/>
        <a:p>
          <a:pPr>
            <a:defRPr sz="20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9926922679371149E-2"/>
          <c:y val="0.12366088067123002"/>
          <c:w val="0.77295716900202871"/>
          <c:h val="0.86671851942755163"/>
        </c:manualLayout>
      </c:layout>
      <c:pieChart>
        <c:varyColors val="1"/>
        <c:ser>
          <c:idx val="0"/>
          <c:order val="0"/>
          <c:tx>
            <c:strRef>
              <c:f>'SEED Portfolio'!$Q$5</c:f>
              <c:strCache>
                <c:ptCount val="1"/>
                <c:pt idx="0">
                  <c:v>Russell 3000 Sector Weights as of 11/18/2020</c:v>
                </c:pt>
              </c:strCache>
            </c:strRef>
          </c:tx>
          <c:spPr>
            <a:scene3d>
              <a:camera prst="orthographicFront"/>
              <a:lightRig rig="threePt" dir="t"/>
            </a:scene3d>
            <a:sp3d>
              <a:bevelT h="31750"/>
              <a:bevelB h="31750"/>
              <a:contourClr>
                <a:srgbClr val="000000"/>
              </a:contourClr>
            </a:sp3d>
          </c:spPr>
          <c:dPt>
            <c:idx val="0"/>
            <c:bubble3D val="0"/>
            <c:spPr>
              <a:solidFill>
                <a:schemeClr val="accent1"/>
              </a:solidFill>
              <a:ln>
                <a:noFill/>
              </a:ln>
              <a:effectLst/>
              <a:scene3d>
                <a:camera prst="orthographicFront"/>
                <a:lightRig rig="threePt" dir="t"/>
              </a:scene3d>
              <a:sp3d>
                <a:bevelT h="31750"/>
                <a:bevelB h="31750"/>
                <a:contourClr>
                  <a:srgbClr val="000000"/>
                </a:contourClr>
              </a:sp3d>
            </c:spPr>
            <c:extLst>
              <c:ext xmlns:c16="http://schemas.microsoft.com/office/drawing/2014/chart" uri="{C3380CC4-5D6E-409C-BE32-E72D297353CC}">
                <c16:uniqueId val="{00000001-FFA7-467A-A5E4-D28D24FA22EA}"/>
              </c:ext>
            </c:extLst>
          </c:dPt>
          <c:dPt>
            <c:idx val="1"/>
            <c:bubble3D val="0"/>
            <c:spPr>
              <a:solidFill>
                <a:schemeClr val="accent2"/>
              </a:solidFill>
              <a:ln>
                <a:noFill/>
              </a:ln>
              <a:effectLst/>
              <a:scene3d>
                <a:camera prst="orthographicFront"/>
                <a:lightRig rig="threePt" dir="t"/>
              </a:scene3d>
              <a:sp3d>
                <a:bevelT h="31750"/>
                <a:bevelB h="31750"/>
                <a:contourClr>
                  <a:srgbClr val="000000"/>
                </a:contourClr>
              </a:sp3d>
            </c:spPr>
            <c:extLst>
              <c:ext xmlns:c16="http://schemas.microsoft.com/office/drawing/2014/chart" uri="{C3380CC4-5D6E-409C-BE32-E72D297353CC}">
                <c16:uniqueId val="{00000003-FFA7-467A-A5E4-D28D24FA22EA}"/>
              </c:ext>
            </c:extLst>
          </c:dPt>
          <c:dPt>
            <c:idx val="2"/>
            <c:bubble3D val="0"/>
            <c:spPr>
              <a:solidFill>
                <a:schemeClr val="accent3"/>
              </a:solidFill>
              <a:ln>
                <a:noFill/>
              </a:ln>
              <a:effectLst/>
              <a:scene3d>
                <a:camera prst="orthographicFront"/>
                <a:lightRig rig="threePt" dir="t"/>
              </a:scene3d>
              <a:sp3d>
                <a:bevelT h="31750"/>
                <a:bevelB h="31750"/>
                <a:contourClr>
                  <a:srgbClr val="000000"/>
                </a:contourClr>
              </a:sp3d>
            </c:spPr>
            <c:extLst>
              <c:ext xmlns:c16="http://schemas.microsoft.com/office/drawing/2014/chart" uri="{C3380CC4-5D6E-409C-BE32-E72D297353CC}">
                <c16:uniqueId val="{00000005-FFA7-467A-A5E4-D28D24FA22EA}"/>
              </c:ext>
            </c:extLst>
          </c:dPt>
          <c:dPt>
            <c:idx val="3"/>
            <c:bubble3D val="0"/>
            <c:spPr>
              <a:solidFill>
                <a:schemeClr val="accent4"/>
              </a:solidFill>
              <a:ln>
                <a:noFill/>
              </a:ln>
              <a:effectLst/>
              <a:scene3d>
                <a:camera prst="orthographicFront"/>
                <a:lightRig rig="threePt" dir="t"/>
              </a:scene3d>
              <a:sp3d>
                <a:bevelT h="31750"/>
                <a:bevelB h="31750"/>
                <a:contourClr>
                  <a:srgbClr val="000000"/>
                </a:contourClr>
              </a:sp3d>
            </c:spPr>
            <c:extLst>
              <c:ext xmlns:c16="http://schemas.microsoft.com/office/drawing/2014/chart" uri="{C3380CC4-5D6E-409C-BE32-E72D297353CC}">
                <c16:uniqueId val="{00000007-FFA7-467A-A5E4-D28D24FA22EA}"/>
              </c:ext>
            </c:extLst>
          </c:dPt>
          <c:dPt>
            <c:idx val="4"/>
            <c:bubble3D val="0"/>
            <c:spPr>
              <a:solidFill>
                <a:schemeClr val="accent5"/>
              </a:solidFill>
              <a:ln>
                <a:noFill/>
              </a:ln>
              <a:effectLst/>
              <a:scene3d>
                <a:camera prst="orthographicFront"/>
                <a:lightRig rig="threePt" dir="t"/>
              </a:scene3d>
              <a:sp3d>
                <a:bevelT h="31750"/>
                <a:bevelB h="31750"/>
                <a:contourClr>
                  <a:srgbClr val="000000"/>
                </a:contourClr>
              </a:sp3d>
            </c:spPr>
            <c:extLst>
              <c:ext xmlns:c16="http://schemas.microsoft.com/office/drawing/2014/chart" uri="{C3380CC4-5D6E-409C-BE32-E72D297353CC}">
                <c16:uniqueId val="{00000009-FFA7-467A-A5E4-D28D24FA22EA}"/>
              </c:ext>
            </c:extLst>
          </c:dPt>
          <c:dPt>
            <c:idx val="5"/>
            <c:bubble3D val="0"/>
            <c:spPr>
              <a:solidFill>
                <a:schemeClr val="accent6"/>
              </a:solidFill>
              <a:ln>
                <a:noFill/>
              </a:ln>
              <a:effectLst/>
              <a:scene3d>
                <a:camera prst="orthographicFront"/>
                <a:lightRig rig="threePt" dir="t"/>
              </a:scene3d>
              <a:sp3d>
                <a:bevelT h="31750"/>
                <a:bevelB h="31750"/>
                <a:contourClr>
                  <a:srgbClr val="000000"/>
                </a:contourClr>
              </a:sp3d>
            </c:spPr>
            <c:extLst>
              <c:ext xmlns:c16="http://schemas.microsoft.com/office/drawing/2014/chart" uri="{C3380CC4-5D6E-409C-BE32-E72D297353CC}">
                <c16:uniqueId val="{0000000B-FFA7-467A-A5E4-D28D24FA22EA}"/>
              </c:ext>
            </c:extLst>
          </c:dPt>
          <c:dPt>
            <c:idx val="6"/>
            <c:bubble3D val="0"/>
            <c:spPr>
              <a:solidFill>
                <a:schemeClr val="accent1">
                  <a:lumMod val="60000"/>
                </a:schemeClr>
              </a:solidFill>
              <a:ln>
                <a:noFill/>
              </a:ln>
              <a:effectLst/>
              <a:scene3d>
                <a:camera prst="orthographicFront"/>
                <a:lightRig rig="threePt" dir="t"/>
              </a:scene3d>
              <a:sp3d>
                <a:bevelT h="31750"/>
                <a:bevelB h="31750"/>
                <a:contourClr>
                  <a:srgbClr val="000000"/>
                </a:contourClr>
              </a:sp3d>
            </c:spPr>
            <c:extLst>
              <c:ext xmlns:c16="http://schemas.microsoft.com/office/drawing/2014/chart" uri="{C3380CC4-5D6E-409C-BE32-E72D297353CC}">
                <c16:uniqueId val="{0000000D-FFA7-467A-A5E4-D28D24FA22EA}"/>
              </c:ext>
            </c:extLst>
          </c:dPt>
          <c:dPt>
            <c:idx val="7"/>
            <c:bubble3D val="0"/>
            <c:spPr>
              <a:solidFill>
                <a:schemeClr val="accent2">
                  <a:lumMod val="60000"/>
                </a:schemeClr>
              </a:solidFill>
              <a:ln>
                <a:noFill/>
              </a:ln>
              <a:effectLst/>
              <a:scene3d>
                <a:camera prst="orthographicFront"/>
                <a:lightRig rig="threePt" dir="t"/>
              </a:scene3d>
              <a:sp3d>
                <a:bevelT h="31750"/>
                <a:bevelB h="31750"/>
                <a:contourClr>
                  <a:srgbClr val="000000"/>
                </a:contourClr>
              </a:sp3d>
            </c:spPr>
            <c:extLst>
              <c:ext xmlns:c16="http://schemas.microsoft.com/office/drawing/2014/chart" uri="{C3380CC4-5D6E-409C-BE32-E72D297353CC}">
                <c16:uniqueId val="{0000000F-FFA7-467A-A5E4-D28D24FA22EA}"/>
              </c:ext>
            </c:extLst>
          </c:dPt>
          <c:dPt>
            <c:idx val="8"/>
            <c:bubble3D val="0"/>
            <c:spPr>
              <a:solidFill>
                <a:schemeClr val="accent3">
                  <a:lumMod val="60000"/>
                </a:schemeClr>
              </a:solidFill>
              <a:ln>
                <a:noFill/>
              </a:ln>
              <a:effectLst/>
              <a:scene3d>
                <a:camera prst="orthographicFront"/>
                <a:lightRig rig="threePt" dir="t"/>
              </a:scene3d>
              <a:sp3d>
                <a:bevelT h="31750"/>
                <a:bevelB h="31750"/>
                <a:contourClr>
                  <a:srgbClr val="000000"/>
                </a:contourClr>
              </a:sp3d>
            </c:spPr>
            <c:extLst>
              <c:ext xmlns:c16="http://schemas.microsoft.com/office/drawing/2014/chart" uri="{C3380CC4-5D6E-409C-BE32-E72D297353CC}">
                <c16:uniqueId val="{00000011-FFA7-467A-A5E4-D28D24FA22EA}"/>
              </c:ext>
            </c:extLst>
          </c:dPt>
          <c:dPt>
            <c:idx val="9"/>
            <c:bubble3D val="0"/>
            <c:spPr>
              <a:solidFill>
                <a:schemeClr val="accent4">
                  <a:lumMod val="60000"/>
                </a:schemeClr>
              </a:solidFill>
              <a:ln>
                <a:noFill/>
              </a:ln>
              <a:effectLst/>
              <a:scene3d>
                <a:camera prst="orthographicFront"/>
                <a:lightRig rig="threePt" dir="t"/>
              </a:scene3d>
              <a:sp3d>
                <a:bevelT h="31750"/>
                <a:bevelB h="31750"/>
                <a:contourClr>
                  <a:srgbClr val="000000"/>
                </a:contourClr>
              </a:sp3d>
            </c:spPr>
            <c:extLst>
              <c:ext xmlns:c16="http://schemas.microsoft.com/office/drawing/2014/chart" uri="{C3380CC4-5D6E-409C-BE32-E72D297353CC}">
                <c16:uniqueId val="{00000013-FFA7-467A-A5E4-D28D24FA22EA}"/>
              </c:ext>
            </c:extLst>
          </c:dPt>
          <c:dPt>
            <c:idx val="10"/>
            <c:bubble3D val="0"/>
            <c:spPr>
              <a:solidFill>
                <a:schemeClr val="accent5">
                  <a:lumMod val="60000"/>
                </a:schemeClr>
              </a:solidFill>
              <a:ln>
                <a:noFill/>
              </a:ln>
              <a:effectLst/>
              <a:scene3d>
                <a:camera prst="orthographicFront"/>
                <a:lightRig rig="threePt" dir="t"/>
              </a:scene3d>
              <a:sp3d>
                <a:bevelT h="31750"/>
                <a:bevelB h="31750"/>
                <a:contourClr>
                  <a:srgbClr val="000000"/>
                </a:contourClr>
              </a:sp3d>
            </c:spPr>
            <c:extLst>
              <c:ext xmlns:c16="http://schemas.microsoft.com/office/drawing/2014/chart" uri="{C3380CC4-5D6E-409C-BE32-E72D297353CC}">
                <c16:uniqueId val="{00000015-FFA7-467A-A5E4-D28D24FA22EA}"/>
              </c:ext>
            </c:extLst>
          </c:dPt>
          <c:dLbls>
            <c:dLbl>
              <c:idx val="0"/>
              <c:layout>
                <c:manualLayout>
                  <c:x val="-0.16099924150339442"/>
                  <c:y val="0.1484914899464937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FA7-467A-A5E4-D28D24FA22EA}"/>
                </c:ext>
              </c:extLst>
            </c:dLbl>
            <c:dLbl>
              <c:idx val="6"/>
              <c:layout>
                <c:manualLayout>
                  <c:x val="1.2568630325500442E-2"/>
                  <c:y val="5.8217886134518271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9D64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FFA7-467A-A5E4-D28D24FA22EA}"/>
                </c:ext>
              </c:extLst>
            </c:dLbl>
            <c:dLbl>
              <c:idx val="8"/>
              <c:layout>
                <c:manualLayout>
                  <c:x val="-1.2889117360725776E-2"/>
                  <c:y val="3.0404736383285648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3">
                          <a:lumMod val="5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FFA7-467A-A5E4-D28D24FA22EA}"/>
                </c:ext>
              </c:extLst>
            </c:dLbl>
            <c:dLbl>
              <c:idx val="9"/>
              <c:layout>
                <c:manualLayout>
                  <c:x val="1.1002920597949212E-2"/>
                  <c:y val="2.7951201326593247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08487C"/>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FFA7-467A-A5E4-D28D24FA22EA}"/>
                </c:ext>
              </c:extLst>
            </c:dLbl>
            <c:dLbl>
              <c:idx val="10"/>
              <c:layout>
                <c:manualLayout>
                  <c:x val="6.9962322429064291E-2"/>
                  <c:y val="2.0346889149754372E-2"/>
                </c:manualLayout>
              </c:layout>
              <c:tx>
                <c:rich>
                  <a:bodyPr rot="0" spcFirstLastPara="1" vertOverflow="ellipsis" vert="horz" wrap="square" lIns="38100" tIns="19050" rIns="38100" bIns="19050" anchor="ctr" anchorCtr="1">
                    <a:spAutoFit/>
                  </a:bodyPr>
                  <a:lstStyle/>
                  <a:p>
                    <a:pPr>
                      <a:defRPr sz="1100" b="1" i="0" u="none" strike="noStrike" kern="1200" baseline="0">
                        <a:solidFill>
                          <a:srgbClr val="8F3C04"/>
                        </a:solidFill>
                        <a:latin typeface="+mn-lt"/>
                        <a:ea typeface="+mn-ea"/>
                        <a:cs typeface="+mn-cs"/>
                      </a:defRPr>
                    </a:pPr>
                    <a:fld id="{042C2630-0484-4350-9AE2-B324589EEE6C}" type="CATEGORYNAME">
                      <a:rPr lang="en-US" smtClean="0"/>
                      <a:pPr>
                        <a:defRPr sz="1100">
                          <a:solidFill>
                            <a:srgbClr val="8F3C04"/>
                          </a:solidFill>
                        </a:defRPr>
                      </a:pPr>
                      <a:t>[CATEGORY NAME]</a:t>
                    </a:fld>
                    <a:r>
                      <a:rPr lang="en-US" baseline="0" dirty="0"/>
                      <a:t> </a:t>
                    </a:r>
                    <a:fld id="{EA9C81E6-5936-4E40-8915-069CDDB29C3D}" type="PERCENTAGE">
                      <a:rPr lang="en-US" baseline="0" smtClean="0"/>
                      <a:pPr>
                        <a:defRPr sz="1100">
                          <a:solidFill>
                            <a:srgbClr val="8F3C04"/>
                          </a:solidFill>
                        </a:defRPr>
                      </a:pPr>
                      <a:t>[PERCENTAGE]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8F3C0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7951075700545047"/>
                      <c:h val="6.5273510356641709E-2"/>
                    </c:manualLayout>
                  </c15:layout>
                  <c15:dlblFieldTable/>
                  <c15:showDataLabelsRange val="0"/>
                </c:ext>
                <c:ext xmlns:c16="http://schemas.microsoft.com/office/drawing/2014/chart" uri="{C3380CC4-5D6E-409C-BE32-E72D297353CC}">
                  <c16:uniqueId val="{00000015-FFA7-467A-A5E4-D28D24FA22EA}"/>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'SEED Portfolio'!$M$6:$M$16</c:f>
              <c:strCache>
                <c:ptCount val="11"/>
                <c:pt idx="0">
                  <c:v>Information Technology</c:v>
                </c:pt>
                <c:pt idx="1">
                  <c:v>Consumer Discretionary</c:v>
                </c:pt>
                <c:pt idx="2">
                  <c:v>Communication Services</c:v>
                </c:pt>
                <c:pt idx="3">
                  <c:v>Health Care</c:v>
                </c:pt>
                <c:pt idx="4">
                  <c:v>Consumer Staples</c:v>
                </c:pt>
                <c:pt idx="5">
                  <c:v>Financials</c:v>
                </c:pt>
                <c:pt idx="6">
                  <c:v>Utilities</c:v>
                </c:pt>
                <c:pt idx="7">
                  <c:v>Industrials</c:v>
                </c:pt>
                <c:pt idx="8">
                  <c:v>Energy</c:v>
                </c:pt>
                <c:pt idx="9">
                  <c:v>Real Estate</c:v>
                </c:pt>
                <c:pt idx="10">
                  <c:v>Materials</c:v>
                </c:pt>
              </c:strCache>
            </c:strRef>
          </c:cat>
          <c:val>
            <c:numRef>
              <c:f>'SEED Portfolio'!$Q$6:$Q$16</c:f>
              <c:numCache>
                <c:formatCode>0%</c:formatCode>
                <c:ptCount val="11"/>
                <c:pt idx="0">
                  <c:v>0.26300000000000001</c:v>
                </c:pt>
                <c:pt idx="1">
                  <c:v>0.11940000000000001</c:v>
                </c:pt>
                <c:pt idx="2">
                  <c:v>9.9299999999999999E-2</c:v>
                </c:pt>
                <c:pt idx="3">
                  <c:v>0.14050000000000001</c:v>
                </c:pt>
                <c:pt idx="4">
                  <c:v>6.1400000000000003E-2</c:v>
                </c:pt>
                <c:pt idx="5">
                  <c:v>0.106</c:v>
                </c:pt>
                <c:pt idx="6">
                  <c:v>0.03</c:v>
                </c:pt>
                <c:pt idx="7">
                  <c:v>0.1</c:v>
                </c:pt>
                <c:pt idx="8">
                  <c:v>2.5000000000000001E-2</c:v>
                </c:pt>
                <c:pt idx="9">
                  <c:v>3.3000000000000002E-2</c:v>
                </c:pt>
                <c:pt idx="10">
                  <c:v>2.2399999999999864E-2</c:v>
                </c:pt>
              </c:numCache>
            </c:numRef>
          </c:val>
          <c:extLst>
            <c:ext xmlns:c16="http://schemas.microsoft.com/office/drawing/2014/chart" uri="{C3380CC4-5D6E-409C-BE32-E72D297353CC}">
              <c16:uniqueId val="{00000016-FFA7-467A-A5E4-D28D24FA22EA}"/>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cap="all" spc="50" baseline="0">
                <a:solidFill>
                  <a:schemeClr val="tx1">
                    <a:lumMod val="65000"/>
                    <a:lumOff val="35000"/>
                  </a:schemeClr>
                </a:solidFill>
                <a:latin typeface="+mn-lt"/>
                <a:ea typeface="+mn-ea"/>
                <a:cs typeface="+mn-cs"/>
              </a:defRPr>
            </a:pPr>
            <a:r>
              <a:rPr lang="en-US" sz="2000" b="1"/>
              <a:t>Portfolio Sector Concentration</a:t>
            </a:r>
          </a:p>
        </c:rich>
      </c:tx>
      <c:layout>
        <c:manualLayout>
          <c:xMode val="edge"/>
          <c:yMode val="edge"/>
          <c:x val="0.1427619104078113"/>
          <c:y val="0"/>
        </c:manualLayout>
      </c:layout>
      <c:overlay val="0"/>
      <c:spPr>
        <a:noFill/>
        <a:ln>
          <a:noFill/>
        </a:ln>
        <a:effectLst/>
      </c:spPr>
      <c:txPr>
        <a:bodyPr rot="0" spcFirstLastPara="1" vertOverflow="ellipsis" vert="horz" wrap="square" anchor="ctr" anchorCtr="1"/>
        <a:lstStyle/>
        <a:p>
          <a:pPr>
            <a:defRPr sz="20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'SEED Portfolio'!$O$5</c:f>
              <c:strCache>
                <c:ptCount val="1"/>
                <c:pt idx="0">
                  <c:v>Weight</c:v>
                </c:pt>
              </c:strCache>
            </c:strRef>
          </c:tx>
          <c:spPr>
            <a:scene3d>
              <a:camera prst="orthographicFront"/>
              <a:lightRig rig="threePt" dir="t"/>
            </a:scene3d>
            <a:sp3d>
              <a:bevelT h="31750"/>
              <a:bevelB h="31750"/>
              <a:contourClr>
                <a:srgbClr val="000000"/>
              </a:contourClr>
            </a:sp3d>
          </c:spPr>
          <c:dPt>
            <c:idx val="0"/>
            <c:bubble3D val="0"/>
            <c:spPr>
              <a:solidFill>
                <a:schemeClr val="accent1"/>
              </a:solidFill>
              <a:ln>
                <a:noFill/>
              </a:ln>
              <a:effectLst/>
              <a:scene3d>
                <a:camera prst="orthographicFront"/>
                <a:lightRig rig="threePt" dir="t"/>
              </a:scene3d>
              <a:sp3d>
                <a:bevelT h="31750"/>
                <a:bevelB h="31750"/>
                <a:contourClr>
                  <a:srgbClr val="000000"/>
                </a:contourClr>
              </a:sp3d>
            </c:spPr>
            <c:extLst>
              <c:ext xmlns:c16="http://schemas.microsoft.com/office/drawing/2014/chart" uri="{C3380CC4-5D6E-409C-BE32-E72D297353CC}">
                <c16:uniqueId val="{00000001-5B21-467A-A7C9-3B2C042C9A9C}"/>
              </c:ext>
            </c:extLst>
          </c:dPt>
          <c:dPt>
            <c:idx val="1"/>
            <c:bubble3D val="0"/>
            <c:spPr>
              <a:solidFill>
                <a:schemeClr val="accent2"/>
              </a:solidFill>
              <a:ln>
                <a:noFill/>
              </a:ln>
              <a:effectLst/>
              <a:scene3d>
                <a:camera prst="orthographicFront"/>
                <a:lightRig rig="threePt" dir="t"/>
              </a:scene3d>
              <a:sp3d>
                <a:bevelT h="31750"/>
                <a:bevelB h="31750"/>
                <a:contourClr>
                  <a:srgbClr val="000000"/>
                </a:contourClr>
              </a:sp3d>
            </c:spPr>
            <c:extLst>
              <c:ext xmlns:c16="http://schemas.microsoft.com/office/drawing/2014/chart" uri="{C3380CC4-5D6E-409C-BE32-E72D297353CC}">
                <c16:uniqueId val="{00000003-5B21-467A-A7C9-3B2C042C9A9C}"/>
              </c:ext>
            </c:extLst>
          </c:dPt>
          <c:dPt>
            <c:idx val="2"/>
            <c:bubble3D val="0"/>
            <c:spPr>
              <a:solidFill>
                <a:schemeClr val="accent3"/>
              </a:solidFill>
              <a:ln>
                <a:noFill/>
              </a:ln>
              <a:effectLst/>
              <a:scene3d>
                <a:camera prst="orthographicFront"/>
                <a:lightRig rig="threePt" dir="t"/>
              </a:scene3d>
              <a:sp3d>
                <a:bevelT h="31750"/>
                <a:bevelB h="31750"/>
                <a:contourClr>
                  <a:srgbClr val="000000"/>
                </a:contourClr>
              </a:sp3d>
            </c:spPr>
            <c:extLst>
              <c:ext xmlns:c16="http://schemas.microsoft.com/office/drawing/2014/chart" uri="{C3380CC4-5D6E-409C-BE32-E72D297353CC}">
                <c16:uniqueId val="{00000005-5B21-467A-A7C9-3B2C042C9A9C}"/>
              </c:ext>
            </c:extLst>
          </c:dPt>
          <c:dPt>
            <c:idx val="3"/>
            <c:bubble3D val="0"/>
            <c:spPr>
              <a:solidFill>
                <a:schemeClr val="accent4"/>
              </a:solidFill>
              <a:ln>
                <a:noFill/>
              </a:ln>
              <a:effectLst/>
              <a:scene3d>
                <a:camera prst="orthographicFront"/>
                <a:lightRig rig="threePt" dir="t"/>
              </a:scene3d>
              <a:sp3d>
                <a:bevelT h="31750"/>
                <a:bevelB h="31750"/>
                <a:contourClr>
                  <a:srgbClr val="000000"/>
                </a:contourClr>
              </a:sp3d>
            </c:spPr>
            <c:extLst>
              <c:ext xmlns:c16="http://schemas.microsoft.com/office/drawing/2014/chart" uri="{C3380CC4-5D6E-409C-BE32-E72D297353CC}">
                <c16:uniqueId val="{00000007-5B21-467A-A7C9-3B2C042C9A9C}"/>
              </c:ext>
            </c:extLst>
          </c:dPt>
          <c:dPt>
            <c:idx val="4"/>
            <c:bubble3D val="0"/>
            <c:spPr>
              <a:solidFill>
                <a:schemeClr val="accent5"/>
              </a:solidFill>
              <a:ln>
                <a:noFill/>
              </a:ln>
              <a:effectLst/>
              <a:scene3d>
                <a:camera prst="orthographicFront"/>
                <a:lightRig rig="threePt" dir="t"/>
              </a:scene3d>
              <a:sp3d>
                <a:bevelT h="31750"/>
                <a:bevelB h="31750"/>
                <a:contourClr>
                  <a:srgbClr val="000000"/>
                </a:contourClr>
              </a:sp3d>
            </c:spPr>
            <c:extLst>
              <c:ext xmlns:c16="http://schemas.microsoft.com/office/drawing/2014/chart" uri="{C3380CC4-5D6E-409C-BE32-E72D297353CC}">
                <c16:uniqueId val="{00000009-5B21-467A-A7C9-3B2C042C9A9C}"/>
              </c:ext>
            </c:extLst>
          </c:dPt>
          <c:dPt>
            <c:idx val="5"/>
            <c:bubble3D val="0"/>
            <c:spPr>
              <a:solidFill>
                <a:schemeClr val="accent6"/>
              </a:solidFill>
              <a:ln>
                <a:noFill/>
              </a:ln>
              <a:effectLst/>
              <a:scene3d>
                <a:camera prst="orthographicFront"/>
                <a:lightRig rig="threePt" dir="t"/>
              </a:scene3d>
              <a:sp3d>
                <a:bevelT h="31750"/>
                <a:bevelB h="31750"/>
                <a:contourClr>
                  <a:srgbClr val="000000"/>
                </a:contourClr>
              </a:sp3d>
            </c:spPr>
            <c:extLst>
              <c:ext xmlns:c16="http://schemas.microsoft.com/office/drawing/2014/chart" uri="{C3380CC4-5D6E-409C-BE32-E72D297353CC}">
                <c16:uniqueId val="{0000000B-5B21-467A-A7C9-3B2C042C9A9C}"/>
              </c:ext>
            </c:extLst>
          </c:dPt>
          <c:dPt>
            <c:idx val="6"/>
            <c:bubble3D val="0"/>
            <c:spPr>
              <a:solidFill>
                <a:schemeClr val="accent1">
                  <a:lumMod val="60000"/>
                </a:schemeClr>
              </a:solidFill>
              <a:ln>
                <a:noFill/>
              </a:ln>
              <a:effectLst/>
              <a:scene3d>
                <a:camera prst="orthographicFront"/>
                <a:lightRig rig="threePt" dir="t"/>
              </a:scene3d>
              <a:sp3d>
                <a:bevelT h="31750"/>
                <a:bevelB h="31750"/>
                <a:contourClr>
                  <a:srgbClr val="000000"/>
                </a:contourClr>
              </a:sp3d>
            </c:spPr>
            <c:extLst>
              <c:ext xmlns:c16="http://schemas.microsoft.com/office/drawing/2014/chart" uri="{C3380CC4-5D6E-409C-BE32-E72D297353CC}">
                <c16:uniqueId val="{0000000D-5B21-467A-A7C9-3B2C042C9A9C}"/>
              </c:ext>
            </c:extLst>
          </c:dPt>
          <c:dPt>
            <c:idx val="7"/>
            <c:bubble3D val="0"/>
            <c:spPr>
              <a:solidFill>
                <a:schemeClr val="accent2">
                  <a:lumMod val="60000"/>
                </a:schemeClr>
              </a:solidFill>
              <a:ln>
                <a:noFill/>
              </a:ln>
              <a:effectLst/>
              <a:scene3d>
                <a:camera prst="orthographicFront"/>
                <a:lightRig rig="threePt" dir="t"/>
              </a:scene3d>
              <a:sp3d>
                <a:bevelT h="31750"/>
                <a:bevelB h="31750"/>
                <a:contourClr>
                  <a:srgbClr val="000000"/>
                </a:contourClr>
              </a:sp3d>
            </c:spPr>
            <c:extLst>
              <c:ext xmlns:c16="http://schemas.microsoft.com/office/drawing/2014/chart" uri="{C3380CC4-5D6E-409C-BE32-E72D297353CC}">
                <c16:uniqueId val="{0000000F-5B21-467A-A7C9-3B2C042C9A9C}"/>
              </c:ext>
            </c:extLst>
          </c:dPt>
          <c:dPt>
            <c:idx val="8"/>
            <c:bubble3D val="0"/>
            <c:spPr>
              <a:solidFill>
                <a:schemeClr val="accent3">
                  <a:lumMod val="60000"/>
                </a:schemeClr>
              </a:solidFill>
              <a:ln>
                <a:noFill/>
              </a:ln>
              <a:effectLst/>
              <a:scene3d>
                <a:camera prst="orthographicFront"/>
                <a:lightRig rig="threePt" dir="t"/>
              </a:scene3d>
              <a:sp3d>
                <a:bevelT h="31750"/>
                <a:bevelB h="31750"/>
                <a:contourClr>
                  <a:srgbClr val="000000"/>
                </a:contourClr>
              </a:sp3d>
            </c:spPr>
            <c:extLst>
              <c:ext xmlns:c16="http://schemas.microsoft.com/office/drawing/2014/chart" uri="{C3380CC4-5D6E-409C-BE32-E72D297353CC}">
                <c16:uniqueId val="{00000011-5B21-467A-A7C9-3B2C042C9A9C}"/>
              </c:ext>
            </c:extLst>
          </c:dPt>
          <c:dPt>
            <c:idx val="9"/>
            <c:bubble3D val="0"/>
            <c:spPr>
              <a:solidFill>
                <a:schemeClr val="accent4">
                  <a:lumMod val="60000"/>
                </a:schemeClr>
              </a:solidFill>
              <a:ln>
                <a:noFill/>
              </a:ln>
              <a:effectLst/>
              <a:scene3d>
                <a:camera prst="orthographicFront"/>
                <a:lightRig rig="threePt" dir="t"/>
              </a:scene3d>
              <a:sp3d>
                <a:bevelT h="31750"/>
                <a:bevelB h="31750"/>
                <a:contourClr>
                  <a:srgbClr val="000000"/>
                </a:contourClr>
              </a:sp3d>
            </c:spPr>
            <c:extLst>
              <c:ext xmlns:c16="http://schemas.microsoft.com/office/drawing/2014/chart" uri="{C3380CC4-5D6E-409C-BE32-E72D297353CC}">
                <c16:uniqueId val="{00000013-5B21-467A-A7C9-3B2C042C9A9C}"/>
              </c:ext>
            </c:extLst>
          </c:dPt>
          <c:dPt>
            <c:idx val="10"/>
            <c:bubble3D val="0"/>
            <c:spPr>
              <a:solidFill>
                <a:schemeClr val="accent5">
                  <a:lumMod val="60000"/>
                </a:schemeClr>
              </a:solidFill>
              <a:ln>
                <a:noFill/>
              </a:ln>
              <a:effectLst/>
              <a:scene3d>
                <a:camera prst="orthographicFront"/>
                <a:lightRig rig="threePt" dir="t"/>
              </a:scene3d>
              <a:sp3d>
                <a:bevelT h="31750"/>
                <a:bevelB h="31750"/>
                <a:contourClr>
                  <a:srgbClr val="000000"/>
                </a:contourClr>
              </a:sp3d>
            </c:spPr>
            <c:extLst>
              <c:ext xmlns:c16="http://schemas.microsoft.com/office/drawing/2014/chart" uri="{C3380CC4-5D6E-409C-BE32-E72D297353CC}">
                <c16:uniqueId val="{00000015-5B21-467A-A7C9-3B2C042C9A9C}"/>
              </c:ext>
            </c:extLst>
          </c:dPt>
          <c:dLbls>
            <c:dLbl>
              <c:idx val="0"/>
              <c:layout>
                <c:manualLayout>
                  <c:x val="-0.12033340618741226"/>
                  <c:y val="0.1413665688093467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B21-467A-A7C9-3B2C042C9A9C}"/>
                </c:ext>
              </c:extLst>
            </c:dLbl>
            <c:dLbl>
              <c:idx val="6"/>
              <c:layout>
                <c:manualLayout>
                  <c:x val="7.5225672796021845E-4"/>
                  <c:y val="-3.800810743792743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A86D0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5B21-467A-A7C9-3B2C042C9A9C}"/>
                </c:ext>
              </c:extLst>
            </c:dLbl>
            <c:dLbl>
              <c:idx val="8"/>
              <c:layout>
                <c:manualLayout>
                  <c:x val="-5.2877533989624127E-3"/>
                  <c:y val="1.5808425841739627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2F5507"/>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5B21-467A-A7C9-3B2C042C9A9C}"/>
                </c:ext>
              </c:extLst>
            </c:dLbl>
            <c:dLbl>
              <c:idx val="9"/>
              <c:layout>
                <c:manualLayout>
                  <c:x val="4.0522553261347058E-2"/>
                  <c:y val="2.0532733421259743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0D4F8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5B21-467A-A7C9-3B2C042C9A9C}"/>
                </c:ext>
              </c:extLst>
            </c:dLbl>
            <c:dLbl>
              <c:idx val="10"/>
              <c:layout>
                <c:manualLayout>
                  <c:x val="5.9624030396981768E-2"/>
                  <c:y val="2.6328689045974487E-2"/>
                </c:manualLayout>
              </c:layout>
              <c:tx>
                <c:rich>
                  <a:bodyPr rot="0" spcFirstLastPara="1" vertOverflow="ellipsis" vert="horz" wrap="square" lIns="38100" tIns="19050" rIns="38100" bIns="19050" anchor="ctr" anchorCtr="1">
                    <a:spAutoFit/>
                  </a:bodyPr>
                  <a:lstStyle/>
                  <a:p>
                    <a:pPr>
                      <a:defRPr sz="1100" b="1" i="0" u="none" strike="noStrike" kern="1200" baseline="0">
                        <a:solidFill>
                          <a:srgbClr val="9A4309"/>
                        </a:solidFill>
                        <a:latin typeface="+mn-lt"/>
                        <a:ea typeface="+mn-ea"/>
                        <a:cs typeface="+mn-cs"/>
                      </a:defRPr>
                    </a:pPr>
                    <a:fld id="{C251E47D-BDE7-4181-AEF0-31386BFDBEE9}" type="CATEGORYNAME">
                      <a:rPr lang="en-US" b="1" smtClean="0">
                        <a:solidFill>
                          <a:srgbClr val="9A4309"/>
                        </a:solidFill>
                      </a:rPr>
                      <a:pPr>
                        <a:defRPr sz="1100">
                          <a:solidFill>
                            <a:srgbClr val="9A4309"/>
                          </a:solidFill>
                        </a:defRPr>
                      </a:pPr>
                      <a:t>[CATEGORY NAME]</a:t>
                    </a:fld>
                    <a:r>
                      <a:rPr lang="en-US" b="1" baseline="0" dirty="0">
                        <a:solidFill>
                          <a:srgbClr val="9A4309"/>
                        </a:solidFill>
                      </a:rPr>
                      <a:t> </a:t>
                    </a:r>
                    <a:fld id="{4AEF9DAE-0B4D-40AF-94F9-0D77611C62C5}" type="PERCENTAGE">
                      <a:rPr lang="en-US" b="1" baseline="0" smtClean="0">
                        <a:solidFill>
                          <a:srgbClr val="9A4309"/>
                        </a:solidFill>
                      </a:rPr>
                      <a:pPr>
                        <a:defRPr sz="1100">
                          <a:solidFill>
                            <a:srgbClr val="9A4309"/>
                          </a:solidFill>
                        </a:defRPr>
                      </a:pPr>
                      <a:t>[PERCENTAGE]</a:t>
                    </a:fld>
                    <a:endParaRPr lang="en-US" b="1" baseline="0" dirty="0">
                      <a:solidFill>
                        <a:srgbClr val="9A4309"/>
                      </a:solidFill>
                    </a:endParaRPr>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9A4309"/>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6844386051937466"/>
                      <c:h val="6.8140931420993811E-2"/>
                    </c:manualLayout>
                  </c15:layout>
                  <c15:dlblFieldTable/>
                  <c15:showDataLabelsRange val="0"/>
                </c:ext>
                <c:ext xmlns:c16="http://schemas.microsoft.com/office/drawing/2014/chart" uri="{C3380CC4-5D6E-409C-BE32-E72D297353CC}">
                  <c16:uniqueId val="{00000015-5B21-467A-A7C9-3B2C042C9A9C}"/>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'SEED Portfolio'!$M$6:$M$16</c:f>
              <c:strCache>
                <c:ptCount val="11"/>
                <c:pt idx="0">
                  <c:v>Information Technology</c:v>
                </c:pt>
                <c:pt idx="1">
                  <c:v>Consumer Discretionary</c:v>
                </c:pt>
                <c:pt idx="2">
                  <c:v>Communication Services</c:v>
                </c:pt>
                <c:pt idx="3">
                  <c:v>Health Care</c:v>
                </c:pt>
                <c:pt idx="4">
                  <c:v>Consumer Staples</c:v>
                </c:pt>
                <c:pt idx="5">
                  <c:v>Financials</c:v>
                </c:pt>
                <c:pt idx="6">
                  <c:v>Utilities</c:v>
                </c:pt>
                <c:pt idx="7">
                  <c:v>Industrials</c:v>
                </c:pt>
                <c:pt idx="8">
                  <c:v>Energy</c:v>
                </c:pt>
                <c:pt idx="9">
                  <c:v>Real Estate</c:v>
                </c:pt>
                <c:pt idx="10">
                  <c:v>Materials</c:v>
                </c:pt>
              </c:strCache>
            </c:strRef>
          </c:cat>
          <c:val>
            <c:numRef>
              <c:f>'SEED Portfolio'!$O$6:$O$16</c:f>
              <c:numCache>
                <c:formatCode>0%</c:formatCode>
                <c:ptCount val="11"/>
                <c:pt idx="0">
                  <c:v>0.18436868182280464</c:v>
                </c:pt>
                <c:pt idx="1">
                  <c:v>0.15441068240683331</c:v>
                </c:pt>
                <c:pt idx="2">
                  <c:v>0.10251726114705412</c:v>
                </c:pt>
                <c:pt idx="3">
                  <c:v>0.14346791975084969</c:v>
                </c:pt>
                <c:pt idx="4">
                  <c:v>7.7085410126096168E-2</c:v>
                </c:pt>
                <c:pt idx="5">
                  <c:v>0.12360452587981823</c:v>
                </c:pt>
                <c:pt idx="6">
                  <c:v>0</c:v>
                </c:pt>
                <c:pt idx="7">
                  <c:v>0.12248465508539767</c:v>
                </c:pt>
                <c:pt idx="8">
                  <c:v>3.0817917252875731E-2</c:v>
                </c:pt>
                <c:pt idx="9">
                  <c:v>3.0830118612533142E-2</c:v>
                </c:pt>
                <c:pt idx="10">
                  <c:v>3.0412827915737305E-2</c:v>
                </c:pt>
              </c:numCache>
            </c:numRef>
          </c:val>
          <c:extLst>
            <c:ext xmlns:c16="http://schemas.microsoft.com/office/drawing/2014/chart" uri="{C3380CC4-5D6E-409C-BE32-E72D297353CC}">
              <c16:uniqueId val="{00000016-5B21-467A-A7C9-3B2C042C9A9C}"/>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B49682-A35D-47B7-B57E-99111D268F98}" type="doc">
      <dgm:prSet loTypeId="urn:microsoft.com/office/officeart/2005/8/layout/hierarchy2" loCatId="hierarchy" qsTypeId="urn:microsoft.com/office/officeart/2005/8/quickstyle/simple2" qsCatId="simple" csTypeId="urn:microsoft.com/office/officeart/2005/8/colors/accent1_2" csCatId="accent1" phldr="1"/>
      <dgm:spPr/>
      <dgm:t>
        <a:bodyPr/>
        <a:lstStyle/>
        <a:p>
          <a:endParaRPr lang="en-US"/>
        </a:p>
      </dgm:t>
    </dgm:pt>
    <dgm:pt modelId="{257A7B04-C12D-493D-8C79-A4646F476CD6}">
      <dgm:prSet phldrT="[Text]"/>
      <dgm:spPr>
        <a:solidFill>
          <a:srgbClr val="8C0B42"/>
        </a:solidFill>
        <a:ln>
          <a:solidFill>
            <a:schemeClr val="tx1"/>
          </a:solidFill>
        </a:ln>
      </dgm:spPr>
      <dgm:t>
        <a:bodyPr/>
        <a:lstStyle/>
        <a:p>
          <a:r>
            <a:rPr lang="en-US"/>
            <a:t>Insider </a:t>
          </a:r>
        </a:p>
      </dgm:t>
    </dgm:pt>
    <dgm:pt modelId="{A5E3839D-0167-4D5D-8FB7-58616D0766AA}" type="parTrans" cxnId="{C436A0FA-96DC-4475-8F69-488FE6C0EAA0}">
      <dgm:prSet/>
      <dgm:spPr/>
      <dgm:t>
        <a:bodyPr/>
        <a:lstStyle/>
        <a:p>
          <a:endParaRPr lang="en-US"/>
        </a:p>
      </dgm:t>
    </dgm:pt>
    <dgm:pt modelId="{521F4141-0677-43F3-9C22-E9C373202101}" type="sibTrans" cxnId="{C436A0FA-96DC-4475-8F69-488FE6C0EAA0}">
      <dgm:prSet/>
      <dgm:spPr/>
      <dgm:t>
        <a:bodyPr/>
        <a:lstStyle/>
        <a:p>
          <a:endParaRPr lang="en-US"/>
        </a:p>
      </dgm:t>
    </dgm:pt>
    <dgm:pt modelId="{958D370B-6337-4C38-BE34-16EC3AD106F3}">
      <dgm:prSet phldrT="[Text]"/>
      <dgm:spPr>
        <a:solidFill>
          <a:srgbClr val="8C0B42"/>
        </a:solidFill>
        <a:ln>
          <a:solidFill>
            <a:schemeClr val="tx1"/>
          </a:solidFill>
        </a:ln>
      </dgm:spPr>
      <dgm:t>
        <a:bodyPr/>
        <a:lstStyle/>
        <a:p>
          <a:r>
            <a:rPr lang="en-US"/>
            <a:t>Long Horizon (LH)</a:t>
          </a:r>
        </a:p>
      </dgm:t>
    </dgm:pt>
    <dgm:pt modelId="{E3853B67-D7AE-41A8-9C18-E1F0F5A9B8CD}" type="parTrans" cxnId="{8B4D0BEC-5143-4719-8212-5EAA50CCB784}">
      <dgm:prSet/>
      <dgm:spPr>
        <a:ln>
          <a:solidFill>
            <a:schemeClr val="tx1"/>
          </a:solidFill>
        </a:ln>
      </dgm:spPr>
      <dgm:t>
        <a:bodyPr/>
        <a:lstStyle/>
        <a:p>
          <a:endParaRPr lang="en-US"/>
        </a:p>
      </dgm:t>
    </dgm:pt>
    <dgm:pt modelId="{E5B56E79-C957-4283-8A6A-CB4D94957133}" type="sibTrans" cxnId="{8B4D0BEC-5143-4719-8212-5EAA50CCB784}">
      <dgm:prSet/>
      <dgm:spPr/>
      <dgm:t>
        <a:bodyPr/>
        <a:lstStyle/>
        <a:p>
          <a:endParaRPr lang="en-US"/>
        </a:p>
      </dgm:t>
    </dgm:pt>
    <dgm:pt modelId="{F3987ABA-E783-43CF-9377-B5C1B6B6F64A}">
      <dgm:prSet phldrT="[Text]"/>
      <dgm:spPr>
        <a:solidFill>
          <a:srgbClr val="8C0B42"/>
        </a:solidFill>
        <a:ln>
          <a:solidFill>
            <a:schemeClr val="tx1"/>
          </a:solidFill>
        </a:ln>
      </dgm:spPr>
      <dgm:t>
        <a:bodyPr/>
        <a:lstStyle/>
        <a:p>
          <a:r>
            <a:rPr lang="en-US"/>
            <a:t>Uninformative</a:t>
          </a:r>
        </a:p>
      </dgm:t>
    </dgm:pt>
    <dgm:pt modelId="{09DC8AEC-46F3-4CEA-B6ED-D39091B19E9C}" type="parTrans" cxnId="{07812C29-FEEB-40D4-95F3-8862377A14BA}">
      <dgm:prSet/>
      <dgm:spPr>
        <a:ln>
          <a:solidFill>
            <a:schemeClr val="tx1"/>
          </a:solidFill>
        </a:ln>
      </dgm:spPr>
      <dgm:t>
        <a:bodyPr/>
        <a:lstStyle/>
        <a:p>
          <a:endParaRPr lang="en-US"/>
        </a:p>
      </dgm:t>
    </dgm:pt>
    <dgm:pt modelId="{3E325DEC-D4E1-414F-B323-32C360AA67A3}" type="sibTrans" cxnId="{07812C29-FEEB-40D4-95F3-8862377A14BA}">
      <dgm:prSet/>
      <dgm:spPr/>
      <dgm:t>
        <a:bodyPr/>
        <a:lstStyle/>
        <a:p>
          <a:endParaRPr lang="en-US"/>
        </a:p>
      </dgm:t>
    </dgm:pt>
    <dgm:pt modelId="{6044F110-C59D-4B47-BD1C-2A59CEB40872}">
      <dgm:prSet phldrT="[Text]"/>
      <dgm:spPr>
        <a:solidFill>
          <a:srgbClr val="8C0B42"/>
        </a:solidFill>
        <a:ln>
          <a:solidFill>
            <a:schemeClr val="tx1"/>
          </a:solidFill>
        </a:ln>
      </dgm:spPr>
      <dgm:t>
        <a:bodyPr/>
        <a:lstStyle/>
        <a:p>
          <a:r>
            <a:rPr lang="en-US"/>
            <a:t>Deviation from (LH)</a:t>
          </a:r>
        </a:p>
      </dgm:t>
    </dgm:pt>
    <dgm:pt modelId="{6E74C896-FA66-4FD0-9ED5-24B3585545B2}" type="parTrans" cxnId="{391D3DFD-93F4-4411-9826-29572F33B09D}">
      <dgm:prSet/>
      <dgm:spPr>
        <a:ln>
          <a:solidFill>
            <a:schemeClr val="tx1"/>
          </a:solidFill>
        </a:ln>
      </dgm:spPr>
      <dgm:t>
        <a:bodyPr/>
        <a:lstStyle/>
        <a:p>
          <a:endParaRPr lang="en-US"/>
        </a:p>
      </dgm:t>
    </dgm:pt>
    <dgm:pt modelId="{3131AFE3-60B9-48D1-8690-4A484F9076E6}" type="sibTrans" cxnId="{391D3DFD-93F4-4411-9826-29572F33B09D}">
      <dgm:prSet/>
      <dgm:spPr/>
      <dgm:t>
        <a:bodyPr/>
        <a:lstStyle/>
        <a:p>
          <a:endParaRPr lang="en-US"/>
        </a:p>
      </dgm:t>
    </dgm:pt>
    <dgm:pt modelId="{B59D693F-9AA4-461E-A979-93A89EBE156A}">
      <dgm:prSet phldrT="[Text]"/>
      <dgm:spPr>
        <a:solidFill>
          <a:srgbClr val="FEC938"/>
        </a:solidFill>
        <a:ln>
          <a:solidFill>
            <a:schemeClr val="tx1"/>
          </a:solidFill>
        </a:ln>
      </dgm:spPr>
      <dgm:t>
        <a:bodyPr/>
        <a:lstStyle/>
        <a:p>
          <a:r>
            <a:rPr lang="en-US">
              <a:solidFill>
                <a:schemeClr val="bg1"/>
              </a:solidFill>
            </a:rPr>
            <a:t>Short Horizon (SH)</a:t>
          </a:r>
        </a:p>
      </dgm:t>
    </dgm:pt>
    <dgm:pt modelId="{78F2BFA0-FA92-4AC1-A48C-87D816C453B3}" type="parTrans" cxnId="{71704760-63D8-41DC-B364-095D98DB1E85}">
      <dgm:prSet/>
      <dgm:spPr>
        <a:ln>
          <a:solidFill>
            <a:schemeClr val="tx1"/>
          </a:solidFill>
        </a:ln>
      </dgm:spPr>
      <dgm:t>
        <a:bodyPr/>
        <a:lstStyle/>
        <a:p>
          <a:endParaRPr lang="en-US"/>
        </a:p>
      </dgm:t>
    </dgm:pt>
    <dgm:pt modelId="{A7F6FB01-32C4-4729-8F85-662C3D9F9C78}" type="sibTrans" cxnId="{71704760-63D8-41DC-B364-095D98DB1E85}">
      <dgm:prSet/>
      <dgm:spPr/>
      <dgm:t>
        <a:bodyPr/>
        <a:lstStyle/>
        <a:p>
          <a:endParaRPr lang="en-US"/>
        </a:p>
      </dgm:t>
    </dgm:pt>
    <dgm:pt modelId="{8086E930-4A9D-47A9-9443-9BA8AE7F4B09}">
      <dgm:prSet phldrT="[Text]"/>
      <dgm:spPr>
        <a:solidFill>
          <a:srgbClr val="8C0B42"/>
        </a:solidFill>
        <a:ln>
          <a:solidFill>
            <a:srgbClr val="00B050"/>
          </a:solidFill>
        </a:ln>
      </dgm:spPr>
      <dgm:t>
        <a:bodyPr/>
        <a:lstStyle/>
        <a:p>
          <a:r>
            <a:rPr lang="en-US"/>
            <a:t>Informative</a:t>
          </a:r>
        </a:p>
      </dgm:t>
    </dgm:pt>
    <dgm:pt modelId="{5807E317-62C9-4799-9371-03D68298F1B1}" type="parTrans" cxnId="{A9E259A8-114E-4410-999E-5E233208239A}">
      <dgm:prSet/>
      <dgm:spPr>
        <a:ln>
          <a:solidFill>
            <a:schemeClr val="tx1"/>
          </a:solidFill>
        </a:ln>
      </dgm:spPr>
      <dgm:t>
        <a:bodyPr/>
        <a:lstStyle/>
        <a:p>
          <a:endParaRPr lang="en-US"/>
        </a:p>
      </dgm:t>
    </dgm:pt>
    <dgm:pt modelId="{FFC7193D-88BD-4BC1-822C-9CCE0C0D0146}" type="sibTrans" cxnId="{A9E259A8-114E-4410-999E-5E233208239A}">
      <dgm:prSet/>
      <dgm:spPr/>
      <dgm:t>
        <a:bodyPr/>
        <a:lstStyle/>
        <a:p>
          <a:endParaRPr lang="en-US"/>
        </a:p>
      </dgm:t>
    </dgm:pt>
    <dgm:pt modelId="{80CB4A7F-F28C-4BB4-BE3B-4DAC079186DC}" type="pres">
      <dgm:prSet presAssocID="{B8B49682-A35D-47B7-B57E-99111D268F98}" presName="diagram" presStyleCnt="0">
        <dgm:presLayoutVars>
          <dgm:chPref val="1"/>
          <dgm:dir/>
          <dgm:animOne val="branch"/>
          <dgm:animLvl val="lvl"/>
          <dgm:resizeHandles val="exact"/>
        </dgm:presLayoutVars>
      </dgm:prSet>
      <dgm:spPr/>
    </dgm:pt>
    <dgm:pt modelId="{AB1D2888-2A65-4A0F-8868-7F16D44621F7}" type="pres">
      <dgm:prSet presAssocID="{257A7B04-C12D-493D-8C79-A4646F476CD6}" presName="root1" presStyleCnt="0"/>
      <dgm:spPr/>
    </dgm:pt>
    <dgm:pt modelId="{90062CCA-F71E-4859-83A1-741C127D4309}" type="pres">
      <dgm:prSet presAssocID="{257A7B04-C12D-493D-8C79-A4646F476CD6}" presName="LevelOneTextNode" presStyleLbl="node0" presStyleIdx="0" presStyleCnt="1">
        <dgm:presLayoutVars>
          <dgm:chPref val="3"/>
        </dgm:presLayoutVars>
      </dgm:prSet>
      <dgm:spPr/>
    </dgm:pt>
    <dgm:pt modelId="{D73F3519-3A3E-4CC7-B298-D70607A49D7C}" type="pres">
      <dgm:prSet presAssocID="{257A7B04-C12D-493D-8C79-A4646F476CD6}" presName="level2hierChild" presStyleCnt="0"/>
      <dgm:spPr/>
    </dgm:pt>
    <dgm:pt modelId="{E806FA0D-7C6B-4644-8A0F-68A18A7C5E55}" type="pres">
      <dgm:prSet presAssocID="{E3853B67-D7AE-41A8-9C18-E1F0F5A9B8CD}" presName="conn2-1" presStyleLbl="parChTrans1D2" presStyleIdx="0" presStyleCnt="2"/>
      <dgm:spPr/>
    </dgm:pt>
    <dgm:pt modelId="{D29F5A94-AEEC-48A0-B32E-280ED2D77B30}" type="pres">
      <dgm:prSet presAssocID="{E3853B67-D7AE-41A8-9C18-E1F0F5A9B8CD}" presName="connTx" presStyleLbl="parChTrans1D2" presStyleIdx="0" presStyleCnt="2"/>
      <dgm:spPr/>
    </dgm:pt>
    <dgm:pt modelId="{6437843B-3456-45BD-B46F-40D05B02B58E}" type="pres">
      <dgm:prSet presAssocID="{958D370B-6337-4C38-BE34-16EC3AD106F3}" presName="root2" presStyleCnt="0"/>
      <dgm:spPr/>
    </dgm:pt>
    <dgm:pt modelId="{A30DAF51-E55F-491A-9B60-0886C9D4FDCF}" type="pres">
      <dgm:prSet presAssocID="{958D370B-6337-4C38-BE34-16EC3AD106F3}" presName="LevelTwoTextNode" presStyleLbl="node2" presStyleIdx="0" presStyleCnt="2">
        <dgm:presLayoutVars>
          <dgm:chPref val="3"/>
        </dgm:presLayoutVars>
      </dgm:prSet>
      <dgm:spPr/>
    </dgm:pt>
    <dgm:pt modelId="{72A4C510-CE97-4D1C-9B5A-B560E6BC6215}" type="pres">
      <dgm:prSet presAssocID="{958D370B-6337-4C38-BE34-16EC3AD106F3}" presName="level3hierChild" presStyleCnt="0"/>
      <dgm:spPr/>
    </dgm:pt>
    <dgm:pt modelId="{4860A410-ACDD-4C34-A34B-2EA39F0E05B8}" type="pres">
      <dgm:prSet presAssocID="{09DC8AEC-46F3-4CEA-B6ED-D39091B19E9C}" presName="conn2-1" presStyleLbl="parChTrans1D3" presStyleIdx="0" presStyleCnt="3"/>
      <dgm:spPr/>
    </dgm:pt>
    <dgm:pt modelId="{95C33806-1EBF-4AB4-81E0-C2BA940C70E0}" type="pres">
      <dgm:prSet presAssocID="{09DC8AEC-46F3-4CEA-B6ED-D39091B19E9C}" presName="connTx" presStyleLbl="parChTrans1D3" presStyleIdx="0" presStyleCnt="3"/>
      <dgm:spPr/>
    </dgm:pt>
    <dgm:pt modelId="{FA0DC4D9-FB07-4090-B150-F7BF17F248FA}" type="pres">
      <dgm:prSet presAssocID="{F3987ABA-E783-43CF-9377-B5C1B6B6F64A}" presName="root2" presStyleCnt="0"/>
      <dgm:spPr/>
    </dgm:pt>
    <dgm:pt modelId="{4F7AD086-3FB5-44CF-983B-265B75FC23A8}" type="pres">
      <dgm:prSet presAssocID="{F3987ABA-E783-43CF-9377-B5C1B6B6F64A}" presName="LevelTwoTextNode" presStyleLbl="node3" presStyleIdx="0" presStyleCnt="3">
        <dgm:presLayoutVars>
          <dgm:chPref val="3"/>
        </dgm:presLayoutVars>
      </dgm:prSet>
      <dgm:spPr/>
    </dgm:pt>
    <dgm:pt modelId="{E5F29158-99CF-4164-810B-A8CD73EB301B}" type="pres">
      <dgm:prSet presAssocID="{F3987ABA-E783-43CF-9377-B5C1B6B6F64A}" presName="level3hierChild" presStyleCnt="0"/>
      <dgm:spPr/>
    </dgm:pt>
    <dgm:pt modelId="{9CA2F961-B7B3-465B-A5E5-7647553AABD7}" type="pres">
      <dgm:prSet presAssocID="{6E74C896-FA66-4FD0-9ED5-24B3585545B2}" presName="conn2-1" presStyleLbl="parChTrans1D3" presStyleIdx="1" presStyleCnt="3"/>
      <dgm:spPr/>
    </dgm:pt>
    <dgm:pt modelId="{F5370138-0529-4AF0-B5E5-92F123F8F01B}" type="pres">
      <dgm:prSet presAssocID="{6E74C896-FA66-4FD0-9ED5-24B3585545B2}" presName="connTx" presStyleLbl="parChTrans1D3" presStyleIdx="1" presStyleCnt="3"/>
      <dgm:spPr/>
    </dgm:pt>
    <dgm:pt modelId="{51482FDD-379F-4FE6-AF49-84F56E312B1F}" type="pres">
      <dgm:prSet presAssocID="{6044F110-C59D-4B47-BD1C-2A59CEB40872}" presName="root2" presStyleCnt="0"/>
      <dgm:spPr/>
    </dgm:pt>
    <dgm:pt modelId="{C35889DB-45F8-4D6C-A693-45C0EB5C9431}" type="pres">
      <dgm:prSet presAssocID="{6044F110-C59D-4B47-BD1C-2A59CEB40872}" presName="LevelTwoTextNode" presStyleLbl="node3" presStyleIdx="1" presStyleCnt="3">
        <dgm:presLayoutVars>
          <dgm:chPref val="3"/>
        </dgm:presLayoutVars>
      </dgm:prSet>
      <dgm:spPr/>
    </dgm:pt>
    <dgm:pt modelId="{63B296FE-B7DC-4935-8F2B-EEFEC7496DF0}" type="pres">
      <dgm:prSet presAssocID="{6044F110-C59D-4B47-BD1C-2A59CEB40872}" presName="level3hierChild" presStyleCnt="0"/>
      <dgm:spPr/>
    </dgm:pt>
    <dgm:pt modelId="{F69C9664-BFB3-4CB7-83AC-238C737CF696}" type="pres">
      <dgm:prSet presAssocID="{78F2BFA0-FA92-4AC1-A48C-87D816C453B3}" presName="conn2-1" presStyleLbl="parChTrans1D2" presStyleIdx="1" presStyleCnt="2"/>
      <dgm:spPr/>
    </dgm:pt>
    <dgm:pt modelId="{C15C8F6D-237F-46B2-8316-D6B0C3769C2E}" type="pres">
      <dgm:prSet presAssocID="{78F2BFA0-FA92-4AC1-A48C-87D816C453B3}" presName="connTx" presStyleLbl="parChTrans1D2" presStyleIdx="1" presStyleCnt="2"/>
      <dgm:spPr/>
    </dgm:pt>
    <dgm:pt modelId="{CBB79D3E-6F2B-48DA-9388-7E54A47EF0B3}" type="pres">
      <dgm:prSet presAssocID="{B59D693F-9AA4-461E-A979-93A89EBE156A}" presName="root2" presStyleCnt="0"/>
      <dgm:spPr/>
    </dgm:pt>
    <dgm:pt modelId="{1E142786-40B5-4B33-A768-8AF9E25C1CA3}" type="pres">
      <dgm:prSet presAssocID="{B59D693F-9AA4-461E-A979-93A89EBE156A}" presName="LevelTwoTextNode" presStyleLbl="node2" presStyleIdx="1" presStyleCnt="2">
        <dgm:presLayoutVars>
          <dgm:chPref val="3"/>
        </dgm:presLayoutVars>
      </dgm:prSet>
      <dgm:spPr/>
    </dgm:pt>
    <dgm:pt modelId="{0726DF9F-30D0-4CD3-95A4-61DE488BFEB7}" type="pres">
      <dgm:prSet presAssocID="{B59D693F-9AA4-461E-A979-93A89EBE156A}" presName="level3hierChild" presStyleCnt="0"/>
      <dgm:spPr/>
    </dgm:pt>
    <dgm:pt modelId="{7A7B0C67-C71A-4E8E-BC0B-BCC17FAEAE0A}" type="pres">
      <dgm:prSet presAssocID="{5807E317-62C9-4799-9371-03D68298F1B1}" presName="conn2-1" presStyleLbl="parChTrans1D3" presStyleIdx="2" presStyleCnt="3"/>
      <dgm:spPr/>
    </dgm:pt>
    <dgm:pt modelId="{426067BF-ECBC-4315-A10D-34D0128495D7}" type="pres">
      <dgm:prSet presAssocID="{5807E317-62C9-4799-9371-03D68298F1B1}" presName="connTx" presStyleLbl="parChTrans1D3" presStyleIdx="2" presStyleCnt="3"/>
      <dgm:spPr/>
    </dgm:pt>
    <dgm:pt modelId="{99578728-A1EC-47C1-B62B-E21EBD74F99F}" type="pres">
      <dgm:prSet presAssocID="{8086E930-4A9D-47A9-9443-9BA8AE7F4B09}" presName="root2" presStyleCnt="0"/>
      <dgm:spPr/>
    </dgm:pt>
    <dgm:pt modelId="{ABCD8FCC-E355-46A6-8486-05CC36D3FBB2}" type="pres">
      <dgm:prSet presAssocID="{8086E930-4A9D-47A9-9443-9BA8AE7F4B09}" presName="LevelTwoTextNode" presStyleLbl="node3" presStyleIdx="2" presStyleCnt="3">
        <dgm:presLayoutVars>
          <dgm:chPref val="3"/>
        </dgm:presLayoutVars>
      </dgm:prSet>
      <dgm:spPr/>
    </dgm:pt>
    <dgm:pt modelId="{E168092E-01D1-4CA8-9E81-40E3B1D6EE39}" type="pres">
      <dgm:prSet presAssocID="{8086E930-4A9D-47A9-9443-9BA8AE7F4B09}" presName="level3hierChild" presStyleCnt="0"/>
      <dgm:spPr/>
    </dgm:pt>
  </dgm:ptLst>
  <dgm:cxnLst>
    <dgm:cxn modelId="{B6CAA71B-2FA2-4AEF-B813-45B013D1326D}" type="presOf" srcId="{5807E317-62C9-4799-9371-03D68298F1B1}" destId="{426067BF-ECBC-4315-A10D-34D0128495D7}" srcOrd="1" destOrd="0" presId="urn:microsoft.com/office/officeart/2005/8/layout/hierarchy2"/>
    <dgm:cxn modelId="{07812C29-FEEB-40D4-95F3-8862377A14BA}" srcId="{958D370B-6337-4C38-BE34-16EC3AD106F3}" destId="{F3987ABA-E783-43CF-9377-B5C1B6B6F64A}" srcOrd="0" destOrd="0" parTransId="{09DC8AEC-46F3-4CEA-B6ED-D39091B19E9C}" sibTransId="{3E325DEC-D4E1-414F-B323-32C360AA67A3}"/>
    <dgm:cxn modelId="{47038F34-AC08-4BB8-8B3C-F5A918F48CD8}" type="presOf" srcId="{8086E930-4A9D-47A9-9443-9BA8AE7F4B09}" destId="{ABCD8FCC-E355-46A6-8486-05CC36D3FBB2}" srcOrd="0" destOrd="0" presId="urn:microsoft.com/office/officeart/2005/8/layout/hierarchy2"/>
    <dgm:cxn modelId="{2E254E3E-94B9-47F8-86FB-C65AEC8ED317}" type="presOf" srcId="{B59D693F-9AA4-461E-A979-93A89EBE156A}" destId="{1E142786-40B5-4B33-A768-8AF9E25C1CA3}" srcOrd="0" destOrd="0" presId="urn:microsoft.com/office/officeart/2005/8/layout/hierarchy2"/>
    <dgm:cxn modelId="{71704760-63D8-41DC-B364-095D98DB1E85}" srcId="{257A7B04-C12D-493D-8C79-A4646F476CD6}" destId="{B59D693F-9AA4-461E-A979-93A89EBE156A}" srcOrd="1" destOrd="0" parTransId="{78F2BFA0-FA92-4AC1-A48C-87D816C453B3}" sibTransId="{A7F6FB01-32C4-4729-8F85-662C3D9F9C78}"/>
    <dgm:cxn modelId="{A8F6504B-3F07-44EA-BCFB-C9A959C998F1}" type="presOf" srcId="{257A7B04-C12D-493D-8C79-A4646F476CD6}" destId="{90062CCA-F71E-4859-83A1-741C127D4309}" srcOrd="0" destOrd="0" presId="urn:microsoft.com/office/officeart/2005/8/layout/hierarchy2"/>
    <dgm:cxn modelId="{BA310156-9AA0-42A5-8677-BEF877970945}" type="presOf" srcId="{958D370B-6337-4C38-BE34-16EC3AD106F3}" destId="{A30DAF51-E55F-491A-9B60-0886C9D4FDCF}" srcOrd="0" destOrd="0" presId="urn:microsoft.com/office/officeart/2005/8/layout/hierarchy2"/>
    <dgm:cxn modelId="{70D28F79-719B-4CB4-9104-605233F42F66}" type="presOf" srcId="{B8B49682-A35D-47B7-B57E-99111D268F98}" destId="{80CB4A7F-F28C-4BB4-BE3B-4DAC079186DC}" srcOrd="0" destOrd="0" presId="urn:microsoft.com/office/officeart/2005/8/layout/hierarchy2"/>
    <dgm:cxn modelId="{CD56657F-AC40-4E4D-94B6-4A15C175EC16}" type="presOf" srcId="{F3987ABA-E783-43CF-9377-B5C1B6B6F64A}" destId="{4F7AD086-3FB5-44CF-983B-265B75FC23A8}" srcOrd="0" destOrd="0" presId="urn:microsoft.com/office/officeart/2005/8/layout/hierarchy2"/>
    <dgm:cxn modelId="{8067E790-A790-4456-B691-67128E69F3DE}" type="presOf" srcId="{E3853B67-D7AE-41A8-9C18-E1F0F5A9B8CD}" destId="{D29F5A94-AEEC-48A0-B32E-280ED2D77B30}" srcOrd="1" destOrd="0" presId="urn:microsoft.com/office/officeart/2005/8/layout/hierarchy2"/>
    <dgm:cxn modelId="{D07F8599-31E1-4732-A411-AC9013507377}" type="presOf" srcId="{6E74C896-FA66-4FD0-9ED5-24B3585545B2}" destId="{9CA2F961-B7B3-465B-A5E5-7647553AABD7}" srcOrd="0" destOrd="0" presId="urn:microsoft.com/office/officeart/2005/8/layout/hierarchy2"/>
    <dgm:cxn modelId="{C7B7BEA2-757C-4505-B920-FF25B180BC80}" type="presOf" srcId="{5807E317-62C9-4799-9371-03D68298F1B1}" destId="{7A7B0C67-C71A-4E8E-BC0B-BCC17FAEAE0A}" srcOrd="0" destOrd="0" presId="urn:microsoft.com/office/officeart/2005/8/layout/hierarchy2"/>
    <dgm:cxn modelId="{4A3546A3-DAD0-44A8-857B-42EB00BFF8AF}" type="presOf" srcId="{E3853B67-D7AE-41A8-9C18-E1F0F5A9B8CD}" destId="{E806FA0D-7C6B-4644-8A0F-68A18A7C5E55}" srcOrd="0" destOrd="0" presId="urn:microsoft.com/office/officeart/2005/8/layout/hierarchy2"/>
    <dgm:cxn modelId="{710FA4A6-7A78-44F9-AA96-92DEFAED4EAD}" type="presOf" srcId="{09DC8AEC-46F3-4CEA-B6ED-D39091B19E9C}" destId="{4860A410-ACDD-4C34-A34B-2EA39F0E05B8}" srcOrd="0" destOrd="0" presId="urn:microsoft.com/office/officeart/2005/8/layout/hierarchy2"/>
    <dgm:cxn modelId="{A9E259A8-114E-4410-999E-5E233208239A}" srcId="{B59D693F-9AA4-461E-A979-93A89EBE156A}" destId="{8086E930-4A9D-47A9-9443-9BA8AE7F4B09}" srcOrd="0" destOrd="0" parTransId="{5807E317-62C9-4799-9371-03D68298F1B1}" sibTransId="{FFC7193D-88BD-4BC1-822C-9CCE0C0D0146}"/>
    <dgm:cxn modelId="{3E6586C0-F810-4DCE-836D-BE53633AD5FE}" type="presOf" srcId="{6E74C896-FA66-4FD0-9ED5-24B3585545B2}" destId="{F5370138-0529-4AF0-B5E5-92F123F8F01B}" srcOrd="1" destOrd="0" presId="urn:microsoft.com/office/officeart/2005/8/layout/hierarchy2"/>
    <dgm:cxn modelId="{D48C39D9-A88C-4CEB-9496-6D010083ECDA}" type="presOf" srcId="{6044F110-C59D-4B47-BD1C-2A59CEB40872}" destId="{C35889DB-45F8-4D6C-A693-45C0EB5C9431}" srcOrd="0" destOrd="0" presId="urn:microsoft.com/office/officeart/2005/8/layout/hierarchy2"/>
    <dgm:cxn modelId="{971DF1D9-71A7-4A15-9C6C-D406FBB84D11}" type="presOf" srcId="{09DC8AEC-46F3-4CEA-B6ED-D39091B19E9C}" destId="{95C33806-1EBF-4AB4-81E0-C2BA940C70E0}" srcOrd="1" destOrd="0" presId="urn:microsoft.com/office/officeart/2005/8/layout/hierarchy2"/>
    <dgm:cxn modelId="{6542E5E4-6196-4DF5-8D04-68928FF047B0}" type="presOf" srcId="{78F2BFA0-FA92-4AC1-A48C-87D816C453B3}" destId="{C15C8F6D-237F-46B2-8316-D6B0C3769C2E}" srcOrd="1" destOrd="0" presId="urn:microsoft.com/office/officeart/2005/8/layout/hierarchy2"/>
    <dgm:cxn modelId="{8B4D0BEC-5143-4719-8212-5EAA50CCB784}" srcId="{257A7B04-C12D-493D-8C79-A4646F476CD6}" destId="{958D370B-6337-4C38-BE34-16EC3AD106F3}" srcOrd="0" destOrd="0" parTransId="{E3853B67-D7AE-41A8-9C18-E1F0F5A9B8CD}" sibTransId="{E5B56E79-C957-4283-8A6A-CB4D94957133}"/>
    <dgm:cxn modelId="{C436A0FA-96DC-4475-8F69-488FE6C0EAA0}" srcId="{B8B49682-A35D-47B7-B57E-99111D268F98}" destId="{257A7B04-C12D-493D-8C79-A4646F476CD6}" srcOrd="0" destOrd="0" parTransId="{A5E3839D-0167-4D5D-8FB7-58616D0766AA}" sibTransId="{521F4141-0677-43F3-9C22-E9C373202101}"/>
    <dgm:cxn modelId="{D38331FC-DE89-49C4-A203-4A210B9E8CDE}" type="presOf" srcId="{78F2BFA0-FA92-4AC1-A48C-87D816C453B3}" destId="{F69C9664-BFB3-4CB7-83AC-238C737CF696}" srcOrd="0" destOrd="0" presId="urn:microsoft.com/office/officeart/2005/8/layout/hierarchy2"/>
    <dgm:cxn modelId="{391D3DFD-93F4-4411-9826-29572F33B09D}" srcId="{958D370B-6337-4C38-BE34-16EC3AD106F3}" destId="{6044F110-C59D-4B47-BD1C-2A59CEB40872}" srcOrd="1" destOrd="0" parTransId="{6E74C896-FA66-4FD0-9ED5-24B3585545B2}" sibTransId="{3131AFE3-60B9-48D1-8690-4A484F9076E6}"/>
    <dgm:cxn modelId="{B7A4EDB9-CFC2-453A-9D1E-86730575DAAA}" type="presParOf" srcId="{80CB4A7F-F28C-4BB4-BE3B-4DAC079186DC}" destId="{AB1D2888-2A65-4A0F-8868-7F16D44621F7}" srcOrd="0" destOrd="0" presId="urn:microsoft.com/office/officeart/2005/8/layout/hierarchy2"/>
    <dgm:cxn modelId="{33C0BCD5-36A1-40AB-A38F-7767424C2AC8}" type="presParOf" srcId="{AB1D2888-2A65-4A0F-8868-7F16D44621F7}" destId="{90062CCA-F71E-4859-83A1-741C127D4309}" srcOrd="0" destOrd="0" presId="urn:microsoft.com/office/officeart/2005/8/layout/hierarchy2"/>
    <dgm:cxn modelId="{70E39242-6F98-4A8E-AAB2-4B306C611A34}" type="presParOf" srcId="{AB1D2888-2A65-4A0F-8868-7F16D44621F7}" destId="{D73F3519-3A3E-4CC7-B298-D70607A49D7C}" srcOrd="1" destOrd="0" presId="urn:microsoft.com/office/officeart/2005/8/layout/hierarchy2"/>
    <dgm:cxn modelId="{A2B9A755-8257-46CD-BC92-6D0645D47A0D}" type="presParOf" srcId="{D73F3519-3A3E-4CC7-B298-D70607A49D7C}" destId="{E806FA0D-7C6B-4644-8A0F-68A18A7C5E55}" srcOrd="0" destOrd="0" presId="urn:microsoft.com/office/officeart/2005/8/layout/hierarchy2"/>
    <dgm:cxn modelId="{1ABEECB1-0D2E-43C1-ACE1-748BC6FCB54C}" type="presParOf" srcId="{E806FA0D-7C6B-4644-8A0F-68A18A7C5E55}" destId="{D29F5A94-AEEC-48A0-B32E-280ED2D77B30}" srcOrd="0" destOrd="0" presId="urn:microsoft.com/office/officeart/2005/8/layout/hierarchy2"/>
    <dgm:cxn modelId="{FBB2A741-1834-4B27-8DAD-1C4443B32CFC}" type="presParOf" srcId="{D73F3519-3A3E-4CC7-B298-D70607A49D7C}" destId="{6437843B-3456-45BD-B46F-40D05B02B58E}" srcOrd="1" destOrd="0" presId="urn:microsoft.com/office/officeart/2005/8/layout/hierarchy2"/>
    <dgm:cxn modelId="{E96A9534-745D-439D-959E-DC9D76C43C0D}" type="presParOf" srcId="{6437843B-3456-45BD-B46F-40D05B02B58E}" destId="{A30DAF51-E55F-491A-9B60-0886C9D4FDCF}" srcOrd="0" destOrd="0" presId="urn:microsoft.com/office/officeart/2005/8/layout/hierarchy2"/>
    <dgm:cxn modelId="{CFE503DC-0B77-4AF8-BA77-DEEEED0355B8}" type="presParOf" srcId="{6437843B-3456-45BD-B46F-40D05B02B58E}" destId="{72A4C510-CE97-4D1C-9B5A-B560E6BC6215}" srcOrd="1" destOrd="0" presId="urn:microsoft.com/office/officeart/2005/8/layout/hierarchy2"/>
    <dgm:cxn modelId="{78284E09-9DBF-4682-99A6-222417E1E430}" type="presParOf" srcId="{72A4C510-CE97-4D1C-9B5A-B560E6BC6215}" destId="{4860A410-ACDD-4C34-A34B-2EA39F0E05B8}" srcOrd="0" destOrd="0" presId="urn:microsoft.com/office/officeart/2005/8/layout/hierarchy2"/>
    <dgm:cxn modelId="{924E3D0A-11BB-47DD-B697-92EE98CCE10F}" type="presParOf" srcId="{4860A410-ACDD-4C34-A34B-2EA39F0E05B8}" destId="{95C33806-1EBF-4AB4-81E0-C2BA940C70E0}" srcOrd="0" destOrd="0" presId="urn:microsoft.com/office/officeart/2005/8/layout/hierarchy2"/>
    <dgm:cxn modelId="{818DA50D-894E-469E-A138-23053C1C6A73}" type="presParOf" srcId="{72A4C510-CE97-4D1C-9B5A-B560E6BC6215}" destId="{FA0DC4D9-FB07-4090-B150-F7BF17F248FA}" srcOrd="1" destOrd="0" presId="urn:microsoft.com/office/officeart/2005/8/layout/hierarchy2"/>
    <dgm:cxn modelId="{E00F1C18-612B-4F1D-BDC1-14C66AEC67C3}" type="presParOf" srcId="{FA0DC4D9-FB07-4090-B150-F7BF17F248FA}" destId="{4F7AD086-3FB5-44CF-983B-265B75FC23A8}" srcOrd="0" destOrd="0" presId="urn:microsoft.com/office/officeart/2005/8/layout/hierarchy2"/>
    <dgm:cxn modelId="{6143BF5D-8F44-497A-AF22-29E884EA2ED1}" type="presParOf" srcId="{FA0DC4D9-FB07-4090-B150-F7BF17F248FA}" destId="{E5F29158-99CF-4164-810B-A8CD73EB301B}" srcOrd="1" destOrd="0" presId="urn:microsoft.com/office/officeart/2005/8/layout/hierarchy2"/>
    <dgm:cxn modelId="{569F317F-C977-415F-815C-1B9D8B534A22}" type="presParOf" srcId="{72A4C510-CE97-4D1C-9B5A-B560E6BC6215}" destId="{9CA2F961-B7B3-465B-A5E5-7647553AABD7}" srcOrd="2" destOrd="0" presId="urn:microsoft.com/office/officeart/2005/8/layout/hierarchy2"/>
    <dgm:cxn modelId="{13FA64AD-B8A5-4330-A8D8-41A250D9E171}" type="presParOf" srcId="{9CA2F961-B7B3-465B-A5E5-7647553AABD7}" destId="{F5370138-0529-4AF0-B5E5-92F123F8F01B}" srcOrd="0" destOrd="0" presId="urn:microsoft.com/office/officeart/2005/8/layout/hierarchy2"/>
    <dgm:cxn modelId="{028C0C52-B9FC-4808-8B3B-1CD89C5DF1A4}" type="presParOf" srcId="{72A4C510-CE97-4D1C-9B5A-B560E6BC6215}" destId="{51482FDD-379F-4FE6-AF49-84F56E312B1F}" srcOrd="3" destOrd="0" presId="urn:microsoft.com/office/officeart/2005/8/layout/hierarchy2"/>
    <dgm:cxn modelId="{93534C61-F2BA-4018-8C08-526E6E282D39}" type="presParOf" srcId="{51482FDD-379F-4FE6-AF49-84F56E312B1F}" destId="{C35889DB-45F8-4D6C-A693-45C0EB5C9431}" srcOrd="0" destOrd="0" presId="urn:microsoft.com/office/officeart/2005/8/layout/hierarchy2"/>
    <dgm:cxn modelId="{93ADFF3B-BC41-4631-B725-BCB4AB798AA9}" type="presParOf" srcId="{51482FDD-379F-4FE6-AF49-84F56E312B1F}" destId="{63B296FE-B7DC-4935-8F2B-EEFEC7496DF0}" srcOrd="1" destOrd="0" presId="urn:microsoft.com/office/officeart/2005/8/layout/hierarchy2"/>
    <dgm:cxn modelId="{128B9A32-6226-46C1-A8B1-0EADC5E14213}" type="presParOf" srcId="{D73F3519-3A3E-4CC7-B298-D70607A49D7C}" destId="{F69C9664-BFB3-4CB7-83AC-238C737CF696}" srcOrd="2" destOrd="0" presId="urn:microsoft.com/office/officeart/2005/8/layout/hierarchy2"/>
    <dgm:cxn modelId="{70F59EAB-D22E-4C22-875C-D617DC798D2E}" type="presParOf" srcId="{F69C9664-BFB3-4CB7-83AC-238C737CF696}" destId="{C15C8F6D-237F-46B2-8316-D6B0C3769C2E}" srcOrd="0" destOrd="0" presId="urn:microsoft.com/office/officeart/2005/8/layout/hierarchy2"/>
    <dgm:cxn modelId="{E2A035B2-06E0-4C54-8449-F6C425FEE947}" type="presParOf" srcId="{D73F3519-3A3E-4CC7-B298-D70607A49D7C}" destId="{CBB79D3E-6F2B-48DA-9388-7E54A47EF0B3}" srcOrd="3" destOrd="0" presId="urn:microsoft.com/office/officeart/2005/8/layout/hierarchy2"/>
    <dgm:cxn modelId="{5922E56A-BB7C-4B16-8614-60C51FCF11D1}" type="presParOf" srcId="{CBB79D3E-6F2B-48DA-9388-7E54A47EF0B3}" destId="{1E142786-40B5-4B33-A768-8AF9E25C1CA3}" srcOrd="0" destOrd="0" presId="urn:microsoft.com/office/officeart/2005/8/layout/hierarchy2"/>
    <dgm:cxn modelId="{F06EB8A8-063C-4527-B9AD-8BAD9CD5A531}" type="presParOf" srcId="{CBB79D3E-6F2B-48DA-9388-7E54A47EF0B3}" destId="{0726DF9F-30D0-4CD3-95A4-61DE488BFEB7}" srcOrd="1" destOrd="0" presId="urn:microsoft.com/office/officeart/2005/8/layout/hierarchy2"/>
    <dgm:cxn modelId="{072248DD-277E-4A8B-A785-F80514A444FD}" type="presParOf" srcId="{0726DF9F-30D0-4CD3-95A4-61DE488BFEB7}" destId="{7A7B0C67-C71A-4E8E-BC0B-BCC17FAEAE0A}" srcOrd="0" destOrd="0" presId="urn:microsoft.com/office/officeart/2005/8/layout/hierarchy2"/>
    <dgm:cxn modelId="{705FE55F-560E-4D92-82B4-D6AB3F6DC0ED}" type="presParOf" srcId="{7A7B0C67-C71A-4E8E-BC0B-BCC17FAEAE0A}" destId="{426067BF-ECBC-4315-A10D-34D0128495D7}" srcOrd="0" destOrd="0" presId="urn:microsoft.com/office/officeart/2005/8/layout/hierarchy2"/>
    <dgm:cxn modelId="{8F709D10-A5FA-4E38-96F6-7D0384F1FF9B}" type="presParOf" srcId="{0726DF9F-30D0-4CD3-95A4-61DE488BFEB7}" destId="{99578728-A1EC-47C1-B62B-E21EBD74F99F}" srcOrd="1" destOrd="0" presId="urn:microsoft.com/office/officeart/2005/8/layout/hierarchy2"/>
    <dgm:cxn modelId="{FC1F876E-0A3B-4400-A818-3C07EC60C545}" type="presParOf" srcId="{99578728-A1EC-47C1-B62B-E21EBD74F99F}" destId="{ABCD8FCC-E355-46A6-8486-05CC36D3FBB2}" srcOrd="0" destOrd="0" presId="urn:microsoft.com/office/officeart/2005/8/layout/hierarchy2"/>
    <dgm:cxn modelId="{82BFF078-80BB-48A7-A4F9-8971EE5224A6}" type="presParOf" srcId="{99578728-A1EC-47C1-B62B-E21EBD74F99F}" destId="{E168092E-01D1-4CA8-9E81-40E3B1D6EE39}"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76F261CC-2E6C-224F-8671-2D8D48A37267}" type="doc">
      <dgm:prSet loTypeId="urn:microsoft.com/office/officeart/2005/8/layout/chart3" loCatId="" qsTypeId="urn:microsoft.com/office/officeart/2005/8/quickstyle/simple1" qsCatId="simple" csTypeId="urn:microsoft.com/office/officeart/2005/8/colors/accent1_2" csCatId="accent1" phldr="1"/>
      <dgm:spPr/>
    </dgm:pt>
    <dgm:pt modelId="{C956B369-14CF-1945-8657-9DDE681445F5}">
      <dgm:prSet phldrT="[Text]"/>
      <dgm:spPr/>
      <dgm:t>
        <a:bodyPr/>
        <a:lstStyle/>
        <a:p>
          <a:r>
            <a:rPr lang="en-US" b="1" dirty="0">
              <a:solidFill>
                <a:schemeClr val="tx1"/>
              </a:solidFill>
            </a:rPr>
            <a:t>Momentum</a:t>
          </a:r>
        </a:p>
      </dgm:t>
    </dgm:pt>
    <dgm:pt modelId="{15BAB65C-E4B2-664D-A04B-E7A45AC134F6}" type="parTrans" cxnId="{2E40789F-4DAC-484A-8747-982C2A8C165C}">
      <dgm:prSet/>
      <dgm:spPr/>
      <dgm:t>
        <a:bodyPr/>
        <a:lstStyle/>
        <a:p>
          <a:endParaRPr lang="en-US"/>
        </a:p>
      </dgm:t>
    </dgm:pt>
    <dgm:pt modelId="{9D9EE9CB-C31B-BD41-8EAE-8985B21EEFAC}" type="sibTrans" cxnId="{2E40789F-4DAC-484A-8747-982C2A8C165C}">
      <dgm:prSet/>
      <dgm:spPr/>
      <dgm:t>
        <a:bodyPr/>
        <a:lstStyle/>
        <a:p>
          <a:endParaRPr lang="en-US"/>
        </a:p>
      </dgm:t>
    </dgm:pt>
    <dgm:pt modelId="{955AB9A2-3A94-304F-AA86-385412C3FEB5}">
      <dgm:prSet phldrT="[Text]"/>
      <dgm:spPr>
        <a:solidFill>
          <a:srgbClr val="C00000"/>
        </a:solidFill>
      </dgm:spPr>
      <dgm:t>
        <a:bodyPr/>
        <a:lstStyle/>
        <a:p>
          <a:r>
            <a:rPr lang="en-US" b="1" dirty="0"/>
            <a:t>Cash Based Operating Profitability</a:t>
          </a:r>
        </a:p>
      </dgm:t>
    </dgm:pt>
    <dgm:pt modelId="{2DBC8B55-8932-DB4A-A5DA-38C8968AB261}" type="parTrans" cxnId="{5978574E-EFA5-AD49-AC35-AF777AE1D599}">
      <dgm:prSet/>
      <dgm:spPr/>
      <dgm:t>
        <a:bodyPr/>
        <a:lstStyle/>
        <a:p>
          <a:endParaRPr lang="en-US"/>
        </a:p>
      </dgm:t>
    </dgm:pt>
    <dgm:pt modelId="{9F7AC4B7-CC60-3442-B16A-DC257603AA9C}" type="sibTrans" cxnId="{5978574E-EFA5-AD49-AC35-AF777AE1D599}">
      <dgm:prSet/>
      <dgm:spPr/>
      <dgm:t>
        <a:bodyPr/>
        <a:lstStyle/>
        <a:p>
          <a:endParaRPr lang="en-US"/>
        </a:p>
      </dgm:t>
    </dgm:pt>
    <dgm:pt modelId="{4A11DC4E-6F97-E24D-858A-4054F6D8ED09}">
      <dgm:prSet phldrT="[Text]"/>
      <dgm:spPr>
        <a:solidFill>
          <a:srgbClr val="C00000"/>
        </a:solidFill>
      </dgm:spPr>
      <dgm:t>
        <a:bodyPr/>
        <a:lstStyle/>
        <a:p>
          <a:r>
            <a:rPr lang="en-US" b="1" dirty="0"/>
            <a:t>Value</a:t>
          </a:r>
        </a:p>
      </dgm:t>
    </dgm:pt>
    <dgm:pt modelId="{F22497FC-CE63-2E4B-B92B-FB0BAE39903E}" type="parTrans" cxnId="{C583D4C6-7CDB-4547-90C5-DF6C8ACBFBC0}">
      <dgm:prSet/>
      <dgm:spPr/>
      <dgm:t>
        <a:bodyPr/>
        <a:lstStyle/>
        <a:p>
          <a:endParaRPr lang="en-US"/>
        </a:p>
      </dgm:t>
    </dgm:pt>
    <dgm:pt modelId="{E61E0793-2266-8A46-9CC2-49751C35C4DB}" type="sibTrans" cxnId="{C583D4C6-7CDB-4547-90C5-DF6C8ACBFBC0}">
      <dgm:prSet/>
      <dgm:spPr/>
      <dgm:t>
        <a:bodyPr/>
        <a:lstStyle/>
        <a:p>
          <a:endParaRPr lang="en-US"/>
        </a:p>
      </dgm:t>
    </dgm:pt>
    <dgm:pt modelId="{1A3F626F-97A0-D64D-A4FA-F9DF5B1D6AED}" type="pres">
      <dgm:prSet presAssocID="{76F261CC-2E6C-224F-8671-2D8D48A37267}" presName="compositeShape" presStyleCnt="0">
        <dgm:presLayoutVars>
          <dgm:chMax val="7"/>
          <dgm:dir/>
          <dgm:resizeHandles val="exact"/>
        </dgm:presLayoutVars>
      </dgm:prSet>
      <dgm:spPr/>
    </dgm:pt>
    <dgm:pt modelId="{46557F67-7182-F644-B68A-64F796A13A69}" type="pres">
      <dgm:prSet presAssocID="{76F261CC-2E6C-224F-8671-2D8D48A37267}" presName="wedge1" presStyleLbl="node1" presStyleIdx="0" presStyleCnt="3"/>
      <dgm:spPr/>
    </dgm:pt>
    <dgm:pt modelId="{AB31CFD2-8BCF-734F-948C-1B689969045E}" type="pres">
      <dgm:prSet presAssocID="{76F261CC-2E6C-224F-8671-2D8D48A37267}" presName="wedge1Tx" presStyleLbl="node1" presStyleIdx="0" presStyleCnt="3">
        <dgm:presLayoutVars>
          <dgm:chMax val="0"/>
          <dgm:chPref val="0"/>
          <dgm:bulletEnabled val="1"/>
        </dgm:presLayoutVars>
      </dgm:prSet>
      <dgm:spPr/>
    </dgm:pt>
    <dgm:pt modelId="{28B025AD-E203-A342-BB86-9C67FD3A3782}" type="pres">
      <dgm:prSet presAssocID="{76F261CC-2E6C-224F-8671-2D8D48A37267}" presName="wedge2" presStyleLbl="node1" presStyleIdx="1" presStyleCnt="3"/>
      <dgm:spPr/>
    </dgm:pt>
    <dgm:pt modelId="{8CCE54DF-3F87-9C4C-93E6-BFA2327AA740}" type="pres">
      <dgm:prSet presAssocID="{76F261CC-2E6C-224F-8671-2D8D48A37267}" presName="wedge2Tx" presStyleLbl="node1" presStyleIdx="1" presStyleCnt="3">
        <dgm:presLayoutVars>
          <dgm:chMax val="0"/>
          <dgm:chPref val="0"/>
          <dgm:bulletEnabled val="1"/>
        </dgm:presLayoutVars>
      </dgm:prSet>
      <dgm:spPr/>
    </dgm:pt>
    <dgm:pt modelId="{2F029870-F07C-A849-AA98-8F11D3ED5A5E}" type="pres">
      <dgm:prSet presAssocID="{76F261CC-2E6C-224F-8671-2D8D48A37267}" presName="wedge3" presStyleLbl="node1" presStyleIdx="2" presStyleCnt="3"/>
      <dgm:spPr/>
    </dgm:pt>
    <dgm:pt modelId="{F03F27C9-E910-ED48-90B2-D7CC82C0DB23}" type="pres">
      <dgm:prSet presAssocID="{76F261CC-2E6C-224F-8671-2D8D48A37267}" presName="wedge3Tx" presStyleLbl="node1" presStyleIdx="2" presStyleCnt="3">
        <dgm:presLayoutVars>
          <dgm:chMax val="0"/>
          <dgm:chPref val="0"/>
          <dgm:bulletEnabled val="1"/>
        </dgm:presLayoutVars>
      </dgm:prSet>
      <dgm:spPr/>
    </dgm:pt>
  </dgm:ptLst>
  <dgm:cxnLst>
    <dgm:cxn modelId="{FF43F90E-CCDB-C944-B1D9-0D1802C0C233}" type="presOf" srcId="{4A11DC4E-6F97-E24D-858A-4054F6D8ED09}" destId="{F03F27C9-E910-ED48-90B2-D7CC82C0DB23}" srcOrd="1" destOrd="0" presId="urn:microsoft.com/office/officeart/2005/8/layout/chart3"/>
    <dgm:cxn modelId="{AAB65312-A958-B249-8D4A-39CED4E7DB5B}" type="presOf" srcId="{955AB9A2-3A94-304F-AA86-385412C3FEB5}" destId="{28B025AD-E203-A342-BB86-9C67FD3A3782}" srcOrd="0" destOrd="0" presId="urn:microsoft.com/office/officeart/2005/8/layout/chart3"/>
    <dgm:cxn modelId="{5978574E-EFA5-AD49-AC35-AF777AE1D599}" srcId="{76F261CC-2E6C-224F-8671-2D8D48A37267}" destId="{955AB9A2-3A94-304F-AA86-385412C3FEB5}" srcOrd="1" destOrd="0" parTransId="{2DBC8B55-8932-DB4A-A5DA-38C8968AB261}" sibTransId="{9F7AC4B7-CC60-3442-B16A-DC257603AA9C}"/>
    <dgm:cxn modelId="{CAB6C450-BA5D-3845-923F-B180D046217A}" type="presOf" srcId="{76F261CC-2E6C-224F-8671-2D8D48A37267}" destId="{1A3F626F-97A0-D64D-A4FA-F9DF5B1D6AED}" srcOrd="0" destOrd="0" presId="urn:microsoft.com/office/officeart/2005/8/layout/chart3"/>
    <dgm:cxn modelId="{B7839885-70E4-794B-8FFA-42BF163B7B70}" type="presOf" srcId="{C956B369-14CF-1945-8657-9DDE681445F5}" destId="{46557F67-7182-F644-B68A-64F796A13A69}" srcOrd="0" destOrd="0" presId="urn:microsoft.com/office/officeart/2005/8/layout/chart3"/>
    <dgm:cxn modelId="{2E40789F-4DAC-484A-8747-982C2A8C165C}" srcId="{76F261CC-2E6C-224F-8671-2D8D48A37267}" destId="{C956B369-14CF-1945-8657-9DDE681445F5}" srcOrd="0" destOrd="0" parTransId="{15BAB65C-E4B2-664D-A04B-E7A45AC134F6}" sibTransId="{9D9EE9CB-C31B-BD41-8EAE-8985B21EEFAC}"/>
    <dgm:cxn modelId="{396CB3AA-96E5-FA4C-ADAF-4A835625F773}" type="presOf" srcId="{4A11DC4E-6F97-E24D-858A-4054F6D8ED09}" destId="{2F029870-F07C-A849-AA98-8F11D3ED5A5E}" srcOrd="0" destOrd="0" presId="urn:microsoft.com/office/officeart/2005/8/layout/chart3"/>
    <dgm:cxn modelId="{E64121B8-43A5-F84A-82EF-1CBF7BECB89F}" type="presOf" srcId="{C956B369-14CF-1945-8657-9DDE681445F5}" destId="{AB31CFD2-8BCF-734F-948C-1B689969045E}" srcOrd="1" destOrd="0" presId="urn:microsoft.com/office/officeart/2005/8/layout/chart3"/>
    <dgm:cxn modelId="{C583D4C6-7CDB-4547-90C5-DF6C8ACBFBC0}" srcId="{76F261CC-2E6C-224F-8671-2D8D48A37267}" destId="{4A11DC4E-6F97-E24D-858A-4054F6D8ED09}" srcOrd="2" destOrd="0" parTransId="{F22497FC-CE63-2E4B-B92B-FB0BAE39903E}" sibTransId="{E61E0793-2266-8A46-9CC2-49751C35C4DB}"/>
    <dgm:cxn modelId="{773224CF-B134-EE48-BCD0-BE74DEA1127B}" type="presOf" srcId="{955AB9A2-3A94-304F-AA86-385412C3FEB5}" destId="{8CCE54DF-3F87-9C4C-93E6-BFA2327AA740}" srcOrd="1" destOrd="0" presId="urn:microsoft.com/office/officeart/2005/8/layout/chart3"/>
    <dgm:cxn modelId="{011621F9-3C5B-B64D-A041-FF8D52D6CA1B}" type="presParOf" srcId="{1A3F626F-97A0-D64D-A4FA-F9DF5B1D6AED}" destId="{46557F67-7182-F644-B68A-64F796A13A69}" srcOrd="0" destOrd="0" presId="urn:microsoft.com/office/officeart/2005/8/layout/chart3"/>
    <dgm:cxn modelId="{61E92579-7F00-BF47-A7EC-6B05D98D88C4}" type="presParOf" srcId="{1A3F626F-97A0-D64D-A4FA-F9DF5B1D6AED}" destId="{AB31CFD2-8BCF-734F-948C-1B689969045E}" srcOrd="1" destOrd="0" presId="urn:microsoft.com/office/officeart/2005/8/layout/chart3"/>
    <dgm:cxn modelId="{7644709A-8608-E54F-A460-07C8AFBE8B5A}" type="presParOf" srcId="{1A3F626F-97A0-D64D-A4FA-F9DF5B1D6AED}" destId="{28B025AD-E203-A342-BB86-9C67FD3A3782}" srcOrd="2" destOrd="0" presId="urn:microsoft.com/office/officeart/2005/8/layout/chart3"/>
    <dgm:cxn modelId="{10A98C72-22B4-5943-B9FF-8C7DF6507A4E}" type="presParOf" srcId="{1A3F626F-97A0-D64D-A4FA-F9DF5B1D6AED}" destId="{8CCE54DF-3F87-9C4C-93E6-BFA2327AA740}" srcOrd="3" destOrd="0" presId="urn:microsoft.com/office/officeart/2005/8/layout/chart3"/>
    <dgm:cxn modelId="{BB9A7C34-F44A-CA43-9EE8-947BB0A35C35}" type="presParOf" srcId="{1A3F626F-97A0-D64D-A4FA-F9DF5B1D6AED}" destId="{2F029870-F07C-A849-AA98-8F11D3ED5A5E}" srcOrd="4" destOrd="0" presId="urn:microsoft.com/office/officeart/2005/8/layout/chart3"/>
    <dgm:cxn modelId="{E670F0CF-48F5-D840-A396-065713957218}" type="presParOf" srcId="{1A3F626F-97A0-D64D-A4FA-F9DF5B1D6AED}" destId="{F03F27C9-E910-ED48-90B2-D7CC82C0DB23}"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E28CEA1-D8C2-9A40-882D-367FB00B4C6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F6C6754-A059-7D41-8EB7-B782CBB92E0F}">
      <dgm:prSet/>
      <dgm:spPr>
        <a:ln>
          <a:solidFill>
            <a:schemeClr val="tx1"/>
          </a:solidFill>
        </a:ln>
      </dgm:spPr>
      <dgm:t>
        <a:bodyPr/>
        <a:lstStyle/>
        <a:p>
          <a:pPr algn="ctr"/>
          <a:r>
            <a:rPr lang="en-US" b="1" dirty="0">
              <a:solidFill>
                <a:srgbClr val="070101"/>
              </a:solidFill>
            </a:rPr>
            <a:t>Momentum Factor </a:t>
          </a:r>
        </a:p>
      </dgm:t>
    </dgm:pt>
    <dgm:pt modelId="{79601C79-A99C-2A4B-B058-9C11AF39F8E9}" type="parTrans" cxnId="{2273FD70-B581-B44B-9390-6DA7456FA06B}">
      <dgm:prSet/>
      <dgm:spPr/>
      <dgm:t>
        <a:bodyPr/>
        <a:lstStyle/>
        <a:p>
          <a:endParaRPr lang="en-US" b="1"/>
        </a:p>
      </dgm:t>
    </dgm:pt>
    <dgm:pt modelId="{2FF0074A-B7AB-204B-8CBD-6703E3FBD5D3}" type="sibTrans" cxnId="{2273FD70-B581-B44B-9390-6DA7456FA06B}">
      <dgm:prSet/>
      <dgm:spPr/>
      <dgm:t>
        <a:bodyPr/>
        <a:lstStyle/>
        <a:p>
          <a:endParaRPr lang="en-US" b="1"/>
        </a:p>
      </dgm:t>
    </dgm:pt>
    <dgm:pt modelId="{46313475-5201-E640-A130-58A449F85740}">
      <dgm:prSet/>
      <dgm:spPr>
        <a:ln>
          <a:solidFill>
            <a:srgbClr val="070101"/>
          </a:solidFill>
        </a:ln>
      </dgm:spPr>
      <dgm:t>
        <a:bodyPr/>
        <a:lstStyle/>
        <a:p>
          <a:r>
            <a:rPr lang="en-US" b="1" dirty="0">
              <a:solidFill>
                <a:schemeClr val="bg1"/>
              </a:solidFill>
            </a:rPr>
            <a:t>Applied as a function of YTD Returns and Factor weighting.</a:t>
          </a:r>
        </a:p>
      </dgm:t>
    </dgm:pt>
    <dgm:pt modelId="{53548FC0-48A5-744B-8235-BDC65FEF08B8}" type="parTrans" cxnId="{4AD44A05-2510-0343-8612-58D4B084F160}">
      <dgm:prSet/>
      <dgm:spPr/>
      <dgm:t>
        <a:bodyPr/>
        <a:lstStyle/>
        <a:p>
          <a:endParaRPr lang="en-US" b="1"/>
        </a:p>
      </dgm:t>
    </dgm:pt>
    <dgm:pt modelId="{E766436C-F977-C246-916A-0963663747D6}" type="sibTrans" cxnId="{4AD44A05-2510-0343-8612-58D4B084F160}">
      <dgm:prSet/>
      <dgm:spPr/>
      <dgm:t>
        <a:bodyPr/>
        <a:lstStyle/>
        <a:p>
          <a:endParaRPr lang="en-US" b="1"/>
        </a:p>
      </dgm:t>
    </dgm:pt>
    <dgm:pt modelId="{6E960E57-1375-2747-960D-275992897F39}">
      <dgm:prSet/>
      <dgm:spPr>
        <a:ln>
          <a:solidFill>
            <a:srgbClr val="070101"/>
          </a:solidFill>
        </a:ln>
      </dgm:spPr>
      <dgm:t>
        <a:bodyPr/>
        <a:lstStyle/>
        <a:p>
          <a:r>
            <a:rPr lang="en-US" b="1" dirty="0">
              <a:solidFill>
                <a:schemeClr val="bg1"/>
              </a:solidFill>
            </a:rPr>
            <a:t>Stocks with superior returns are given preferential ranking in portfolio model.</a:t>
          </a:r>
        </a:p>
      </dgm:t>
    </dgm:pt>
    <dgm:pt modelId="{C94E2C18-8F38-094D-ACB0-C4E8D072229D}" type="parTrans" cxnId="{CB8B85B1-B02E-1241-A673-B58B0AE43E7E}">
      <dgm:prSet/>
      <dgm:spPr/>
      <dgm:t>
        <a:bodyPr/>
        <a:lstStyle/>
        <a:p>
          <a:endParaRPr lang="en-US" b="1"/>
        </a:p>
      </dgm:t>
    </dgm:pt>
    <dgm:pt modelId="{5DAEE7D0-4B48-8E43-A75D-446F50883743}" type="sibTrans" cxnId="{CB8B85B1-B02E-1241-A673-B58B0AE43E7E}">
      <dgm:prSet/>
      <dgm:spPr/>
      <dgm:t>
        <a:bodyPr/>
        <a:lstStyle/>
        <a:p>
          <a:endParaRPr lang="en-US" b="1"/>
        </a:p>
      </dgm:t>
    </dgm:pt>
    <dgm:pt modelId="{6A2DF50E-1A4F-479D-87BF-2C587ED01E75}">
      <dgm:prSet/>
      <dgm:spPr>
        <a:ln>
          <a:solidFill>
            <a:srgbClr val="070101"/>
          </a:solidFill>
        </a:ln>
      </dgm:spPr>
      <dgm:t>
        <a:bodyPr/>
        <a:lstStyle/>
        <a:p>
          <a:r>
            <a:rPr lang="en-US" b="1" dirty="0">
              <a:solidFill>
                <a:schemeClr val="bg1"/>
              </a:solidFill>
            </a:rPr>
            <a:t>Stocks with positive returns in one period tend to continue to perform well in follow-on periods. </a:t>
          </a:r>
          <a:r>
            <a:rPr lang="en-US" b="1" dirty="0" err="1">
              <a:solidFill>
                <a:schemeClr val="bg1"/>
              </a:solidFill>
            </a:rPr>
            <a:t>Jegadeesh</a:t>
          </a:r>
          <a:r>
            <a:rPr lang="en-US" b="1" dirty="0">
              <a:solidFill>
                <a:schemeClr val="bg1"/>
              </a:solidFill>
            </a:rPr>
            <a:t> and Titman (1993) </a:t>
          </a:r>
        </a:p>
      </dgm:t>
    </dgm:pt>
    <dgm:pt modelId="{CB64B430-035F-46D0-A857-F8F6D8F9D074}" type="parTrans" cxnId="{F8B4870E-D990-4EC1-A522-16BE0EDF0ECE}">
      <dgm:prSet/>
      <dgm:spPr/>
      <dgm:t>
        <a:bodyPr/>
        <a:lstStyle/>
        <a:p>
          <a:endParaRPr lang="en-US"/>
        </a:p>
      </dgm:t>
    </dgm:pt>
    <dgm:pt modelId="{55F1082A-062E-4D0B-B57B-979AFE5E23F2}" type="sibTrans" cxnId="{F8B4870E-D990-4EC1-A522-16BE0EDF0ECE}">
      <dgm:prSet/>
      <dgm:spPr/>
      <dgm:t>
        <a:bodyPr/>
        <a:lstStyle/>
        <a:p>
          <a:endParaRPr lang="en-US"/>
        </a:p>
      </dgm:t>
    </dgm:pt>
    <dgm:pt modelId="{CA84DDBF-0AF2-8D43-B578-8DBE26369F5E}" type="pres">
      <dgm:prSet presAssocID="{1E28CEA1-D8C2-9A40-882D-367FB00B4C61}" presName="linear" presStyleCnt="0">
        <dgm:presLayoutVars>
          <dgm:animLvl val="lvl"/>
          <dgm:resizeHandles val="exact"/>
        </dgm:presLayoutVars>
      </dgm:prSet>
      <dgm:spPr/>
    </dgm:pt>
    <dgm:pt modelId="{9CFAEA08-C7F6-1344-8261-89629CB51BAF}" type="pres">
      <dgm:prSet presAssocID="{AF6C6754-A059-7D41-8EB7-B782CBB92E0F}" presName="parentText" presStyleLbl="node1" presStyleIdx="0" presStyleCnt="1" custLinFactNeighborX="-169" custLinFactNeighborY="-1008">
        <dgm:presLayoutVars>
          <dgm:chMax val="0"/>
          <dgm:bulletEnabled val="1"/>
        </dgm:presLayoutVars>
      </dgm:prSet>
      <dgm:spPr/>
    </dgm:pt>
    <dgm:pt modelId="{3584B871-4CB3-1442-A2B9-28704E7CF37C}" type="pres">
      <dgm:prSet presAssocID="{AF6C6754-A059-7D41-8EB7-B782CBB92E0F}" presName="childText" presStyleLbl="revTx" presStyleIdx="0" presStyleCnt="1" custLinFactNeighborX="-169">
        <dgm:presLayoutVars>
          <dgm:bulletEnabled val="1"/>
        </dgm:presLayoutVars>
      </dgm:prSet>
      <dgm:spPr/>
    </dgm:pt>
  </dgm:ptLst>
  <dgm:cxnLst>
    <dgm:cxn modelId="{4AD44A05-2510-0343-8612-58D4B084F160}" srcId="{AF6C6754-A059-7D41-8EB7-B782CBB92E0F}" destId="{46313475-5201-E640-A130-58A449F85740}" srcOrd="0" destOrd="0" parTransId="{53548FC0-48A5-744B-8235-BDC65FEF08B8}" sibTransId="{E766436C-F977-C246-916A-0963663747D6}"/>
    <dgm:cxn modelId="{F8B4870E-D990-4EC1-A522-16BE0EDF0ECE}" srcId="{AF6C6754-A059-7D41-8EB7-B782CBB92E0F}" destId="{6A2DF50E-1A4F-479D-87BF-2C587ED01E75}" srcOrd="2" destOrd="0" parTransId="{CB64B430-035F-46D0-A857-F8F6D8F9D074}" sibTransId="{55F1082A-062E-4D0B-B57B-979AFE5E23F2}"/>
    <dgm:cxn modelId="{C90FCA24-1845-0947-B448-517703C6F0BE}" type="presOf" srcId="{1E28CEA1-D8C2-9A40-882D-367FB00B4C61}" destId="{CA84DDBF-0AF2-8D43-B578-8DBE26369F5E}" srcOrd="0" destOrd="0" presId="urn:microsoft.com/office/officeart/2005/8/layout/vList2"/>
    <dgm:cxn modelId="{7D6B1A6E-90C2-4E45-959D-3B42B205CD45}" type="presOf" srcId="{6E960E57-1375-2747-960D-275992897F39}" destId="{3584B871-4CB3-1442-A2B9-28704E7CF37C}" srcOrd="0" destOrd="1" presId="urn:microsoft.com/office/officeart/2005/8/layout/vList2"/>
    <dgm:cxn modelId="{2273FD70-B581-B44B-9390-6DA7456FA06B}" srcId="{1E28CEA1-D8C2-9A40-882D-367FB00B4C61}" destId="{AF6C6754-A059-7D41-8EB7-B782CBB92E0F}" srcOrd="0" destOrd="0" parTransId="{79601C79-A99C-2A4B-B058-9C11AF39F8E9}" sibTransId="{2FF0074A-B7AB-204B-8CBD-6703E3FBD5D3}"/>
    <dgm:cxn modelId="{634EB7A0-843E-444F-82B4-387B1B62FAF7}" type="presOf" srcId="{AF6C6754-A059-7D41-8EB7-B782CBB92E0F}" destId="{9CFAEA08-C7F6-1344-8261-89629CB51BAF}" srcOrd="0" destOrd="0" presId="urn:microsoft.com/office/officeart/2005/8/layout/vList2"/>
    <dgm:cxn modelId="{CB8B85B1-B02E-1241-A673-B58B0AE43E7E}" srcId="{AF6C6754-A059-7D41-8EB7-B782CBB92E0F}" destId="{6E960E57-1375-2747-960D-275992897F39}" srcOrd="1" destOrd="0" parTransId="{C94E2C18-8F38-094D-ACB0-C4E8D072229D}" sibTransId="{5DAEE7D0-4B48-8E43-A75D-446F50883743}"/>
    <dgm:cxn modelId="{7B83B3F3-3C37-844D-AA46-8B8A0E0A8BF0}" type="presOf" srcId="{46313475-5201-E640-A130-58A449F85740}" destId="{3584B871-4CB3-1442-A2B9-28704E7CF37C}" srcOrd="0" destOrd="0" presId="urn:microsoft.com/office/officeart/2005/8/layout/vList2"/>
    <dgm:cxn modelId="{13183AFD-E9B4-4E39-8CF4-E6664A794F06}" type="presOf" srcId="{6A2DF50E-1A4F-479D-87BF-2C587ED01E75}" destId="{3584B871-4CB3-1442-A2B9-28704E7CF37C}" srcOrd="0" destOrd="2" presId="urn:microsoft.com/office/officeart/2005/8/layout/vList2"/>
    <dgm:cxn modelId="{A598D25A-B573-D046-A17E-F3004030EFCA}" type="presParOf" srcId="{CA84DDBF-0AF2-8D43-B578-8DBE26369F5E}" destId="{9CFAEA08-C7F6-1344-8261-89629CB51BAF}" srcOrd="0" destOrd="0" presId="urn:microsoft.com/office/officeart/2005/8/layout/vList2"/>
    <dgm:cxn modelId="{5E5C98A5-3C81-1C47-B1BC-51CA6ACF825F}" type="presParOf" srcId="{CA84DDBF-0AF2-8D43-B578-8DBE26369F5E}" destId="{3584B871-4CB3-1442-A2B9-28704E7CF37C}" srcOrd="1" destOrd="0" presId="urn:microsoft.com/office/officeart/2005/8/layout/vList2"/>
  </dgm:cxnLst>
  <dgm:bg>
    <a:solidFill>
      <a:srgbClr val="C00000"/>
    </a:solid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6F261CC-2E6C-224F-8671-2D8D48A37267}" type="doc">
      <dgm:prSet loTypeId="urn:microsoft.com/office/officeart/2005/8/layout/chart3" loCatId="" qsTypeId="urn:microsoft.com/office/officeart/2005/8/quickstyle/simple1" qsCatId="simple" csTypeId="urn:microsoft.com/office/officeart/2005/8/colors/accent1_2" csCatId="accent1" phldr="1"/>
      <dgm:spPr/>
    </dgm:pt>
    <dgm:pt modelId="{C956B369-14CF-1945-8657-9DDE681445F5}">
      <dgm:prSet phldrT="[Text]"/>
      <dgm:spPr/>
      <dgm:t>
        <a:bodyPr/>
        <a:lstStyle/>
        <a:p>
          <a:r>
            <a:rPr lang="en-US" b="1" dirty="0">
              <a:solidFill>
                <a:schemeClr val="tx1"/>
              </a:solidFill>
            </a:rPr>
            <a:t>Value</a:t>
          </a:r>
        </a:p>
      </dgm:t>
    </dgm:pt>
    <dgm:pt modelId="{15BAB65C-E4B2-664D-A04B-E7A45AC134F6}" type="parTrans" cxnId="{2E40789F-4DAC-484A-8747-982C2A8C165C}">
      <dgm:prSet/>
      <dgm:spPr/>
      <dgm:t>
        <a:bodyPr/>
        <a:lstStyle/>
        <a:p>
          <a:endParaRPr lang="en-US"/>
        </a:p>
      </dgm:t>
    </dgm:pt>
    <dgm:pt modelId="{9D9EE9CB-C31B-BD41-8EAE-8985B21EEFAC}" type="sibTrans" cxnId="{2E40789F-4DAC-484A-8747-982C2A8C165C}">
      <dgm:prSet/>
      <dgm:spPr/>
      <dgm:t>
        <a:bodyPr/>
        <a:lstStyle/>
        <a:p>
          <a:endParaRPr lang="en-US"/>
        </a:p>
      </dgm:t>
    </dgm:pt>
    <dgm:pt modelId="{955AB9A2-3A94-304F-AA86-385412C3FEB5}">
      <dgm:prSet phldrT="[Text]"/>
      <dgm:spPr>
        <a:solidFill>
          <a:srgbClr val="C00000"/>
        </a:solidFill>
      </dgm:spPr>
      <dgm:t>
        <a:bodyPr/>
        <a:lstStyle/>
        <a:p>
          <a:r>
            <a:rPr lang="en-US" b="1" dirty="0"/>
            <a:t>Cash Based Operating Profitability</a:t>
          </a:r>
          <a:endParaRPr lang="en-US" dirty="0"/>
        </a:p>
      </dgm:t>
    </dgm:pt>
    <dgm:pt modelId="{2DBC8B55-8932-DB4A-A5DA-38C8968AB261}" type="parTrans" cxnId="{5978574E-EFA5-AD49-AC35-AF777AE1D599}">
      <dgm:prSet/>
      <dgm:spPr/>
      <dgm:t>
        <a:bodyPr/>
        <a:lstStyle/>
        <a:p>
          <a:endParaRPr lang="en-US"/>
        </a:p>
      </dgm:t>
    </dgm:pt>
    <dgm:pt modelId="{9F7AC4B7-CC60-3442-B16A-DC257603AA9C}" type="sibTrans" cxnId="{5978574E-EFA5-AD49-AC35-AF777AE1D599}">
      <dgm:prSet/>
      <dgm:spPr/>
      <dgm:t>
        <a:bodyPr/>
        <a:lstStyle/>
        <a:p>
          <a:endParaRPr lang="en-US"/>
        </a:p>
      </dgm:t>
    </dgm:pt>
    <dgm:pt modelId="{4A11DC4E-6F97-E24D-858A-4054F6D8ED09}">
      <dgm:prSet phldrT="[Text]"/>
      <dgm:spPr>
        <a:solidFill>
          <a:srgbClr val="C00000"/>
        </a:solidFill>
      </dgm:spPr>
      <dgm:t>
        <a:bodyPr/>
        <a:lstStyle/>
        <a:p>
          <a:r>
            <a:rPr lang="en-US" b="1" dirty="0"/>
            <a:t>Momentum</a:t>
          </a:r>
        </a:p>
      </dgm:t>
    </dgm:pt>
    <dgm:pt modelId="{F22497FC-CE63-2E4B-B92B-FB0BAE39903E}" type="parTrans" cxnId="{C583D4C6-7CDB-4547-90C5-DF6C8ACBFBC0}">
      <dgm:prSet/>
      <dgm:spPr/>
      <dgm:t>
        <a:bodyPr/>
        <a:lstStyle/>
        <a:p>
          <a:endParaRPr lang="en-US"/>
        </a:p>
      </dgm:t>
    </dgm:pt>
    <dgm:pt modelId="{E61E0793-2266-8A46-9CC2-49751C35C4DB}" type="sibTrans" cxnId="{C583D4C6-7CDB-4547-90C5-DF6C8ACBFBC0}">
      <dgm:prSet/>
      <dgm:spPr/>
      <dgm:t>
        <a:bodyPr/>
        <a:lstStyle/>
        <a:p>
          <a:endParaRPr lang="en-US"/>
        </a:p>
      </dgm:t>
    </dgm:pt>
    <dgm:pt modelId="{1A3F626F-97A0-D64D-A4FA-F9DF5B1D6AED}" type="pres">
      <dgm:prSet presAssocID="{76F261CC-2E6C-224F-8671-2D8D48A37267}" presName="compositeShape" presStyleCnt="0">
        <dgm:presLayoutVars>
          <dgm:chMax val="7"/>
          <dgm:dir/>
          <dgm:resizeHandles val="exact"/>
        </dgm:presLayoutVars>
      </dgm:prSet>
      <dgm:spPr/>
    </dgm:pt>
    <dgm:pt modelId="{46557F67-7182-F644-B68A-64F796A13A69}" type="pres">
      <dgm:prSet presAssocID="{76F261CC-2E6C-224F-8671-2D8D48A37267}" presName="wedge1" presStyleLbl="node1" presStyleIdx="0" presStyleCnt="3"/>
      <dgm:spPr/>
    </dgm:pt>
    <dgm:pt modelId="{AB31CFD2-8BCF-734F-948C-1B689969045E}" type="pres">
      <dgm:prSet presAssocID="{76F261CC-2E6C-224F-8671-2D8D48A37267}" presName="wedge1Tx" presStyleLbl="node1" presStyleIdx="0" presStyleCnt="3">
        <dgm:presLayoutVars>
          <dgm:chMax val="0"/>
          <dgm:chPref val="0"/>
          <dgm:bulletEnabled val="1"/>
        </dgm:presLayoutVars>
      </dgm:prSet>
      <dgm:spPr/>
    </dgm:pt>
    <dgm:pt modelId="{28B025AD-E203-A342-BB86-9C67FD3A3782}" type="pres">
      <dgm:prSet presAssocID="{76F261CC-2E6C-224F-8671-2D8D48A37267}" presName="wedge2" presStyleLbl="node1" presStyleIdx="1" presStyleCnt="3"/>
      <dgm:spPr/>
    </dgm:pt>
    <dgm:pt modelId="{8CCE54DF-3F87-9C4C-93E6-BFA2327AA740}" type="pres">
      <dgm:prSet presAssocID="{76F261CC-2E6C-224F-8671-2D8D48A37267}" presName="wedge2Tx" presStyleLbl="node1" presStyleIdx="1" presStyleCnt="3">
        <dgm:presLayoutVars>
          <dgm:chMax val="0"/>
          <dgm:chPref val="0"/>
          <dgm:bulletEnabled val="1"/>
        </dgm:presLayoutVars>
      </dgm:prSet>
      <dgm:spPr/>
    </dgm:pt>
    <dgm:pt modelId="{2F029870-F07C-A849-AA98-8F11D3ED5A5E}" type="pres">
      <dgm:prSet presAssocID="{76F261CC-2E6C-224F-8671-2D8D48A37267}" presName="wedge3" presStyleLbl="node1" presStyleIdx="2" presStyleCnt="3"/>
      <dgm:spPr/>
    </dgm:pt>
    <dgm:pt modelId="{F03F27C9-E910-ED48-90B2-D7CC82C0DB23}" type="pres">
      <dgm:prSet presAssocID="{76F261CC-2E6C-224F-8671-2D8D48A37267}" presName="wedge3Tx" presStyleLbl="node1" presStyleIdx="2" presStyleCnt="3">
        <dgm:presLayoutVars>
          <dgm:chMax val="0"/>
          <dgm:chPref val="0"/>
          <dgm:bulletEnabled val="1"/>
        </dgm:presLayoutVars>
      </dgm:prSet>
      <dgm:spPr/>
    </dgm:pt>
  </dgm:ptLst>
  <dgm:cxnLst>
    <dgm:cxn modelId="{FF43F90E-CCDB-C944-B1D9-0D1802C0C233}" type="presOf" srcId="{4A11DC4E-6F97-E24D-858A-4054F6D8ED09}" destId="{F03F27C9-E910-ED48-90B2-D7CC82C0DB23}" srcOrd="1" destOrd="0" presId="urn:microsoft.com/office/officeart/2005/8/layout/chart3"/>
    <dgm:cxn modelId="{AAB65312-A958-B249-8D4A-39CED4E7DB5B}" type="presOf" srcId="{955AB9A2-3A94-304F-AA86-385412C3FEB5}" destId="{28B025AD-E203-A342-BB86-9C67FD3A3782}" srcOrd="0" destOrd="0" presId="urn:microsoft.com/office/officeart/2005/8/layout/chart3"/>
    <dgm:cxn modelId="{5978574E-EFA5-AD49-AC35-AF777AE1D599}" srcId="{76F261CC-2E6C-224F-8671-2D8D48A37267}" destId="{955AB9A2-3A94-304F-AA86-385412C3FEB5}" srcOrd="1" destOrd="0" parTransId="{2DBC8B55-8932-DB4A-A5DA-38C8968AB261}" sibTransId="{9F7AC4B7-CC60-3442-B16A-DC257603AA9C}"/>
    <dgm:cxn modelId="{CAB6C450-BA5D-3845-923F-B180D046217A}" type="presOf" srcId="{76F261CC-2E6C-224F-8671-2D8D48A37267}" destId="{1A3F626F-97A0-D64D-A4FA-F9DF5B1D6AED}" srcOrd="0" destOrd="0" presId="urn:microsoft.com/office/officeart/2005/8/layout/chart3"/>
    <dgm:cxn modelId="{B7839885-70E4-794B-8FFA-42BF163B7B70}" type="presOf" srcId="{C956B369-14CF-1945-8657-9DDE681445F5}" destId="{46557F67-7182-F644-B68A-64F796A13A69}" srcOrd="0" destOrd="0" presId="urn:microsoft.com/office/officeart/2005/8/layout/chart3"/>
    <dgm:cxn modelId="{2E40789F-4DAC-484A-8747-982C2A8C165C}" srcId="{76F261CC-2E6C-224F-8671-2D8D48A37267}" destId="{C956B369-14CF-1945-8657-9DDE681445F5}" srcOrd="0" destOrd="0" parTransId="{15BAB65C-E4B2-664D-A04B-E7A45AC134F6}" sibTransId="{9D9EE9CB-C31B-BD41-8EAE-8985B21EEFAC}"/>
    <dgm:cxn modelId="{396CB3AA-96E5-FA4C-ADAF-4A835625F773}" type="presOf" srcId="{4A11DC4E-6F97-E24D-858A-4054F6D8ED09}" destId="{2F029870-F07C-A849-AA98-8F11D3ED5A5E}" srcOrd="0" destOrd="0" presId="urn:microsoft.com/office/officeart/2005/8/layout/chart3"/>
    <dgm:cxn modelId="{E64121B8-43A5-F84A-82EF-1CBF7BECB89F}" type="presOf" srcId="{C956B369-14CF-1945-8657-9DDE681445F5}" destId="{AB31CFD2-8BCF-734F-948C-1B689969045E}" srcOrd="1" destOrd="0" presId="urn:microsoft.com/office/officeart/2005/8/layout/chart3"/>
    <dgm:cxn modelId="{C583D4C6-7CDB-4547-90C5-DF6C8ACBFBC0}" srcId="{76F261CC-2E6C-224F-8671-2D8D48A37267}" destId="{4A11DC4E-6F97-E24D-858A-4054F6D8ED09}" srcOrd="2" destOrd="0" parTransId="{F22497FC-CE63-2E4B-B92B-FB0BAE39903E}" sibTransId="{E61E0793-2266-8A46-9CC2-49751C35C4DB}"/>
    <dgm:cxn modelId="{773224CF-B134-EE48-BCD0-BE74DEA1127B}" type="presOf" srcId="{955AB9A2-3A94-304F-AA86-385412C3FEB5}" destId="{8CCE54DF-3F87-9C4C-93E6-BFA2327AA740}" srcOrd="1" destOrd="0" presId="urn:microsoft.com/office/officeart/2005/8/layout/chart3"/>
    <dgm:cxn modelId="{011621F9-3C5B-B64D-A041-FF8D52D6CA1B}" type="presParOf" srcId="{1A3F626F-97A0-D64D-A4FA-F9DF5B1D6AED}" destId="{46557F67-7182-F644-B68A-64F796A13A69}" srcOrd="0" destOrd="0" presId="urn:microsoft.com/office/officeart/2005/8/layout/chart3"/>
    <dgm:cxn modelId="{61E92579-7F00-BF47-A7EC-6B05D98D88C4}" type="presParOf" srcId="{1A3F626F-97A0-D64D-A4FA-F9DF5B1D6AED}" destId="{AB31CFD2-8BCF-734F-948C-1B689969045E}" srcOrd="1" destOrd="0" presId="urn:microsoft.com/office/officeart/2005/8/layout/chart3"/>
    <dgm:cxn modelId="{7644709A-8608-E54F-A460-07C8AFBE8B5A}" type="presParOf" srcId="{1A3F626F-97A0-D64D-A4FA-F9DF5B1D6AED}" destId="{28B025AD-E203-A342-BB86-9C67FD3A3782}" srcOrd="2" destOrd="0" presId="urn:microsoft.com/office/officeart/2005/8/layout/chart3"/>
    <dgm:cxn modelId="{10A98C72-22B4-5943-B9FF-8C7DF6507A4E}" type="presParOf" srcId="{1A3F626F-97A0-D64D-A4FA-F9DF5B1D6AED}" destId="{8CCE54DF-3F87-9C4C-93E6-BFA2327AA740}" srcOrd="3" destOrd="0" presId="urn:microsoft.com/office/officeart/2005/8/layout/chart3"/>
    <dgm:cxn modelId="{BB9A7C34-F44A-CA43-9EE8-947BB0A35C35}" type="presParOf" srcId="{1A3F626F-97A0-D64D-A4FA-F9DF5B1D6AED}" destId="{2F029870-F07C-A849-AA98-8F11D3ED5A5E}" srcOrd="4" destOrd="0" presId="urn:microsoft.com/office/officeart/2005/8/layout/chart3"/>
    <dgm:cxn modelId="{E670F0CF-48F5-D840-A396-065713957218}" type="presParOf" srcId="{1A3F626F-97A0-D64D-A4FA-F9DF5B1D6AED}" destId="{F03F27C9-E910-ED48-90B2-D7CC82C0DB23}"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E28CEA1-D8C2-9A40-882D-367FB00B4C6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F6C6754-A059-7D41-8EB7-B782CBB92E0F}">
      <dgm:prSet custT="1"/>
      <dgm:spPr>
        <a:ln>
          <a:solidFill>
            <a:schemeClr val="tx1"/>
          </a:solidFill>
        </a:ln>
      </dgm:spPr>
      <dgm:t>
        <a:bodyPr/>
        <a:lstStyle/>
        <a:p>
          <a:pPr algn="ctr"/>
          <a:r>
            <a:rPr lang="en-US" sz="3300" b="1" dirty="0">
              <a:solidFill>
                <a:srgbClr val="070101"/>
              </a:solidFill>
            </a:rPr>
            <a:t>Value Factor</a:t>
          </a:r>
        </a:p>
      </dgm:t>
    </dgm:pt>
    <dgm:pt modelId="{79601C79-A99C-2A4B-B058-9C11AF39F8E9}" type="parTrans" cxnId="{2273FD70-B581-B44B-9390-6DA7456FA06B}">
      <dgm:prSet/>
      <dgm:spPr/>
      <dgm:t>
        <a:bodyPr/>
        <a:lstStyle/>
        <a:p>
          <a:endParaRPr lang="en-US" b="1"/>
        </a:p>
      </dgm:t>
    </dgm:pt>
    <dgm:pt modelId="{2FF0074A-B7AB-204B-8CBD-6703E3FBD5D3}" type="sibTrans" cxnId="{2273FD70-B581-B44B-9390-6DA7456FA06B}">
      <dgm:prSet/>
      <dgm:spPr/>
      <dgm:t>
        <a:bodyPr/>
        <a:lstStyle/>
        <a:p>
          <a:endParaRPr lang="en-US" b="1"/>
        </a:p>
      </dgm:t>
    </dgm:pt>
    <dgm:pt modelId="{46313475-5201-E640-A130-58A449F85740}">
      <dgm:prSet custT="1"/>
      <dgm:spPr>
        <a:ln>
          <a:solidFill>
            <a:srgbClr val="070101"/>
          </a:solidFill>
        </a:ln>
      </dgm:spPr>
      <dgm:t>
        <a:bodyPr/>
        <a:lstStyle/>
        <a:p>
          <a:r>
            <a:rPr lang="en-US" sz="2600" b="1" dirty="0">
              <a:solidFill>
                <a:schemeClr val="bg1"/>
              </a:solidFill>
            </a:rPr>
            <a:t>Applied as a function of Price to Book Ratio and Factor weighting.</a:t>
          </a:r>
        </a:p>
      </dgm:t>
    </dgm:pt>
    <dgm:pt modelId="{53548FC0-48A5-744B-8235-BDC65FEF08B8}" type="parTrans" cxnId="{4AD44A05-2510-0343-8612-58D4B084F160}">
      <dgm:prSet/>
      <dgm:spPr/>
      <dgm:t>
        <a:bodyPr/>
        <a:lstStyle/>
        <a:p>
          <a:endParaRPr lang="en-US" b="1"/>
        </a:p>
      </dgm:t>
    </dgm:pt>
    <dgm:pt modelId="{E766436C-F977-C246-916A-0963663747D6}" type="sibTrans" cxnId="{4AD44A05-2510-0343-8612-58D4B084F160}">
      <dgm:prSet/>
      <dgm:spPr/>
      <dgm:t>
        <a:bodyPr/>
        <a:lstStyle/>
        <a:p>
          <a:endParaRPr lang="en-US" b="1"/>
        </a:p>
      </dgm:t>
    </dgm:pt>
    <dgm:pt modelId="{FD88FFC5-D524-4179-A9DE-15C9C15438E3}">
      <dgm:prSet custT="1"/>
      <dgm:spPr>
        <a:ln>
          <a:solidFill>
            <a:srgbClr val="070101"/>
          </a:solidFill>
        </a:ln>
      </dgm:spPr>
      <dgm:t>
        <a:bodyPr/>
        <a:lstStyle/>
        <a:p>
          <a:r>
            <a:rPr lang="en-US" sz="2600" b="1" dirty="0">
              <a:solidFill>
                <a:schemeClr val="bg1"/>
              </a:solidFill>
            </a:rPr>
            <a:t> Value only strategies have underperformed relative to other strategies over the prior decade.</a:t>
          </a:r>
        </a:p>
      </dgm:t>
    </dgm:pt>
    <dgm:pt modelId="{AD06F282-6584-4ACE-BDEA-87A219286187}" type="parTrans" cxnId="{E75A8D61-EF96-4187-B8B7-05FD88C75B62}">
      <dgm:prSet/>
      <dgm:spPr/>
      <dgm:t>
        <a:bodyPr/>
        <a:lstStyle/>
        <a:p>
          <a:endParaRPr lang="en-US"/>
        </a:p>
      </dgm:t>
    </dgm:pt>
    <dgm:pt modelId="{E859E18E-7DE7-4308-B37E-54F005515596}" type="sibTrans" cxnId="{E75A8D61-EF96-4187-B8B7-05FD88C75B62}">
      <dgm:prSet/>
      <dgm:spPr/>
      <dgm:t>
        <a:bodyPr/>
        <a:lstStyle/>
        <a:p>
          <a:endParaRPr lang="en-US"/>
        </a:p>
      </dgm:t>
    </dgm:pt>
    <dgm:pt modelId="{B06B46F4-61BE-483F-A41D-5BD54B2BD54C}">
      <dgm:prSet custT="1"/>
      <dgm:spPr>
        <a:ln>
          <a:solidFill>
            <a:srgbClr val="070101"/>
          </a:solidFill>
        </a:ln>
      </dgm:spPr>
      <dgm:t>
        <a:bodyPr/>
        <a:lstStyle/>
        <a:p>
          <a:r>
            <a:rPr lang="en-US" sz="2600" b="1" dirty="0">
              <a:solidFill>
                <a:schemeClr val="bg1"/>
              </a:solidFill>
            </a:rPr>
            <a:t> A combination of Value &amp; Profitability is expected to outperform value only portfolios.</a:t>
          </a:r>
        </a:p>
      </dgm:t>
    </dgm:pt>
    <dgm:pt modelId="{D9F258EC-D577-47E8-BFD0-9F6BDEC4DFED}" type="parTrans" cxnId="{8F4FD4C7-B714-4267-B289-AF3374CB053A}">
      <dgm:prSet/>
      <dgm:spPr/>
      <dgm:t>
        <a:bodyPr/>
        <a:lstStyle/>
        <a:p>
          <a:endParaRPr lang="en-US"/>
        </a:p>
      </dgm:t>
    </dgm:pt>
    <dgm:pt modelId="{F69D2BB8-440B-42E7-A929-7FD488656BF8}" type="sibTrans" cxnId="{8F4FD4C7-B714-4267-B289-AF3374CB053A}">
      <dgm:prSet/>
      <dgm:spPr/>
      <dgm:t>
        <a:bodyPr/>
        <a:lstStyle/>
        <a:p>
          <a:endParaRPr lang="en-US"/>
        </a:p>
      </dgm:t>
    </dgm:pt>
    <dgm:pt modelId="{CA84DDBF-0AF2-8D43-B578-8DBE26369F5E}" type="pres">
      <dgm:prSet presAssocID="{1E28CEA1-D8C2-9A40-882D-367FB00B4C61}" presName="linear" presStyleCnt="0">
        <dgm:presLayoutVars>
          <dgm:animLvl val="lvl"/>
          <dgm:resizeHandles val="exact"/>
        </dgm:presLayoutVars>
      </dgm:prSet>
      <dgm:spPr/>
    </dgm:pt>
    <dgm:pt modelId="{9CFAEA08-C7F6-1344-8261-89629CB51BAF}" type="pres">
      <dgm:prSet presAssocID="{AF6C6754-A059-7D41-8EB7-B782CBB92E0F}" presName="parentText" presStyleLbl="node1" presStyleIdx="0" presStyleCnt="1" custScaleY="67988" custLinFactNeighborX="2685" custLinFactNeighborY="-6589">
        <dgm:presLayoutVars>
          <dgm:chMax val="0"/>
          <dgm:bulletEnabled val="1"/>
        </dgm:presLayoutVars>
      </dgm:prSet>
      <dgm:spPr/>
    </dgm:pt>
    <dgm:pt modelId="{3584B871-4CB3-1442-A2B9-28704E7CF37C}" type="pres">
      <dgm:prSet presAssocID="{AF6C6754-A059-7D41-8EB7-B782CBB92E0F}" presName="childText" presStyleLbl="revTx" presStyleIdx="0" presStyleCnt="1" custScaleY="111092">
        <dgm:presLayoutVars>
          <dgm:bulletEnabled val="1"/>
        </dgm:presLayoutVars>
      </dgm:prSet>
      <dgm:spPr/>
    </dgm:pt>
  </dgm:ptLst>
  <dgm:cxnLst>
    <dgm:cxn modelId="{4AD44A05-2510-0343-8612-58D4B084F160}" srcId="{AF6C6754-A059-7D41-8EB7-B782CBB92E0F}" destId="{46313475-5201-E640-A130-58A449F85740}" srcOrd="0" destOrd="0" parTransId="{53548FC0-48A5-744B-8235-BDC65FEF08B8}" sibTransId="{E766436C-F977-C246-916A-0963663747D6}"/>
    <dgm:cxn modelId="{C90FCA24-1845-0947-B448-517703C6F0BE}" type="presOf" srcId="{1E28CEA1-D8C2-9A40-882D-367FB00B4C61}" destId="{CA84DDBF-0AF2-8D43-B578-8DBE26369F5E}" srcOrd="0" destOrd="0" presId="urn:microsoft.com/office/officeart/2005/8/layout/vList2"/>
    <dgm:cxn modelId="{E75A8D61-EF96-4187-B8B7-05FD88C75B62}" srcId="{AF6C6754-A059-7D41-8EB7-B782CBB92E0F}" destId="{FD88FFC5-D524-4179-A9DE-15C9C15438E3}" srcOrd="1" destOrd="0" parTransId="{AD06F282-6584-4ACE-BDEA-87A219286187}" sibTransId="{E859E18E-7DE7-4308-B37E-54F005515596}"/>
    <dgm:cxn modelId="{2273FD70-B581-B44B-9390-6DA7456FA06B}" srcId="{1E28CEA1-D8C2-9A40-882D-367FB00B4C61}" destId="{AF6C6754-A059-7D41-8EB7-B782CBB92E0F}" srcOrd="0" destOrd="0" parTransId="{79601C79-A99C-2A4B-B058-9C11AF39F8E9}" sibTransId="{2FF0074A-B7AB-204B-8CBD-6703E3FBD5D3}"/>
    <dgm:cxn modelId="{21D64A57-9303-47E0-8F70-EB7E682A474D}" type="presOf" srcId="{FD88FFC5-D524-4179-A9DE-15C9C15438E3}" destId="{3584B871-4CB3-1442-A2B9-28704E7CF37C}" srcOrd="0" destOrd="1" presId="urn:microsoft.com/office/officeart/2005/8/layout/vList2"/>
    <dgm:cxn modelId="{634EB7A0-843E-444F-82B4-387B1B62FAF7}" type="presOf" srcId="{AF6C6754-A059-7D41-8EB7-B782CBB92E0F}" destId="{9CFAEA08-C7F6-1344-8261-89629CB51BAF}" srcOrd="0" destOrd="0" presId="urn:microsoft.com/office/officeart/2005/8/layout/vList2"/>
    <dgm:cxn modelId="{8F4FD4C7-B714-4267-B289-AF3374CB053A}" srcId="{AF6C6754-A059-7D41-8EB7-B782CBB92E0F}" destId="{B06B46F4-61BE-483F-A41D-5BD54B2BD54C}" srcOrd="2" destOrd="0" parTransId="{D9F258EC-D577-47E8-BFD0-9F6BDEC4DFED}" sibTransId="{F69D2BB8-440B-42E7-A929-7FD488656BF8}"/>
    <dgm:cxn modelId="{53A7E1D7-75F5-4274-A7BB-DB9E80038329}" type="presOf" srcId="{B06B46F4-61BE-483F-A41D-5BD54B2BD54C}" destId="{3584B871-4CB3-1442-A2B9-28704E7CF37C}" srcOrd="0" destOrd="2" presId="urn:microsoft.com/office/officeart/2005/8/layout/vList2"/>
    <dgm:cxn modelId="{7B83B3F3-3C37-844D-AA46-8B8A0E0A8BF0}" type="presOf" srcId="{46313475-5201-E640-A130-58A449F85740}" destId="{3584B871-4CB3-1442-A2B9-28704E7CF37C}" srcOrd="0" destOrd="0" presId="urn:microsoft.com/office/officeart/2005/8/layout/vList2"/>
    <dgm:cxn modelId="{A598D25A-B573-D046-A17E-F3004030EFCA}" type="presParOf" srcId="{CA84DDBF-0AF2-8D43-B578-8DBE26369F5E}" destId="{9CFAEA08-C7F6-1344-8261-89629CB51BAF}" srcOrd="0" destOrd="0" presId="urn:microsoft.com/office/officeart/2005/8/layout/vList2"/>
    <dgm:cxn modelId="{5E5C98A5-3C81-1C47-B1BC-51CA6ACF825F}" type="presParOf" srcId="{CA84DDBF-0AF2-8D43-B578-8DBE26369F5E}" destId="{3584B871-4CB3-1442-A2B9-28704E7CF37C}" srcOrd="1" destOrd="0" presId="urn:microsoft.com/office/officeart/2005/8/layout/vList2"/>
  </dgm:cxnLst>
  <dgm:bg>
    <a:solidFill>
      <a:srgbClr val="C00000"/>
    </a:solid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9302531-F160-4908-93FC-3560926AED35}"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82B80A8A-5A69-4753-A477-A55F0F6F795D}">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1800" b="1" dirty="0"/>
            <a:t>Compare current weights to charter requirements</a:t>
          </a:r>
        </a:p>
      </dgm:t>
    </dgm:pt>
    <dgm:pt modelId="{C99994B9-4CBB-40D4-883E-C42048A6807D}" type="parTrans" cxnId="{EE807911-7AAD-4047-BDDE-4D092329D6E7}">
      <dgm:prSet/>
      <dgm:spPr/>
      <dgm:t>
        <a:bodyPr/>
        <a:lstStyle/>
        <a:p>
          <a:endParaRPr lang="en-US" sz="2000"/>
        </a:p>
      </dgm:t>
    </dgm:pt>
    <dgm:pt modelId="{194195C6-4941-449F-84E2-0F6B6AB254E3}" type="sibTrans" cxnId="{EE807911-7AAD-4047-BDDE-4D092329D6E7}">
      <dgm:prSet/>
      <dgm:spPr/>
      <dgm:t>
        <a:bodyPr/>
        <a:lstStyle/>
        <a:p>
          <a:endParaRPr lang="en-US" sz="2000"/>
        </a:p>
      </dgm:t>
    </dgm:pt>
    <dgm:pt modelId="{41165AD2-ACC0-4012-BEE6-E6D9EBD04668}">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1800" b="1" dirty="0"/>
            <a:t>Reduce evenly all stocks within sector to adhere to charter requirements </a:t>
          </a:r>
        </a:p>
      </dgm:t>
    </dgm:pt>
    <dgm:pt modelId="{45767089-4B3D-42A2-B631-2A310DC5D177}" type="parTrans" cxnId="{712B3E49-83C6-4DBE-9CBE-4BF8343A5E29}">
      <dgm:prSet/>
      <dgm:spPr/>
      <dgm:t>
        <a:bodyPr/>
        <a:lstStyle/>
        <a:p>
          <a:endParaRPr lang="en-US" sz="2000"/>
        </a:p>
      </dgm:t>
    </dgm:pt>
    <dgm:pt modelId="{B4CDDEE0-C349-44E1-97AC-AB5AE58C88A5}" type="sibTrans" cxnId="{712B3E49-83C6-4DBE-9CBE-4BF8343A5E29}">
      <dgm:prSet/>
      <dgm:spPr/>
      <dgm:t>
        <a:bodyPr/>
        <a:lstStyle/>
        <a:p>
          <a:endParaRPr lang="en-US" sz="2000"/>
        </a:p>
      </dgm:t>
    </dgm:pt>
    <dgm:pt modelId="{CA30F81F-987D-4748-B660-F877B6D9E8E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1800" b="1" dirty="0"/>
            <a:t>Add back to stocks in sectors below limits</a:t>
          </a:r>
        </a:p>
      </dgm:t>
    </dgm:pt>
    <dgm:pt modelId="{1F4014EF-2245-42EA-9897-F0778849ECAF}" type="parTrans" cxnId="{1DA0F149-E159-4FB5-A34D-A61018E39872}">
      <dgm:prSet/>
      <dgm:spPr/>
      <dgm:t>
        <a:bodyPr/>
        <a:lstStyle/>
        <a:p>
          <a:endParaRPr lang="en-US" sz="2000"/>
        </a:p>
      </dgm:t>
    </dgm:pt>
    <dgm:pt modelId="{5F11641A-2716-48EF-BDB3-73183E9BC1C9}" type="sibTrans" cxnId="{1DA0F149-E159-4FB5-A34D-A61018E39872}">
      <dgm:prSet/>
      <dgm:spPr/>
      <dgm:t>
        <a:bodyPr/>
        <a:lstStyle/>
        <a:p>
          <a:endParaRPr lang="en-US" sz="2000"/>
        </a:p>
      </dgm:t>
    </dgm:pt>
    <dgm:pt modelId="{23581205-4355-4794-A9AA-908D1DB5BAC6}" type="pres">
      <dgm:prSet presAssocID="{19302531-F160-4908-93FC-3560926AED35}" presName="cycle" presStyleCnt="0">
        <dgm:presLayoutVars>
          <dgm:dir/>
          <dgm:resizeHandles val="exact"/>
        </dgm:presLayoutVars>
      </dgm:prSet>
      <dgm:spPr/>
    </dgm:pt>
    <dgm:pt modelId="{66040939-BDA8-44CC-B5E3-CACB87737F50}" type="pres">
      <dgm:prSet presAssocID="{82B80A8A-5A69-4753-A477-A55F0F6F795D}" presName="node" presStyleLbl="node1" presStyleIdx="0" presStyleCnt="3">
        <dgm:presLayoutVars>
          <dgm:bulletEnabled val="1"/>
        </dgm:presLayoutVars>
      </dgm:prSet>
      <dgm:spPr/>
    </dgm:pt>
    <dgm:pt modelId="{F90959F1-1FD5-47E4-A845-FB297DE9FE7D}" type="pres">
      <dgm:prSet presAssocID="{82B80A8A-5A69-4753-A477-A55F0F6F795D}" presName="spNode" presStyleCnt="0"/>
      <dgm:spPr/>
    </dgm:pt>
    <dgm:pt modelId="{6D62F70D-6732-4EB6-9C66-88C97E616348}" type="pres">
      <dgm:prSet presAssocID="{194195C6-4941-449F-84E2-0F6B6AB254E3}" presName="sibTrans" presStyleLbl="sibTrans1D1" presStyleIdx="0" presStyleCnt="3"/>
      <dgm:spPr/>
    </dgm:pt>
    <dgm:pt modelId="{F337A3DC-3611-450D-A3D6-B2FD7AB77B4C}" type="pres">
      <dgm:prSet presAssocID="{41165AD2-ACC0-4012-BEE6-E6D9EBD04668}" presName="node" presStyleLbl="node1" presStyleIdx="1" presStyleCnt="3">
        <dgm:presLayoutVars>
          <dgm:bulletEnabled val="1"/>
        </dgm:presLayoutVars>
      </dgm:prSet>
      <dgm:spPr/>
    </dgm:pt>
    <dgm:pt modelId="{E95E3138-2E29-4C5A-87D1-B317680776B2}" type="pres">
      <dgm:prSet presAssocID="{41165AD2-ACC0-4012-BEE6-E6D9EBD04668}" presName="spNode" presStyleCnt="0"/>
      <dgm:spPr/>
    </dgm:pt>
    <dgm:pt modelId="{4ABBF49A-5CC2-41D2-AAF6-E4A2749138CF}" type="pres">
      <dgm:prSet presAssocID="{B4CDDEE0-C349-44E1-97AC-AB5AE58C88A5}" presName="sibTrans" presStyleLbl="sibTrans1D1" presStyleIdx="1" presStyleCnt="3"/>
      <dgm:spPr/>
    </dgm:pt>
    <dgm:pt modelId="{C6A7DBF5-5176-45BE-B728-5ACAFCA7D2C4}" type="pres">
      <dgm:prSet presAssocID="{CA30F81F-987D-4748-B660-F877B6D9E8E1}" presName="node" presStyleLbl="node1" presStyleIdx="2" presStyleCnt="3">
        <dgm:presLayoutVars>
          <dgm:bulletEnabled val="1"/>
        </dgm:presLayoutVars>
      </dgm:prSet>
      <dgm:spPr/>
    </dgm:pt>
    <dgm:pt modelId="{FF314C9A-B7E3-40F1-A724-9772F62B2E20}" type="pres">
      <dgm:prSet presAssocID="{CA30F81F-987D-4748-B660-F877B6D9E8E1}" presName="spNode" presStyleCnt="0"/>
      <dgm:spPr/>
    </dgm:pt>
    <dgm:pt modelId="{CA8D654F-EBDD-432B-8144-8DA55C4F5DA1}" type="pres">
      <dgm:prSet presAssocID="{5F11641A-2716-48EF-BDB3-73183E9BC1C9}" presName="sibTrans" presStyleLbl="sibTrans1D1" presStyleIdx="2" presStyleCnt="3"/>
      <dgm:spPr/>
    </dgm:pt>
  </dgm:ptLst>
  <dgm:cxnLst>
    <dgm:cxn modelId="{EE807911-7AAD-4047-BDDE-4D092329D6E7}" srcId="{19302531-F160-4908-93FC-3560926AED35}" destId="{82B80A8A-5A69-4753-A477-A55F0F6F795D}" srcOrd="0" destOrd="0" parTransId="{C99994B9-4CBB-40D4-883E-C42048A6807D}" sibTransId="{194195C6-4941-449F-84E2-0F6B6AB254E3}"/>
    <dgm:cxn modelId="{712B3E49-83C6-4DBE-9CBE-4BF8343A5E29}" srcId="{19302531-F160-4908-93FC-3560926AED35}" destId="{41165AD2-ACC0-4012-BEE6-E6D9EBD04668}" srcOrd="1" destOrd="0" parTransId="{45767089-4B3D-42A2-B631-2A310DC5D177}" sibTransId="{B4CDDEE0-C349-44E1-97AC-AB5AE58C88A5}"/>
    <dgm:cxn modelId="{1DA0F149-E159-4FB5-A34D-A61018E39872}" srcId="{19302531-F160-4908-93FC-3560926AED35}" destId="{CA30F81F-987D-4748-B660-F877B6D9E8E1}" srcOrd="2" destOrd="0" parTransId="{1F4014EF-2245-42EA-9897-F0778849ECAF}" sibTransId="{5F11641A-2716-48EF-BDB3-73183E9BC1C9}"/>
    <dgm:cxn modelId="{328AA64E-C1E2-4495-8AD6-65A8A585E542}" type="presOf" srcId="{5F11641A-2716-48EF-BDB3-73183E9BC1C9}" destId="{CA8D654F-EBDD-432B-8144-8DA55C4F5DA1}" srcOrd="0" destOrd="0" presId="urn:microsoft.com/office/officeart/2005/8/layout/cycle5"/>
    <dgm:cxn modelId="{5DD65580-3F9A-4E1D-9805-C861B58BBAED}" type="presOf" srcId="{19302531-F160-4908-93FC-3560926AED35}" destId="{23581205-4355-4794-A9AA-908D1DB5BAC6}" srcOrd="0" destOrd="0" presId="urn:microsoft.com/office/officeart/2005/8/layout/cycle5"/>
    <dgm:cxn modelId="{53854592-FA33-4AD2-B1DF-83B7FDC63585}" type="presOf" srcId="{B4CDDEE0-C349-44E1-97AC-AB5AE58C88A5}" destId="{4ABBF49A-5CC2-41D2-AAF6-E4A2749138CF}" srcOrd="0" destOrd="0" presId="urn:microsoft.com/office/officeart/2005/8/layout/cycle5"/>
    <dgm:cxn modelId="{8C7050C2-50DD-40C0-9199-4593F04E85A3}" type="presOf" srcId="{194195C6-4941-449F-84E2-0F6B6AB254E3}" destId="{6D62F70D-6732-4EB6-9C66-88C97E616348}" srcOrd="0" destOrd="0" presId="urn:microsoft.com/office/officeart/2005/8/layout/cycle5"/>
    <dgm:cxn modelId="{05809BD3-D163-4D3F-B278-C4C9F1BC1164}" type="presOf" srcId="{41165AD2-ACC0-4012-BEE6-E6D9EBD04668}" destId="{F337A3DC-3611-450D-A3D6-B2FD7AB77B4C}" srcOrd="0" destOrd="0" presId="urn:microsoft.com/office/officeart/2005/8/layout/cycle5"/>
    <dgm:cxn modelId="{EEEDDFE1-1CCA-44EA-8290-37C9726D207A}" type="presOf" srcId="{CA30F81F-987D-4748-B660-F877B6D9E8E1}" destId="{C6A7DBF5-5176-45BE-B728-5ACAFCA7D2C4}" srcOrd="0" destOrd="0" presId="urn:microsoft.com/office/officeart/2005/8/layout/cycle5"/>
    <dgm:cxn modelId="{2B303CE6-1532-4C37-B91C-87CC7761BAB5}" type="presOf" srcId="{82B80A8A-5A69-4753-A477-A55F0F6F795D}" destId="{66040939-BDA8-44CC-B5E3-CACB87737F50}" srcOrd="0" destOrd="0" presId="urn:microsoft.com/office/officeart/2005/8/layout/cycle5"/>
    <dgm:cxn modelId="{BAB3ECA3-17C8-493B-8547-02474D72389C}" type="presParOf" srcId="{23581205-4355-4794-A9AA-908D1DB5BAC6}" destId="{66040939-BDA8-44CC-B5E3-CACB87737F50}" srcOrd="0" destOrd="0" presId="urn:microsoft.com/office/officeart/2005/8/layout/cycle5"/>
    <dgm:cxn modelId="{92F2FB34-3650-4F1A-85CC-5AB97D3373FB}" type="presParOf" srcId="{23581205-4355-4794-A9AA-908D1DB5BAC6}" destId="{F90959F1-1FD5-47E4-A845-FB297DE9FE7D}" srcOrd="1" destOrd="0" presId="urn:microsoft.com/office/officeart/2005/8/layout/cycle5"/>
    <dgm:cxn modelId="{2515E8D1-DE5C-4355-8117-66D0CF847653}" type="presParOf" srcId="{23581205-4355-4794-A9AA-908D1DB5BAC6}" destId="{6D62F70D-6732-4EB6-9C66-88C97E616348}" srcOrd="2" destOrd="0" presId="urn:microsoft.com/office/officeart/2005/8/layout/cycle5"/>
    <dgm:cxn modelId="{BDAAED01-9405-4D76-9B58-7BC8476566B9}" type="presParOf" srcId="{23581205-4355-4794-A9AA-908D1DB5BAC6}" destId="{F337A3DC-3611-450D-A3D6-B2FD7AB77B4C}" srcOrd="3" destOrd="0" presId="urn:microsoft.com/office/officeart/2005/8/layout/cycle5"/>
    <dgm:cxn modelId="{53FB15A8-B956-4D45-A17A-C441C2DC043D}" type="presParOf" srcId="{23581205-4355-4794-A9AA-908D1DB5BAC6}" destId="{E95E3138-2E29-4C5A-87D1-B317680776B2}" srcOrd="4" destOrd="0" presId="urn:microsoft.com/office/officeart/2005/8/layout/cycle5"/>
    <dgm:cxn modelId="{AC2C0894-D2C4-44DC-86A9-31822EE771E5}" type="presParOf" srcId="{23581205-4355-4794-A9AA-908D1DB5BAC6}" destId="{4ABBF49A-5CC2-41D2-AAF6-E4A2749138CF}" srcOrd="5" destOrd="0" presId="urn:microsoft.com/office/officeart/2005/8/layout/cycle5"/>
    <dgm:cxn modelId="{C0EE435B-E833-408F-A635-C639319EC175}" type="presParOf" srcId="{23581205-4355-4794-A9AA-908D1DB5BAC6}" destId="{C6A7DBF5-5176-45BE-B728-5ACAFCA7D2C4}" srcOrd="6" destOrd="0" presId="urn:microsoft.com/office/officeart/2005/8/layout/cycle5"/>
    <dgm:cxn modelId="{61BA80CE-4C20-4D92-A9BB-A3834C3BBA27}" type="presParOf" srcId="{23581205-4355-4794-A9AA-908D1DB5BAC6}" destId="{FF314C9A-B7E3-40F1-A724-9772F62B2E20}" srcOrd="7" destOrd="0" presId="urn:microsoft.com/office/officeart/2005/8/layout/cycle5"/>
    <dgm:cxn modelId="{43882592-D612-4492-ABB9-EC5B55209C01}" type="presParOf" srcId="{23581205-4355-4794-A9AA-908D1DB5BAC6}" destId="{CA8D654F-EBDD-432B-8144-8DA55C4F5DA1}" srcOrd="8"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7FE2EA2-8E3C-4A16-9762-B63995B85848}" type="doc">
      <dgm:prSet loTypeId="urn:microsoft.com/office/officeart/2005/8/layout/arrow2" loCatId="process" qsTypeId="urn:microsoft.com/office/officeart/2005/8/quickstyle/simple4" qsCatId="simple" csTypeId="urn:microsoft.com/office/officeart/2005/8/colors/accent1_2" csCatId="accent1" phldr="1"/>
      <dgm:spPr/>
    </dgm:pt>
    <dgm:pt modelId="{EFA08802-5DF6-4F6E-A63F-49ABD4005303}">
      <dgm:prSet phldrT="[Text]"/>
      <dgm:spPr/>
      <dgm:t>
        <a:bodyPr>
          <a:scene3d>
            <a:camera prst="orthographicFront"/>
            <a:lightRig rig="threePt" dir="t"/>
          </a:scene3d>
          <a:sp3d>
            <a:bevelB h="25400"/>
          </a:sp3d>
        </a:bodyPr>
        <a:lstStyle/>
        <a:p>
          <a:r>
            <a:rPr lang="en-US" b="1" dirty="0"/>
            <a:t>Momentum</a:t>
          </a:r>
        </a:p>
      </dgm:t>
    </dgm:pt>
    <dgm:pt modelId="{63CC2597-DACB-4BAE-A5B2-CC60AD07FF0B}" type="parTrans" cxnId="{C06160C2-5784-4108-9968-D33D38F389F2}">
      <dgm:prSet/>
      <dgm:spPr/>
      <dgm:t>
        <a:bodyPr/>
        <a:lstStyle/>
        <a:p>
          <a:endParaRPr lang="en-US"/>
        </a:p>
      </dgm:t>
    </dgm:pt>
    <dgm:pt modelId="{E8293842-4225-4A91-9CC7-D1374C350D73}" type="sibTrans" cxnId="{C06160C2-5784-4108-9968-D33D38F389F2}">
      <dgm:prSet/>
      <dgm:spPr/>
      <dgm:t>
        <a:bodyPr/>
        <a:lstStyle/>
        <a:p>
          <a:endParaRPr lang="en-US"/>
        </a:p>
      </dgm:t>
    </dgm:pt>
    <dgm:pt modelId="{BDE6E924-4FE4-4900-957D-B02FCD5E0034}">
      <dgm:prSet phldrT="[Text]"/>
      <dgm:spPr/>
      <dgm:t>
        <a:bodyPr/>
        <a:lstStyle/>
        <a:p>
          <a:r>
            <a:rPr lang="en-US" b="1" dirty="0"/>
            <a:t>Value</a:t>
          </a:r>
        </a:p>
      </dgm:t>
    </dgm:pt>
    <dgm:pt modelId="{17EC2624-E6C3-431E-B4B1-A7D95C16F907}" type="parTrans" cxnId="{89428545-FB0C-415C-822A-6D0861EC0889}">
      <dgm:prSet/>
      <dgm:spPr/>
      <dgm:t>
        <a:bodyPr/>
        <a:lstStyle/>
        <a:p>
          <a:endParaRPr lang="en-US"/>
        </a:p>
      </dgm:t>
    </dgm:pt>
    <dgm:pt modelId="{ADF49351-88B5-462F-A362-7458F3640384}" type="sibTrans" cxnId="{89428545-FB0C-415C-822A-6D0861EC0889}">
      <dgm:prSet/>
      <dgm:spPr/>
      <dgm:t>
        <a:bodyPr/>
        <a:lstStyle/>
        <a:p>
          <a:endParaRPr lang="en-US"/>
        </a:p>
      </dgm:t>
    </dgm:pt>
    <dgm:pt modelId="{0D0FFDB2-B7CB-4DB0-AA9A-72DA1C4A461C}">
      <dgm:prSet phldrT="[Text]" custT="1"/>
      <dgm:spPr/>
      <dgm:t>
        <a:bodyPr/>
        <a:lstStyle/>
        <a:p>
          <a:r>
            <a:rPr lang="en-US" sz="1900" b="1" kern="1200" dirty="0">
              <a:solidFill>
                <a:srgbClr val="2D2D2D">
                  <a:hueOff val="0"/>
                  <a:satOff val="0"/>
                  <a:lumOff val="0"/>
                  <a:alphaOff val="0"/>
                </a:srgbClr>
              </a:solidFill>
              <a:latin typeface="Calibri"/>
              <a:ea typeface="+mn-ea"/>
              <a:cs typeface="+mn-cs"/>
            </a:rPr>
            <a:t>Cash-Based Profitability</a:t>
          </a:r>
        </a:p>
      </dgm:t>
    </dgm:pt>
    <dgm:pt modelId="{C6545CCD-5EC2-47E5-AF2D-C73B5E4F9D87}" type="parTrans" cxnId="{38766FF0-740F-428C-A4A3-FD1871CB568C}">
      <dgm:prSet/>
      <dgm:spPr/>
      <dgm:t>
        <a:bodyPr/>
        <a:lstStyle/>
        <a:p>
          <a:endParaRPr lang="en-US"/>
        </a:p>
      </dgm:t>
    </dgm:pt>
    <dgm:pt modelId="{FBF645D1-F8E0-4357-9F66-96DCDC20B5AE}" type="sibTrans" cxnId="{38766FF0-740F-428C-A4A3-FD1871CB568C}">
      <dgm:prSet/>
      <dgm:spPr/>
      <dgm:t>
        <a:bodyPr/>
        <a:lstStyle/>
        <a:p>
          <a:endParaRPr lang="en-US"/>
        </a:p>
      </dgm:t>
    </dgm:pt>
    <dgm:pt modelId="{2DF6B698-C859-476E-BD71-566308C31AA9}" type="pres">
      <dgm:prSet presAssocID="{77FE2EA2-8E3C-4A16-9762-B63995B85848}" presName="arrowDiagram" presStyleCnt="0">
        <dgm:presLayoutVars>
          <dgm:chMax val="5"/>
          <dgm:dir/>
          <dgm:resizeHandles val="exact"/>
        </dgm:presLayoutVars>
      </dgm:prSet>
      <dgm:spPr/>
    </dgm:pt>
    <dgm:pt modelId="{6288A796-127E-47AE-A06E-E6ABC48AED89}" type="pres">
      <dgm:prSet presAssocID="{77FE2EA2-8E3C-4A16-9762-B63995B85848}" presName="arrow" presStyleLbl="bgShp" presStyleIdx="0" presStyleCnt="1"/>
      <dgm:spPr/>
    </dgm:pt>
    <dgm:pt modelId="{CB854E0B-A936-46FB-BB29-4B815479A099}" type="pres">
      <dgm:prSet presAssocID="{77FE2EA2-8E3C-4A16-9762-B63995B85848}" presName="arrowDiagram3" presStyleCnt="0"/>
      <dgm:spPr/>
    </dgm:pt>
    <dgm:pt modelId="{C879FEDC-C0B1-40B3-8771-4335EC9FF9EB}" type="pres">
      <dgm:prSet presAssocID="{EFA08802-5DF6-4F6E-A63F-49ABD4005303}" presName="bullet3a" presStyleLbl="node1" presStyleIdx="0" presStyleCnt="3"/>
      <dgm:spPr/>
    </dgm:pt>
    <dgm:pt modelId="{81E7E0FD-15B9-4843-8E8A-E9963D6D637F}" type="pres">
      <dgm:prSet presAssocID="{EFA08802-5DF6-4F6E-A63F-49ABD4005303}" presName="textBox3a" presStyleLbl="revTx" presStyleIdx="0" presStyleCnt="3" custAng="19642615" custLinFactNeighborX="9776" custLinFactNeighborY="-58321">
        <dgm:presLayoutVars>
          <dgm:bulletEnabled val="1"/>
        </dgm:presLayoutVars>
      </dgm:prSet>
      <dgm:spPr/>
    </dgm:pt>
    <dgm:pt modelId="{ED59CDA5-2611-4F19-80AE-18A3BE5EE7A9}" type="pres">
      <dgm:prSet presAssocID="{BDE6E924-4FE4-4900-957D-B02FCD5E0034}" presName="bullet3b" presStyleLbl="node1" presStyleIdx="1" presStyleCnt="3"/>
      <dgm:spPr/>
    </dgm:pt>
    <dgm:pt modelId="{E2D4F95D-C848-4D6B-9D44-778CAB8408C3}" type="pres">
      <dgm:prSet presAssocID="{BDE6E924-4FE4-4900-957D-B02FCD5E0034}" presName="textBox3b" presStyleLbl="revTx" presStyleIdx="1" presStyleCnt="3" custAng="20740126" custLinFactNeighborX="27710" custLinFactNeighborY="-23881">
        <dgm:presLayoutVars>
          <dgm:bulletEnabled val="1"/>
        </dgm:presLayoutVars>
      </dgm:prSet>
      <dgm:spPr/>
    </dgm:pt>
    <dgm:pt modelId="{0A6F6146-8345-400F-AF0A-5BF2FDB9FC4C}" type="pres">
      <dgm:prSet presAssocID="{0D0FFDB2-B7CB-4DB0-AA9A-72DA1C4A461C}" presName="bullet3c" presStyleLbl="node1" presStyleIdx="2" presStyleCnt="3"/>
      <dgm:spPr/>
    </dgm:pt>
    <dgm:pt modelId="{FCE9E124-931E-4B01-BC5E-4575C6CA351F}" type="pres">
      <dgm:prSet presAssocID="{0D0FFDB2-B7CB-4DB0-AA9A-72DA1C4A461C}" presName="textBox3c" presStyleLbl="revTx" presStyleIdx="2" presStyleCnt="3" custAng="21043905" custScaleX="114539" custScaleY="29678" custLinFactNeighborX="13789" custLinFactNeighborY="-53410">
        <dgm:presLayoutVars>
          <dgm:bulletEnabled val="1"/>
        </dgm:presLayoutVars>
      </dgm:prSet>
      <dgm:spPr/>
    </dgm:pt>
  </dgm:ptLst>
  <dgm:cxnLst>
    <dgm:cxn modelId="{1495C90B-C061-47A8-8D89-5C03A7A975E4}" type="presOf" srcId="{BDE6E924-4FE4-4900-957D-B02FCD5E0034}" destId="{E2D4F95D-C848-4D6B-9D44-778CAB8408C3}" srcOrd="0" destOrd="0" presId="urn:microsoft.com/office/officeart/2005/8/layout/arrow2"/>
    <dgm:cxn modelId="{89428545-FB0C-415C-822A-6D0861EC0889}" srcId="{77FE2EA2-8E3C-4A16-9762-B63995B85848}" destId="{BDE6E924-4FE4-4900-957D-B02FCD5E0034}" srcOrd="1" destOrd="0" parTransId="{17EC2624-E6C3-431E-B4B1-A7D95C16F907}" sibTransId="{ADF49351-88B5-462F-A362-7458F3640384}"/>
    <dgm:cxn modelId="{A29F4891-5C85-4E1B-8782-9469F23B48E2}" type="presOf" srcId="{EFA08802-5DF6-4F6E-A63F-49ABD4005303}" destId="{81E7E0FD-15B9-4843-8E8A-E9963D6D637F}" srcOrd="0" destOrd="0" presId="urn:microsoft.com/office/officeart/2005/8/layout/arrow2"/>
    <dgm:cxn modelId="{C06160C2-5784-4108-9968-D33D38F389F2}" srcId="{77FE2EA2-8E3C-4A16-9762-B63995B85848}" destId="{EFA08802-5DF6-4F6E-A63F-49ABD4005303}" srcOrd="0" destOrd="0" parTransId="{63CC2597-DACB-4BAE-A5B2-CC60AD07FF0B}" sibTransId="{E8293842-4225-4A91-9CC7-D1374C350D73}"/>
    <dgm:cxn modelId="{871453DA-03A3-45E0-A360-117523307987}" type="presOf" srcId="{77FE2EA2-8E3C-4A16-9762-B63995B85848}" destId="{2DF6B698-C859-476E-BD71-566308C31AA9}" srcOrd="0" destOrd="0" presId="urn:microsoft.com/office/officeart/2005/8/layout/arrow2"/>
    <dgm:cxn modelId="{153796E9-1512-4394-AE82-CFCCCCD7383C}" type="presOf" srcId="{0D0FFDB2-B7CB-4DB0-AA9A-72DA1C4A461C}" destId="{FCE9E124-931E-4B01-BC5E-4575C6CA351F}" srcOrd="0" destOrd="0" presId="urn:microsoft.com/office/officeart/2005/8/layout/arrow2"/>
    <dgm:cxn modelId="{38766FF0-740F-428C-A4A3-FD1871CB568C}" srcId="{77FE2EA2-8E3C-4A16-9762-B63995B85848}" destId="{0D0FFDB2-B7CB-4DB0-AA9A-72DA1C4A461C}" srcOrd="2" destOrd="0" parTransId="{C6545CCD-5EC2-47E5-AF2D-C73B5E4F9D87}" sibTransId="{FBF645D1-F8E0-4357-9F66-96DCDC20B5AE}"/>
    <dgm:cxn modelId="{A3C3DEE2-CD1A-44F3-85C3-36E17A958862}" type="presParOf" srcId="{2DF6B698-C859-476E-BD71-566308C31AA9}" destId="{6288A796-127E-47AE-A06E-E6ABC48AED89}" srcOrd="0" destOrd="0" presId="urn:microsoft.com/office/officeart/2005/8/layout/arrow2"/>
    <dgm:cxn modelId="{B84BCF76-98D6-41E1-99EB-4D503540C972}" type="presParOf" srcId="{2DF6B698-C859-476E-BD71-566308C31AA9}" destId="{CB854E0B-A936-46FB-BB29-4B815479A099}" srcOrd="1" destOrd="0" presId="urn:microsoft.com/office/officeart/2005/8/layout/arrow2"/>
    <dgm:cxn modelId="{755AD038-12FD-40F0-AB57-E7FFB62A11A5}" type="presParOf" srcId="{CB854E0B-A936-46FB-BB29-4B815479A099}" destId="{C879FEDC-C0B1-40B3-8771-4335EC9FF9EB}" srcOrd="0" destOrd="0" presId="urn:microsoft.com/office/officeart/2005/8/layout/arrow2"/>
    <dgm:cxn modelId="{CF3053B7-5902-4677-8AF0-FA75259ED719}" type="presParOf" srcId="{CB854E0B-A936-46FB-BB29-4B815479A099}" destId="{81E7E0FD-15B9-4843-8E8A-E9963D6D637F}" srcOrd="1" destOrd="0" presId="urn:microsoft.com/office/officeart/2005/8/layout/arrow2"/>
    <dgm:cxn modelId="{996B82C8-EF91-4A97-BBA5-15C75EAF8A54}" type="presParOf" srcId="{CB854E0B-A936-46FB-BB29-4B815479A099}" destId="{ED59CDA5-2611-4F19-80AE-18A3BE5EE7A9}" srcOrd="2" destOrd="0" presId="urn:microsoft.com/office/officeart/2005/8/layout/arrow2"/>
    <dgm:cxn modelId="{54E90196-41D4-46DA-81CA-5D889199AB3C}" type="presParOf" srcId="{CB854E0B-A936-46FB-BB29-4B815479A099}" destId="{E2D4F95D-C848-4D6B-9D44-778CAB8408C3}" srcOrd="3" destOrd="0" presId="urn:microsoft.com/office/officeart/2005/8/layout/arrow2"/>
    <dgm:cxn modelId="{F5D371F0-177B-468D-9AE9-C6E4B6893C74}" type="presParOf" srcId="{CB854E0B-A936-46FB-BB29-4B815479A099}" destId="{0A6F6146-8345-400F-AF0A-5BF2FDB9FC4C}" srcOrd="4" destOrd="0" presId="urn:microsoft.com/office/officeart/2005/8/layout/arrow2"/>
    <dgm:cxn modelId="{971BCF43-98E6-4FCA-BE7B-54213FF9868D}" type="presParOf" srcId="{CB854E0B-A936-46FB-BB29-4B815479A099}" destId="{FCE9E124-931E-4B01-BC5E-4575C6CA351F}"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FEA63E7-311B-40E1-81CC-BA357678D992}" type="doc">
      <dgm:prSet loTypeId="urn:microsoft.com/office/officeart/2009/3/layout/RandomtoResultProcess" loCatId="process" qsTypeId="urn:microsoft.com/office/officeart/2005/8/quickstyle/simple4" qsCatId="simple" csTypeId="urn:microsoft.com/office/officeart/2005/8/colors/accent1_2" csCatId="accent1" phldr="1"/>
      <dgm:spPr/>
      <dgm:t>
        <a:bodyPr/>
        <a:lstStyle/>
        <a:p>
          <a:endParaRPr lang="en-US"/>
        </a:p>
      </dgm:t>
    </dgm:pt>
    <dgm:pt modelId="{9E8CABB9-9257-4FB3-9800-75263B83B54B}">
      <dgm:prSet phldrT="[Text]"/>
      <dgm:spPr/>
      <dgm:t>
        <a:bodyPr/>
        <a:lstStyle/>
        <a:p>
          <a:r>
            <a:rPr lang="en-US" b="1" dirty="0"/>
            <a:t>Scores</a:t>
          </a:r>
        </a:p>
      </dgm:t>
    </dgm:pt>
    <dgm:pt modelId="{8E2C03EF-EF93-4CF0-808C-94BA1D42AC1B}" type="parTrans" cxnId="{3153F1C0-758E-4944-A3EF-FE9B5E920C45}">
      <dgm:prSet/>
      <dgm:spPr/>
      <dgm:t>
        <a:bodyPr/>
        <a:lstStyle/>
        <a:p>
          <a:endParaRPr lang="en-US" b="1"/>
        </a:p>
      </dgm:t>
    </dgm:pt>
    <dgm:pt modelId="{CBC4B56B-9E16-4E95-8AD5-1B7F7E35E048}" type="sibTrans" cxnId="{3153F1C0-758E-4944-A3EF-FE9B5E920C45}">
      <dgm:prSet/>
      <dgm:spPr/>
      <dgm:t>
        <a:bodyPr/>
        <a:lstStyle/>
        <a:p>
          <a:endParaRPr lang="en-US" b="1"/>
        </a:p>
      </dgm:t>
    </dgm:pt>
    <dgm:pt modelId="{94DA6F00-CD78-46AE-9D3F-C6BC1F39691C}">
      <dgm:prSet phldrT="[Text]"/>
      <dgm:spPr/>
      <dgm:t>
        <a:bodyPr/>
        <a:lstStyle/>
        <a:p>
          <a:r>
            <a:rPr lang="en-US" b="1" dirty="0"/>
            <a:t>All stocks are scored &amp; sorted by Sector</a:t>
          </a:r>
        </a:p>
      </dgm:t>
    </dgm:pt>
    <dgm:pt modelId="{A789529B-58F8-4093-B07D-A2770FAD8FA0}" type="parTrans" cxnId="{958DBC55-4857-418B-A28E-C488EE0A8A79}">
      <dgm:prSet/>
      <dgm:spPr/>
      <dgm:t>
        <a:bodyPr/>
        <a:lstStyle/>
        <a:p>
          <a:endParaRPr lang="en-US" b="1"/>
        </a:p>
      </dgm:t>
    </dgm:pt>
    <dgm:pt modelId="{DBCCFA0A-9EAD-43CB-A5C6-8EDDAE209E16}" type="sibTrans" cxnId="{958DBC55-4857-418B-A28E-C488EE0A8A79}">
      <dgm:prSet/>
      <dgm:spPr/>
      <dgm:t>
        <a:bodyPr/>
        <a:lstStyle/>
        <a:p>
          <a:endParaRPr lang="en-US" b="1"/>
        </a:p>
      </dgm:t>
    </dgm:pt>
    <dgm:pt modelId="{2F30F3D9-2379-4EC1-BE74-6CACB1FAB451}">
      <dgm:prSet phldrT="[Text]"/>
      <dgm:spPr/>
      <dgm:t>
        <a:bodyPr/>
        <a:lstStyle/>
        <a:p>
          <a:r>
            <a:rPr lang="en-US" b="1" dirty="0">
              <a:solidFill>
                <a:schemeClr val="tx1"/>
              </a:solidFill>
            </a:rPr>
            <a:t>Ranks</a:t>
          </a:r>
        </a:p>
      </dgm:t>
    </dgm:pt>
    <dgm:pt modelId="{6776AFFC-3546-4409-925F-EE95C7CCAC72}" type="parTrans" cxnId="{3E262F07-7731-4E35-BFCC-1EBD4255F5E7}">
      <dgm:prSet/>
      <dgm:spPr/>
      <dgm:t>
        <a:bodyPr/>
        <a:lstStyle/>
        <a:p>
          <a:endParaRPr lang="en-US" b="1"/>
        </a:p>
      </dgm:t>
    </dgm:pt>
    <dgm:pt modelId="{AA0EECE0-1FEA-4FE3-B60B-9FE3555C4257}" type="sibTrans" cxnId="{3E262F07-7731-4E35-BFCC-1EBD4255F5E7}">
      <dgm:prSet/>
      <dgm:spPr/>
      <dgm:t>
        <a:bodyPr/>
        <a:lstStyle/>
        <a:p>
          <a:endParaRPr lang="en-US" b="1"/>
        </a:p>
      </dgm:t>
    </dgm:pt>
    <dgm:pt modelId="{C7CE352F-C7FA-4BF9-B87C-0E00E08620CC}">
      <dgm:prSet phldrT="[Text]"/>
      <dgm:spPr/>
      <dgm:t>
        <a:bodyPr/>
        <a:lstStyle/>
        <a:p>
          <a:r>
            <a:rPr lang="en-US" b="1" dirty="0"/>
            <a:t>Top 65 ranked are selected</a:t>
          </a:r>
        </a:p>
      </dgm:t>
    </dgm:pt>
    <dgm:pt modelId="{3C390701-DD8D-419E-9EDA-F0D73688C424}" type="parTrans" cxnId="{B4115FCD-8316-41CD-B0C1-45EBFD66DE9D}">
      <dgm:prSet/>
      <dgm:spPr/>
      <dgm:t>
        <a:bodyPr/>
        <a:lstStyle/>
        <a:p>
          <a:endParaRPr lang="en-US" b="1"/>
        </a:p>
      </dgm:t>
    </dgm:pt>
    <dgm:pt modelId="{28AAB01A-7343-43EB-AA9D-E8EAFFE23997}" type="sibTrans" cxnId="{B4115FCD-8316-41CD-B0C1-45EBFD66DE9D}">
      <dgm:prSet/>
      <dgm:spPr/>
      <dgm:t>
        <a:bodyPr/>
        <a:lstStyle/>
        <a:p>
          <a:endParaRPr lang="en-US" b="1"/>
        </a:p>
      </dgm:t>
    </dgm:pt>
    <dgm:pt modelId="{6C3E97D5-CEC1-46EC-981A-A1080D8449DF}" type="pres">
      <dgm:prSet presAssocID="{FFEA63E7-311B-40E1-81CC-BA357678D992}" presName="Name0" presStyleCnt="0">
        <dgm:presLayoutVars>
          <dgm:dir/>
          <dgm:animOne val="branch"/>
          <dgm:animLvl val="lvl"/>
        </dgm:presLayoutVars>
      </dgm:prSet>
      <dgm:spPr/>
    </dgm:pt>
    <dgm:pt modelId="{3A98AAC3-5738-4D78-8D46-79D618584A2A}" type="pres">
      <dgm:prSet presAssocID="{9E8CABB9-9257-4FB3-9800-75263B83B54B}" presName="chaos" presStyleCnt="0"/>
      <dgm:spPr/>
    </dgm:pt>
    <dgm:pt modelId="{1ADDE2C4-85CD-44AD-BDE9-CBFDCB503BAF}" type="pres">
      <dgm:prSet presAssocID="{9E8CABB9-9257-4FB3-9800-75263B83B54B}" presName="parTx1" presStyleLbl="revTx" presStyleIdx="0" presStyleCnt="3"/>
      <dgm:spPr/>
    </dgm:pt>
    <dgm:pt modelId="{1DE80E5D-15D2-45EA-8354-40A67DE5E887}" type="pres">
      <dgm:prSet presAssocID="{9E8CABB9-9257-4FB3-9800-75263B83B54B}" presName="desTx1" presStyleLbl="revTx" presStyleIdx="1" presStyleCnt="3">
        <dgm:presLayoutVars>
          <dgm:bulletEnabled val="1"/>
        </dgm:presLayoutVars>
      </dgm:prSet>
      <dgm:spPr/>
    </dgm:pt>
    <dgm:pt modelId="{40FA9F9E-665F-4D48-B61C-815C03C6DFF4}" type="pres">
      <dgm:prSet presAssocID="{9E8CABB9-9257-4FB3-9800-75263B83B54B}" presName="c1" presStyleLbl="node1" presStyleIdx="0" presStyleCnt="19"/>
      <dgm:spPr/>
    </dgm:pt>
    <dgm:pt modelId="{2CDADC34-27EF-4222-8911-A9AE6AEADAB3}" type="pres">
      <dgm:prSet presAssocID="{9E8CABB9-9257-4FB3-9800-75263B83B54B}" presName="c2" presStyleLbl="node1" presStyleIdx="1" presStyleCnt="19"/>
      <dgm:spPr/>
    </dgm:pt>
    <dgm:pt modelId="{FD069D18-EF87-4E73-862A-994256E305DB}" type="pres">
      <dgm:prSet presAssocID="{9E8CABB9-9257-4FB3-9800-75263B83B54B}" presName="c3" presStyleLbl="node1" presStyleIdx="2" presStyleCnt="19"/>
      <dgm:spPr/>
    </dgm:pt>
    <dgm:pt modelId="{0CE34E9D-EE97-474E-9F37-8C8424ED4E19}" type="pres">
      <dgm:prSet presAssocID="{9E8CABB9-9257-4FB3-9800-75263B83B54B}" presName="c4" presStyleLbl="node1" presStyleIdx="3" presStyleCnt="19"/>
      <dgm:spPr/>
    </dgm:pt>
    <dgm:pt modelId="{46D4F106-E360-48A6-86E1-7008A60A564F}" type="pres">
      <dgm:prSet presAssocID="{9E8CABB9-9257-4FB3-9800-75263B83B54B}" presName="c5" presStyleLbl="node1" presStyleIdx="4" presStyleCnt="19"/>
      <dgm:spPr/>
    </dgm:pt>
    <dgm:pt modelId="{664A63BE-876B-445B-B6FE-7878BD9C50DC}" type="pres">
      <dgm:prSet presAssocID="{9E8CABB9-9257-4FB3-9800-75263B83B54B}" presName="c6" presStyleLbl="node1" presStyleIdx="5" presStyleCnt="19"/>
      <dgm:spPr/>
    </dgm:pt>
    <dgm:pt modelId="{C12C8894-68DD-4400-B101-EED0B3CD3981}" type="pres">
      <dgm:prSet presAssocID="{9E8CABB9-9257-4FB3-9800-75263B83B54B}" presName="c7" presStyleLbl="node1" presStyleIdx="6" presStyleCnt="19"/>
      <dgm:spPr/>
    </dgm:pt>
    <dgm:pt modelId="{86FD4CDB-ED00-42E8-ABE2-DE9031172D08}" type="pres">
      <dgm:prSet presAssocID="{9E8CABB9-9257-4FB3-9800-75263B83B54B}" presName="c8" presStyleLbl="node1" presStyleIdx="7" presStyleCnt="19"/>
      <dgm:spPr/>
    </dgm:pt>
    <dgm:pt modelId="{7FB04602-AA14-475D-8A46-842824C7EDC2}" type="pres">
      <dgm:prSet presAssocID="{9E8CABB9-9257-4FB3-9800-75263B83B54B}" presName="c9" presStyleLbl="node1" presStyleIdx="8" presStyleCnt="19"/>
      <dgm:spPr/>
    </dgm:pt>
    <dgm:pt modelId="{B14E9769-CE56-4E80-A6EC-59A5C09C1299}" type="pres">
      <dgm:prSet presAssocID="{9E8CABB9-9257-4FB3-9800-75263B83B54B}" presName="c10" presStyleLbl="node1" presStyleIdx="9" presStyleCnt="19"/>
      <dgm:spPr/>
    </dgm:pt>
    <dgm:pt modelId="{72CDFE02-7BD5-41BA-82CD-84BA2A048A98}" type="pres">
      <dgm:prSet presAssocID="{9E8CABB9-9257-4FB3-9800-75263B83B54B}" presName="c11" presStyleLbl="node1" presStyleIdx="10" presStyleCnt="19"/>
      <dgm:spPr/>
    </dgm:pt>
    <dgm:pt modelId="{89650208-B338-4A78-900E-5AAED585DC53}" type="pres">
      <dgm:prSet presAssocID="{9E8CABB9-9257-4FB3-9800-75263B83B54B}" presName="c12" presStyleLbl="node1" presStyleIdx="11" presStyleCnt="19"/>
      <dgm:spPr/>
    </dgm:pt>
    <dgm:pt modelId="{3C88FA44-0A47-47B3-9076-B76EE7344860}" type="pres">
      <dgm:prSet presAssocID="{9E8CABB9-9257-4FB3-9800-75263B83B54B}" presName="c13" presStyleLbl="node1" presStyleIdx="12" presStyleCnt="19"/>
      <dgm:spPr/>
    </dgm:pt>
    <dgm:pt modelId="{7D175B1A-16F4-4237-AE76-149880A3C863}" type="pres">
      <dgm:prSet presAssocID="{9E8CABB9-9257-4FB3-9800-75263B83B54B}" presName="c14" presStyleLbl="node1" presStyleIdx="13" presStyleCnt="19"/>
      <dgm:spPr/>
    </dgm:pt>
    <dgm:pt modelId="{053A7FBE-8D63-48E2-A791-580118379086}" type="pres">
      <dgm:prSet presAssocID="{9E8CABB9-9257-4FB3-9800-75263B83B54B}" presName="c15" presStyleLbl="node1" presStyleIdx="14" presStyleCnt="19"/>
      <dgm:spPr/>
    </dgm:pt>
    <dgm:pt modelId="{10162D3D-9E06-4028-ACD8-02D11CB1C15E}" type="pres">
      <dgm:prSet presAssocID="{9E8CABB9-9257-4FB3-9800-75263B83B54B}" presName="c16" presStyleLbl="node1" presStyleIdx="15" presStyleCnt="19"/>
      <dgm:spPr/>
    </dgm:pt>
    <dgm:pt modelId="{647AC5E8-7FE9-44D9-A4DD-F846A935ABDD}" type="pres">
      <dgm:prSet presAssocID="{9E8CABB9-9257-4FB3-9800-75263B83B54B}" presName="c17" presStyleLbl="node1" presStyleIdx="16" presStyleCnt="19"/>
      <dgm:spPr/>
    </dgm:pt>
    <dgm:pt modelId="{BC92EBC0-93E1-41AB-8782-E6ED0C765826}" type="pres">
      <dgm:prSet presAssocID="{9E8CABB9-9257-4FB3-9800-75263B83B54B}" presName="c18" presStyleLbl="node1" presStyleIdx="17" presStyleCnt="19"/>
      <dgm:spPr/>
    </dgm:pt>
    <dgm:pt modelId="{977A673D-A9C5-40FC-98EC-0AEF8CEBDEC3}" type="pres">
      <dgm:prSet presAssocID="{CBC4B56B-9E16-4E95-8AD5-1B7F7E35E048}" presName="chevronComposite1" presStyleCnt="0"/>
      <dgm:spPr/>
    </dgm:pt>
    <dgm:pt modelId="{84ACFE7F-0E80-435C-A05F-4EAD0F67E4B7}" type="pres">
      <dgm:prSet presAssocID="{CBC4B56B-9E16-4E95-8AD5-1B7F7E35E048}" presName="chevron1" presStyleLbl="sibTrans2D1" presStyleIdx="0" presStyleCnt="2"/>
      <dgm:spPr/>
    </dgm:pt>
    <dgm:pt modelId="{7F01919F-A4F2-407B-8192-7D19C713E29A}" type="pres">
      <dgm:prSet presAssocID="{CBC4B56B-9E16-4E95-8AD5-1B7F7E35E048}" presName="spChevron1" presStyleCnt="0"/>
      <dgm:spPr/>
    </dgm:pt>
    <dgm:pt modelId="{42CD29A6-DD84-4CE8-858B-8AE59412792B}" type="pres">
      <dgm:prSet presAssocID="{CBC4B56B-9E16-4E95-8AD5-1B7F7E35E048}" presName="overlap" presStyleCnt="0"/>
      <dgm:spPr/>
    </dgm:pt>
    <dgm:pt modelId="{CD69EAC8-17B3-4E74-9ED4-0FF0DE8DB9D7}" type="pres">
      <dgm:prSet presAssocID="{CBC4B56B-9E16-4E95-8AD5-1B7F7E35E048}" presName="chevronComposite2" presStyleCnt="0"/>
      <dgm:spPr/>
    </dgm:pt>
    <dgm:pt modelId="{668AA811-3E0A-4AB1-AB78-9CEF66492D6A}" type="pres">
      <dgm:prSet presAssocID="{CBC4B56B-9E16-4E95-8AD5-1B7F7E35E048}" presName="chevron2" presStyleLbl="sibTrans2D1" presStyleIdx="1" presStyleCnt="2"/>
      <dgm:spPr/>
    </dgm:pt>
    <dgm:pt modelId="{5E9E829D-7C41-4FDB-9441-E08A36C1A993}" type="pres">
      <dgm:prSet presAssocID="{CBC4B56B-9E16-4E95-8AD5-1B7F7E35E048}" presName="spChevron2" presStyleCnt="0"/>
      <dgm:spPr/>
    </dgm:pt>
    <dgm:pt modelId="{C1AFE095-D8C4-402B-90A0-188B684A0343}" type="pres">
      <dgm:prSet presAssocID="{2F30F3D9-2379-4EC1-BE74-6CACB1FAB451}" presName="last" presStyleCnt="0"/>
      <dgm:spPr/>
    </dgm:pt>
    <dgm:pt modelId="{6017EA5B-FD10-4140-88BB-B731CB9B2B52}" type="pres">
      <dgm:prSet presAssocID="{2F30F3D9-2379-4EC1-BE74-6CACB1FAB451}" presName="circleTx" presStyleLbl="node1" presStyleIdx="18" presStyleCnt="19"/>
      <dgm:spPr/>
    </dgm:pt>
    <dgm:pt modelId="{D6E84C09-8D4B-4F27-BE52-CCFDF067B5B7}" type="pres">
      <dgm:prSet presAssocID="{2F30F3D9-2379-4EC1-BE74-6CACB1FAB451}" presName="desTxN" presStyleLbl="revTx" presStyleIdx="2" presStyleCnt="3">
        <dgm:presLayoutVars>
          <dgm:bulletEnabled val="1"/>
        </dgm:presLayoutVars>
      </dgm:prSet>
      <dgm:spPr/>
    </dgm:pt>
    <dgm:pt modelId="{D50CE497-002F-4099-AEF9-A34949D26B71}" type="pres">
      <dgm:prSet presAssocID="{2F30F3D9-2379-4EC1-BE74-6CACB1FAB451}" presName="spN" presStyleCnt="0"/>
      <dgm:spPr/>
    </dgm:pt>
  </dgm:ptLst>
  <dgm:cxnLst>
    <dgm:cxn modelId="{3E262F07-7731-4E35-BFCC-1EBD4255F5E7}" srcId="{FFEA63E7-311B-40E1-81CC-BA357678D992}" destId="{2F30F3D9-2379-4EC1-BE74-6CACB1FAB451}" srcOrd="1" destOrd="0" parTransId="{6776AFFC-3546-4409-925F-EE95C7CCAC72}" sibTransId="{AA0EECE0-1FEA-4FE3-B60B-9FE3555C4257}"/>
    <dgm:cxn modelId="{73BBFD38-7C77-47D7-8E8D-290642A621A9}" type="presOf" srcId="{9E8CABB9-9257-4FB3-9800-75263B83B54B}" destId="{1ADDE2C4-85CD-44AD-BDE9-CBFDCB503BAF}" srcOrd="0" destOrd="0" presId="urn:microsoft.com/office/officeart/2009/3/layout/RandomtoResultProcess"/>
    <dgm:cxn modelId="{84F4DD46-D351-43C8-8264-AD599DBCB0A0}" type="presOf" srcId="{C7CE352F-C7FA-4BF9-B87C-0E00E08620CC}" destId="{D6E84C09-8D4B-4F27-BE52-CCFDF067B5B7}" srcOrd="0" destOrd="0" presId="urn:microsoft.com/office/officeart/2009/3/layout/RandomtoResultProcess"/>
    <dgm:cxn modelId="{09AA234E-2528-445B-A733-5129FE4A22C0}" type="presOf" srcId="{FFEA63E7-311B-40E1-81CC-BA357678D992}" destId="{6C3E97D5-CEC1-46EC-981A-A1080D8449DF}" srcOrd="0" destOrd="0" presId="urn:microsoft.com/office/officeart/2009/3/layout/RandomtoResultProcess"/>
    <dgm:cxn modelId="{958DBC55-4857-418B-A28E-C488EE0A8A79}" srcId="{9E8CABB9-9257-4FB3-9800-75263B83B54B}" destId="{94DA6F00-CD78-46AE-9D3F-C6BC1F39691C}" srcOrd="0" destOrd="0" parTransId="{A789529B-58F8-4093-B07D-A2770FAD8FA0}" sibTransId="{DBCCFA0A-9EAD-43CB-A5C6-8EDDAE209E16}"/>
    <dgm:cxn modelId="{244049B7-A326-4BDD-BE1D-BF4EEF8ABF77}" type="presOf" srcId="{94DA6F00-CD78-46AE-9D3F-C6BC1F39691C}" destId="{1DE80E5D-15D2-45EA-8354-40A67DE5E887}" srcOrd="0" destOrd="0" presId="urn:microsoft.com/office/officeart/2009/3/layout/RandomtoResultProcess"/>
    <dgm:cxn modelId="{3153F1C0-758E-4944-A3EF-FE9B5E920C45}" srcId="{FFEA63E7-311B-40E1-81CC-BA357678D992}" destId="{9E8CABB9-9257-4FB3-9800-75263B83B54B}" srcOrd="0" destOrd="0" parTransId="{8E2C03EF-EF93-4CF0-808C-94BA1D42AC1B}" sibTransId="{CBC4B56B-9E16-4E95-8AD5-1B7F7E35E048}"/>
    <dgm:cxn modelId="{B4115FCD-8316-41CD-B0C1-45EBFD66DE9D}" srcId="{2F30F3D9-2379-4EC1-BE74-6CACB1FAB451}" destId="{C7CE352F-C7FA-4BF9-B87C-0E00E08620CC}" srcOrd="0" destOrd="0" parTransId="{3C390701-DD8D-419E-9EDA-F0D73688C424}" sibTransId="{28AAB01A-7343-43EB-AA9D-E8EAFFE23997}"/>
    <dgm:cxn modelId="{CCE223FF-490B-4866-8AE1-4DBDEDBBCE4F}" type="presOf" srcId="{2F30F3D9-2379-4EC1-BE74-6CACB1FAB451}" destId="{6017EA5B-FD10-4140-88BB-B731CB9B2B52}" srcOrd="0" destOrd="0" presId="urn:microsoft.com/office/officeart/2009/3/layout/RandomtoResultProcess"/>
    <dgm:cxn modelId="{260D9ACD-AE0B-41C3-B447-9242FF8FCD02}" type="presParOf" srcId="{6C3E97D5-CEC1-46EC-981A-A1080D8449DF}" destId="{3A98AAC3-5738-4D78-8D46-79D618584A2A}" srcOrd="0" destOrd="0" presId="urn:microsoft.com/office/officeart/2009/3/layout/RandomtoResultProcess"/>
    <dgm:cxn modelId="{4A2D79DC-C2AA-43FA-A4B0-F500E3CF691A}" type="presParOf" srcId="{3A98AAC3-5738-4D78-8D46-79D618584A2A}" destId="{1ADDE2C4-85CD-44AD-BDE9-CBFDCB503BAF}" srcOrd="0" destOrd="0" presId="urn:microsoft.com/office/officeart/2009/3/layout/RandomtoResultProcess"/>
    <dgm:cxn modelId="{F81BC37E-4E65-453A-B439-485EE29B1EF7}" type="presParOf" srcId="{3A98AAC3-5738-4D78-8D46-79D618584A2A}" destId="{1DE80E5D-15D2-45EA-8354-40A67DE5E887}" srcOrd="1" destOrd="0" presId="urn:microsoft.com/office/officeart/2009/3/layout/RandomtoResultProcess"/>
    <dgm:cxn modelId="{464E4DD9-CFDD-4609-BCD2-584A44370C80}" type="presParOf" srcId="{3A98AAC3-5738-4D78-8D46-79D618584A2A}" destId="{40FA9F9E-665F-4D48-B61C-815C03C6DFF4}" srcOrd="2" destOrd="0" presId="urn:microsoft.com/office/officeart/2009/3/layout/RandomtoResultProcess"/>
    <dgm:cxn modelId="{7C75CEF8-09AC-41D3-87D6-394C7FDC9012}" type="presParOf" srcId="{3A98AAC3-5738-4D78-8D46-79D618584A2A}" destId="{2CDADC34-27EF-4222-8911-A9AE6AEADAB3}" srcOrd="3" destOrd="0" presId="urn:microsoft.com/office/officeart/2009/3/layout/RandomtoResultProcess"/>
    <dgm:cxn modelId="{3089A4F9-B2D3-458A-9BE5-8444BC19C588}" type="presParOf" srcId="{3A98AAC3-5738-4D78-8D46-79D618584A2A}" destId="{FD069D18-EF87-4E73-862A-994256E305DB}" srcOrd="4" destOrd="0" presId="urn:microsoft.com/office/officeart/2009/3/layout/RandomtoResultProcess"/>
    <dgm:cxn modelId="{19D0CACE-535F-486C-83F1-D5CEE225D0A5}" type="presParOf" srcId="{3A98AAC3-5738-4D78-8D46-79D618584A2A}" destId="{0CE34E9D-EE97-474E-9F37-8C8424ED4E19}" srcOrd="5" destOrd="0" presId="urn:microsoft.com/office/officeart/2009/3/layout/RandomtoResultProcess"/>
    <dgm:cxn modelId="{9B539F9C-13B8-48F6-AEE5-9F4449435492}" type="presParOf" srcId="{3A98AAC3-5738-4D78-8D46-79D618584A2A}" destId="{46D4F106-E360-48A6-86E1-7008A60A564F}" srcOrd="6" destOrd="0" presId="urn:microsoft.com/office/officeart/2009/3/layout/RandomtoResultProcess"/>
    <dgm:cxn modelId="{06D00CA0-2847-47B2-9609-5DD06340D8FD}" type="presParOf" srcId="{3A98AAC3-5738-4D78-8D46-79D618584A2A}" destId="{664A63BE-876B-445B-B6FE-7878BD9C50DC}" srcOrd="7" destOrd="0" presId="urn:microsoft.com/office/officeart/2009/3/layout/RandomtoResultProcess"/>
    <dgm:cxn modelId="{5BC98F09-2C9B-44D7-8549-B8E9F96D7D19}" type="presParOf" srcId="{3A98AAC3-5738-4D78-8D46-79D618584A2A}" destId="{C12C8894-68DD-4400-B101-EED0B3CD3981}" srcOrd="8" destOrd="0" presId="urn:microsoft.com/office/officeart/2009/3/layout/RandomtoResultProcess"/>
    <dgm:cxn modelId="{5B066895-2960-43E5-9211-73BEC5658F27}" type="presParOf" srcId="{3A98AAC3-5738-4D78-8D46-79D618584A2A}" destId="{86FD4CDB-ED00-42E8-ABE2-DE9031172D08}" srcOrd="9" destOrd="0" presId="urn:microsoft.com/office/officeart/2009/3/layout/RandomtoResultProcess"/>
    <dgm:cxn modelId="{0308F064-ED8F-4C43-BECA-4D89E05C88EC}" type="presParOf" srcId="{3A98AAC3-5738-4D78-8D46-79D618584A2A}" destId="{7FB04602-AA14-475D-8A46-842824C7EDC2}" srcOrd="10" destOrd="0" presId="urn:microsoft.com/office/officeart/2009/3/layout/RandomtoResultProcess"/>
    <dgm:cxn modelId="{44A9FDA5-0FDF-4FD3-A1F4-845BAE404E81}" type="presParOf" srcId="{3A98AAC3-5738-4D78-8D46-79D618584A2A}" destId="{B14E9769-CE56-4E80-A6EC-59A5C09C1299}" srcOrd="11" destOrd="0" presId="urn:microsoft.com/office/officeart/2009/3/layout/RandomtoResultProcess"/>
    <dgm:cxn modelId="{E59922EF-763D-4E79-B5F3-B2873CC1C620}" type="presParOf" srcId="{3A98AAC3-5738-4D78-8D46-79D618584A2A}" destId="{72CDFE02-7BD5-41BA-82CD-84BA2A048A98}" srcOrd="12" destOrd="0" presId="urn:microsoft.com/office/officeart/2009/3/layout/RandomtoResultProcess"/>
    <dgm:cxn modelId="{2991C6C5-0BD3-4614-AED5-5F0691F90625}" type="presParOf" srcId="{3A98AAC3-5738-4D78-8D46-79D618584A2A}" destId="{89650208-B338-4A78-900E-5AAED585DC53}" srcOrd="13" destOrd="0" presId="urn:microsoft.com/office/officeart/2009/3/layout/RandomtoResultProcess"/>
    <dgm:cxn modelId="{40A7E7BF-B558-4202-941A-8E4477D7E031}" type="presParOf" srcId="{3A98AAC3-5738-4D78-8D46-79D618584A2A}" destId="{3C88FA44-0A47-47B3-9076-B76EE7344860}" srcOrd="14" destOrd="0" presId="urn:microsoft.com/office/officeart/2009/3/layout/RandomtoResultProcess"/>
    <dgm:cxn modelId="{63FCCE0E-41FA-4D3F-B229-EEA357F51636}" type="presParOf" srcId="{3A98AAC3-5738-4D78-8D46-79D618584A2A}" destId="{7D175B1A-16F4-4237-AE76-149880A3C863}" srcOrd="15" destOrd="0" presId="urn:microsoft.com/office/officeart/2009/3/layout/RandomtoResultProcess"/>
    <dgm:cxn modelId="{E7380EE4-2BF8-41DF-B3E3-BAA58CE73FFE}" type="presParOf" srcId="{3A98AAC3-5738-4D78-8D46-79D618584A2A}" destId="{053A7FBE-8D63-48E2-A791-580118379086}" srcOrd="16" destOrd="0" presId="urn:microsoft.com/office/officeart/2009/3/layout/RandomtoResultProcess"/>
    <dgm:cxn modelId="{51AF2DBC-4032-46A9-B013-493513BB87D8}" type="presParOf" srcId="{3A98AAC3-5738-4D78-8D46-79D618584A2A}" destId="{10162D3D-9E06-4028-ACD8-02D11CB1C15E}" srcOrd="17" destOrd="0" presId="urn:microsoft.com/office/officeart/2009/3/layout/RandomtoResultProcess"/>
    <dgm:cxn modelId="{1A0DF835-2200-4A39-B557-4A9B55C5B9F0}" type="presParOf" srcId="{3A98AAC3-5738-4D78-8D46-79D618584A2A}" destId="{647AC5E8-7FE9-44D9-A4DD-F846A935ABDD}" srcOrd="18" destOrd="0" presId="urn:microsoft.com/office/officeart/2009/3/layout/RandomtoResultProcess"/>
    <dgm:cxn modelId="{BAFBA9A1-7D31-4694-A243-95C587C96398}" type="presParOf" srcId="{3A98AAC3-5738-4D78-8D46-79D618584A2A}" destId="{BC92EBC0-93E1-41AB-8782-E6ED0C765826}" srcOrd="19" destOrd="0" presId="urn:microsoft.com/office/officeart/2009/3/layout/RandomtoResultProcess"/>
    <dgm:cxn modelId="{EFF8604F-9950-4567-86CC-564182A25C7B}" type="presParOf" srcId="{6C3E97D5-CEC1-46EC-981A-A1080D8449DF}" destId="{977A673D-A9C5-40FC-98EC-0AEF8CEBDEC3}" srcOrd="1" destOrd="0" presId="urn:microsoft.com/office/officeart/2009/3/layout/RandomtoResultProcess"/>
    <dgm:cxn modelId="{2B13DD7E-497C-4990-88EB-ED79D1668324}" type="presParOf" srcId="{977A673D-A9C5-40FC-98EC-0AEF8CEBDEC3}" destId="{84ACFE7F-0E80-435C-A05F-4EAD0F67E4B7}" srcOrd="0" destOrd="0" presId="urn:microsoft.com/office/officeart/2009/3/layout/RandomtoResultProcess"/>
    <dgm:cxn modelId="{3F068C55-63A0-49DD-811C-535BFF28E02D}" type="presParOf" srcId="{977A673D-A9C5-40FC-98EC-0AEF8CEBDEC3}" destId="{7F01919F-A4F2-407B-8192-7D19C713E29A}" srcOrd="1" destOrd="0" presId="urn:microsoft.com/office/officeart/2009/3/layout/RandomtoResultProcess"/>
    <dgm:cxn modelId="{466155FA-3911-4700-8315-682554FC78E5}" type="presParOf" srcId="{6C3E97D5-CEC1-46EC-981A-A1080D8449DF}" destId="{42CD29A6-DD84-4CE8-858B-8AE59412792B}" srcOrd="2" destOrd="0" presId="urn:microsoft.com/office/officeart/2009/3/layout/RandomtoResultProcess"/>
    <dgm:cxn modelId="{9C786CAD-350C-4960-8163-E65743FCB2A0}" type="presParOf" srcId="{6C3E97D5-CEC1-46EC-981A-A1080D8449DF}" destId="{CD69EAC8-17B3-4E74-9ED4-0FF0DE8DB9D7}" srcOrd="3" destOrd="0" presId="urn:microsoft.com/office/officeart/2009/3/layout/RandomtoResultProcess"/>
    <dgm:cxn modelId="{BDA139D7-4A0E-4152-B894-44ABB196606B}" type="presParOf" srcId="{CD69EAC8-17B3-4E74-9ED4-0FF0DE8DB9D7}" destId="{668AA811-3E0A-4AB1-AB78-9CEF66492D6A}" srcOrd="0" destOrd="0" presId="urn:microsoft.com/office/officeart/2009/3/layout/RandomtoResultProcess"/>
    <dgm:cxn modelId="{4901BAB7-A1E4-4CBD-A176-4FDD29DFC8E9}" type="presParOf" srcId="{CD69EAC8-17B3-4E74-9ED4-0FF0DE8DB9D7}" destId="{5E9E829D-7C41-4FDB-9441-E08A36C1A993}" srcOrd="1" destOrd="0" presId="urn:microsoft.com/office/officeart/2009/3/layout/RandomtoResultProcess"/>
    <dgm:cxn modelId="{399CB6A0-5D35-4826-A039-ECFC755D4DCC}" type="presParOf" srcId="{6C3E97D5-CEC1-46EC-981A-A1080D8449DF}" destId="{C1AFE095-D8C4-402B-90A0-188B684A0343}" srcOrd="4" destOrd="0" presId="urn:microsoft.com/office/officeart/2009/3/layout/RandomtoResultProcess"/>
    <dgm:cxn modelId="{7F0296B9-85B9-481D-AA84-C0DACA048863}" type="presParOf" srcId="{C1AFE095-D8C4-402B-90A0-188B684A0343}" destId="{6017EA5B-FD10-4140-88BB-B731CB9B2B52}" srcOrd="0" destOrd="0" presId="urn:microsoft.com/office/officeart/2009/3/layout/RandomtoResultProcess"/>
    <dgm:cxn modelId="{5128A4B0-8CC1-4398-A374-A89DDBFE5ABD}" type="presParOf" srcId="{C1AFE095-D8C4-402B-90A0-188B684A0343}" destId="{D6E84C09-8D4B-4F27-BE52-CCFDF067B5B7}" srcOrd="1" destOrd="0" presId="urn:microsoft.com/office/officeart/2009/3/layout/RandomtoResultProcess"/>
    <dgm:cxn modelId="{8BF1A679-8EA6-4B5C-9630-8DA4C40A06A7}" type="presParOf" srcId="{C1AFE095-D8C4-402B-90A0-188B684A0343}" destId="{D50CE497-002F-4099-AEF9-A34949D26B71}" srcOrd="2" destOrd="0" presId="urn:microsoft.com/office/officeart/2009/3/layout/RandomtoResult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40719B2-79A8-4758-BE4F-31E3926B9C1E}" type="doc">
      <dgm:prSet loTypeId="urn:microsoft.com/office/officeart/2005/8/layout/vList5" loCatId="list" qsTypeId="urn:microsoft.com/office/officeart/2005/8/quickstyle/3d3" qsCatId="3D" csTypeId="urn:microsoft.com/office/officeart/2005/8/colors/accent1_2" csCatId="accent1" phldr="1"/>
      <dgm:spPr/>
      <dgm:t>
        <a:bodyPr/>
        <a:lstStyle/>
        <a:p>
          <a:endParaRPr lang="en-US"/>
        </a:p>
      </dgm:t>
    </dgm:pt>
    <dgm:pt modelId="{C1AAE64D-95E0-43CA-A04C-CFC0EF7BFC12}">
      <dgm:prSet phldrT="[Text]"/>
      <dgm:spPr/>
      <dgm:t>
        <a:bodyPr/>
        <a:lstStyle/>
        <a:p>
          <a:r>
            <a:rPr lang="en-US" b="1" dirty="0"/>
            <a:t>#1-10</a:t>
          </a:r>
        </a:p>
      </dgm:t>
    </dgm:pt>
    <dgm:pt modelId="{176F4039-6CA7-4468-821E-F2C394257C1A}" type="parTrans" cxnId="{E991DBF2-B6A4-4B2D-AC3E-0C8DF410BF0C}">
      <dgm:prSet/>
      <dgm:spPr/>
      <dgm:t>
        <a:bodyPr/>
        <a:lstStyle/>
        <a:p>
          <a:endParaRPr lang="en-US" b="1"/>
        </a:p>
      </dgm:t>
    </dgm:pt>
    <dgm:pt modelId="{C6807F62-36AE-4CEF-A5AF-2DBBF580AB91}" type="sibTrans" cxnId="{E991DBF2-B6A4-4B2D-AC3E-0C8DF410BF0C}">
      <dgm:prSet/>
      <dgm:spPr/>
      <dgm:t>
        <a:bodyPr/>
        <a:lstStyle/>
        <a:p>
          <a:endParaRPr lang="en-US" b="1"/>
        </a:p>
      </dgm:t>
    </dgm:pt>
    <dgm:pt modelId="{D2CC59F8-964A-471E-8A28-6F2FDB83A00D}">
      <dgm:prSet phldrT="[Text]" custT="1"/>
      <dgm:spPr/>
      <dgm:t>
        <a:bodyPr/>
        <a:lstStyle/>
        <a:p>
          <a:pPr algn="ctr">
            <a:buNone/>
          </a:pPr>
          <a:r>
            <a:rPr lang="en-US" sz="4800" b="1" dirty="0"/>
            <a:t>~3%</a:t>
          </a:r>
        </a:p>
      </dgm:t>
    </dgm:pt>
    <dgm:pt modelId="{214D35CC-6F96-4C79-ACEC-C1506303D887}" type="parTrans" cxnId="{883C20E0-80D8-46C4-A7B1-FC3DD82E81CD}">
      <dgm:prSet/>
      <dgm:spPr/>
      <dgm:t>
        <a:bodyPr/>
        <a:lstStyle/>
        <a:p>
          <a:endParaRPr lang="en-US" b="1"/>
        </a:p>
      </dgm:t>
    </dgm:pt>
    <dgm:pt modelId="{AC6C1DB2-BB3E-436F-A20E-C28993D93864}" type="sibTrans" cxnId="{883C20E0-80D8-46C4-A7B1-FC3DD82E81CD}">
      <dgm:prSet/>
      <dgm:spPr/>
      <dgm:t>
        <a:bodyPr/>
        <a:lstStyle/>
        <a:p>
          <a:endParaRPr lang="en-US" b="1"/>
        </a:p>
      </dgm:t>
    </dgm:pt>
    <dgm:pt modelId="{0409223A-4447-4F8C-BFB2-E9BCE7955E9B}">
      <dgm:prSet phldrT="[Text]"/>
      <dgm:spPr/>
      <dgm:t>
        <a:bodyPr/>
        <a:lstStyle/>
        <a:p>
          <a:r>
            <a:rPr lang="en-US" b="1" dirty="0"/>
            <a:t>#11-37</a:t>
          </a:r>
        </a:p>
      </dgm:t>
    </dgm:pt>
    <dgm:pt modelId="{4D4397F4-6E52-4515-9605-AF7970510914}" type="parTrans" cxnId="{2A8B8741-8F08-4D02-A8C5-75A053CDD941}">
      <dgm:prSet/>
      <dgm:spPr/>
      <dgm:t>
        <a:bodyPr/>
        <a:lstStyle/>
        <a:p>
          <a:endParaRPr lang="en-US" b="1"/>
        </a:p>
      </dgm:t>
    </dgm:pt>
    <dgm:pt modelId="{35BC91EB-D223-4B59-B49B-D38AE97A9EF3}" type="sibTrans" cxnId="{2A8B8741-8F08-4D02-A8C5-75A053CDD941}">
      <dgm:prSet/>
      <dgm:spPr/>
      <dgm:t>
        <a:bodyPr/>
        <a:lstStyle/>
        <a:p>
          <a:endParaRPr lang="en-US" b="1"/>
        </a:p>
      </dgm:t>
    </dgm:pt>
    <dgm:pt modelId="{7FF6AD84-DD17-4F50-85FE-32A77652EF4D}">
      <dgm:prSet phldrT="[Text]" custT="1"/>
      <dgm:spPr>
        <a:solidFill>
          <a:srgbClr val="FEA60A">
            <a:alpha val="90000"/>
            <a:tint val="40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247650" tIns="123825" rIns="247650" bIns="123825" numCol="1" spcCol="1270" anchor="ctr" anchorCtr="0"/>
        <a:lstStyle/>
        <a:p>
          <a:pPr algn="ctr">
            <a:buNone/>
          </a:pPr>
          <a:r>
            <a:rPr lang="en-US" sz="4800" b="1" dirty="0"/>
            <a:t>~ 1.5%</a:t>
          </a:r>
        </a:p>
      </dgm:t>
    </dgm:pt>
    <dgm:pt modelId="{794F7DB4-131B-4FE8-8025-EB5C0C2B5506}" type="parTrans" cxnId="{74AB445D-AB3C-4766-B7DE-1B39A858D024}">
      <dgm:prSet/>
      <dgm:spPr/>
      <dgm:t>
        <a:bodyPr/>
        <a:lstStyle/>
        <a:p>
          <a:endParaRPr lang="en-US" b="1"/>
        </a:p>
      </dgm:t>
    </dgm:pt>
    <dgm:pt modelId="{9C830B9C-9C89-46BC-B1F2-016BBBEF17EB}" type="sibTrans" cxnId="{74AB445D-AB3C-4766-B7DE-1B39A858D024}">
      <dgm:prSet/>
      <dgm:spPr/>
      <dgm:t>
        <a:bodyPr/>
        <a:lstStyle/>
        <a:p>
          <a:endParaRPr lang="en-US" b="1"/>
        </a:p>
      </dgm:t>
    </dgm:pt>
    <dgm:pt modelId="{65EB0645-69F3-44B6-ABCB-2193F86855FD}" type="pres">
      <dgm:prSet presAssocID="{E40719B2-79A8-4758-BE4F-31E3926B9C1E}" presName="Name0" presStyleCnt="0">
        <dgm:presLayoutVars>
          <dgm:dir/>
          <dgm:animLvl val="lvl"/>
          <dgm:resizeHandles val="exact"/>
        </dgm:presLayoutVars>
      </dgm:prSet>
      <dgm:spPr/>
    </dgm:pt>
    <dgm:pt modelId="{56C85E50-77E9-4037-87E2-1C7D989A6446}" type="pres">
      <dgm:prSet presAssocID="{C1AAE64D-95E0-43CA-A04C-CFC0EF7BFC12}" presName="linNode" presStyleCnt="0"/>
      <dgm:spPr/>
    </dgm:pt>
    <dgm:pt modelId="{3A17E720-9EB5-4780-B04B-9A8081D77C5D}" type="pres">
      <dgm:prSet presAssocID="{C1AAE64D-95E0-43CA-A04C-CFC0EF7BFC12}" presName="parentText" presStyleLbl="node1" presStyleIdx="0" presStyleCnt="2">
        <dgm:presLayoutVars>
          <dgm:chMax val="1"/>
          <dgm:bulletEnabled val="1"/>
        </dgm:presLayoutVars>
      </dgm:prSet>
      <dgm:spPr/>
    </dgm:pt>
    <dgm:pt modelId="{FDB66610-BE93-42B5-BC6B-5CF6ABA55C29}" type="pres">
      <dgm:prSet presAssocID="{C1AAE64D-95E0-43CA-A04C-CFC0EF7BFC12}" presName="descendantText" presStyleLbl="alignAccFollowNode1" presStyleIdx="0" presStyleCnt="2">
        <dgm:presLayoutVars>
          <dgm:bulletEnabled val="1"/>
        </dgm:presLayoutVars>
      </dgm:prSet>
      <dgm:spPr/>
    </dgm:pt>
    <dgm:pt modelId="{BC231C45-A709-49DD-8F66-D714AA47391C}" type="pres">
      <dgm:prSet presAssocID="{C6807F62-36AE-4CEF-A5AF-2DBBF580AB91}" presName="sp" presStyleCnt="0"/>
      <dgm:spPr/>
    </dgm:pt>
    <dgm:pt modelId="{639D8EC8-C6BF-4EF3-AAD5-230C61D3153F}" type="pres">
      <dgm:prSet presAssocID="{0409223A-4447-4F8C-BFB2-E9BCE7955E9B}" presName="linNode" presStyleCnt="0"/>
      <dgm:spPr/>
    </dgm:pt>
    <dgm:pt modelId="{ABF2F5E4-578E-4425-A2BE-1226985042D1}" type="pres">
      <dgm:prSet presAssocID="{0409223A-4447-4F8C-BFB2-E9BCE7955E9B}" presName="parentText" presStyleLbl="node1" presStyleIdx="1" presStyleCnt="2">
        <dgm:presLayoutVars>
          <dgm:chMax val="1"/>
          <dgm:bulletEnabled val="1"/>
        </dgm:presLayoutVars>
      </dgm:prSet>
      <dgm:spPr/>
    </dgm:pt>
    <dgm:pt modelId="{3CC1B89B-1699-4EC7-8459-87C51BE42BBE}" type="pres">
      <dgm:prSet presAssocID="{0409223A-4447-4F8C-BFB2-E9BCE7955E9B}" presName="descendantText" presStyleLbl="alignAccFollowNode1" presStyleIdx="1" presStyleCnt="2">
        <dgm:presLayoutVars>
          <dgm:bulletEnabled val="1"/>
        </dgm:presLayoutVars>
      </dgm:prSet>
      <dgm:spPr>
        <a:xfrm rot="5400000">
          <a:off x="4297144" y="301894"/>
          <a:ext cx="1365309" cy="4686869"/>
        </a:xfrm>
        <a:prstGeom prst="round2SameRect">
          <a:avLst/>
        </a:prstGeom>
      </dgm:spPr>
    </dgm:pt>
  </dgm:ptLst>
  <dgm:cxnLst>
    <dgm:cxn modelId="{C63EE201-390C-4C85-B1B3-0362E92ED3C8}" type="presOf" srcId="{0409223A-4447-4F8C-BFB2-E9BCE7955E9B}" destId="{ABF2F5E4-578E-4425-A2BE-1226985042D1}" srcOrd="0" destOrd="0" presId="urn:microsoft.com/office/officeart/2005/8/layout/vList5"/>
    <dgm:cxn modelId="{AA76061F-9668-4274-8FCA-B8709CAB1508}" type="presOf" srcId="{C1AAE64D-95E0-43CA-A04C-CFC0EF7BFC12}" destId="{3A17E720-9EB5-4780-B04B-9A8081D77C5D}" srcOrd="0" destOrd="0" presId="urn:microsoft.com/office/officeart/2005/8/layout/vList5"/>
    <dgm:cxn modelId="{74AB445D-AB3C-4766-B7DE-1B39A858D024}" srcId="{0409223A-4447-4F8C-BFB2-E9BCE7955E9B}" destId="{7FF6AD84-DD17-4F50-85FE-32A77652EF4D}" srcOrd="0" destOrd="0" parTransId="{794F7DB4-131B-4FE8-8025-EB5C0C2B5506}" sibTransId="{9C830B9C-9C89-46BC-B1F2-016BBBEF17EB}"/>
    <dgm:cxn modelId="{EAB80060-7407-4CAE-AF88-5B578EF44584}" type="presOf" srcId="{7FF6AD84-DD17-4F50-85FE-32A77652EF4D}" destId="{3CC1B89B-1699-4EC7-8459-87C51BE42BBE}" srcOrd="0" destOrd="0" presId="urn:microsoft.com/office/officeart/2005/8/layout/vList5"/>
    <dgm:cxn modelId="{2A8B8741-8F08-4D02-A8C5-75A053CDD941}" srcId="{E40719B2-79A8-4758-BE4F-31E3926B9C1E}" destId="{0409223A-4447-4F8C-BFB2-E9BCE7955E9B}" srcOrd="1" destOrd="0" parTransId="{4D4397F4-6E52-4515-9605-AF7970510914}" sibTransId="{35BC91EB-D223-4B59-B49B-D38AE97A9EF3}"/>
    <dgm:cxn modelId="{CC3129BE-92E9-4BEA-AC02-3331838E3D35}" type="presOf" srcId="{D2CC59F8-964A-471E-8A28-6F2FDB83A00D}" destId="{FDB66610-BE93-42B5-BC6B-5CF6ABA55C29}" srcOrd="0" destOrd="0" presId="urn:microsoft.com/office/officeart/2005/8/layout/vList5"/>
    <dgm:cxn modelId="{5B0EF0D2-8E14-4FE3-98B6-F00DFF44EDEA}" type="presOf" srcId="{E40719B2-79A8-4758-BE4F-31E3926B9C1E}" destId="{65EB0645-69F3-44B6-ABCB-2193F86855FD}" srcOrd="0" destOrd="0" presId="urn:microsoft.com/office/officeart/2005/8/layout/vList5"/>
    <dgm:cxn modelId="{883C20E0-80D8-46C4-A7B1-FC3DD82E81CD}" srcId="{C1AAE64D-95E0-43CA-A04C-CFC0EF7BFC12}" destId="{D2CC59F8-964A-471E-8A28-6F2FDB83A00D}" srcOrd="0" destOrd="0" parTransId="{214D35CC-6F96-4C79-ACEC-C1506303D887}" sibTransId="{AC6C1DB2-BB3E-436F-A20E-C28993D93864}"/>
    <dgm:cxn modelId="{E991DBF2-B6A4-4B2D-AC3E-0C8DF410BF0C}" srcId="{E40719B2-79A8-4758-BE4F-31E3926B9C1E}" destId="{C1AAE64D-95E0-43CA-A04C-CFC0EF7BFC12}" srcOrd="0" destOrd="0" parTransId="{176F4039-6CA7-4468-821E-F2C394257C1A}" sibTransId="{C6807F62-36AE-4CEF-A5AF-2DBBF580AB91}"/>
    <dgm:cxn modelId="{3B571734-2354-43E5-868C-C202C965C94E}" type="presParOf" srcId="{65EB0645-69F3-44B6-ABCB-2193F86855FD}" destId="{56C85E50-77E9-4037-87E2-1C7D989A6446}" srcOrd="0" destOrd="0" presId="urn:microsoft.com/office/officeart/2005/8/layout/vList5"/>
    <dgm:cxn modelId="{D385BBFE-C0B3-46C4-AFD5-052D9DF70252}" type="presParOf" srcId="{56C85E50-77E9-4037-87E2-1C7D989A6446}" destId="{3A17E720-9EB5-4780-B04B-9A8081D77C5D}" srcOrd="0" destOrd="0" presId="urn:microsoft.com/office/officeart/2005/8/layout/vList5"/>
    <dgm:cxn modelId="{4170216B-FE94-42C7-920B-46C4577F3688}" type="presParOf" srcId="{56C85E50-77E9-4037-87E2-1C7D989A6446}" destId="{FDB66610-BE93-42B5-BC6B-5CF6ABA55C29}" srcOrd="1" destOrd="0" presId="urn:microsoft.com/office/officeart/2005/8/layout/vList5"/>
    <dgm:cxn modelId="{6E92D31C-E5C8-4EAF-A1D7-38C16430EB6E}" type="presParOf" srcId="{65EB0645-69F3-44B6-ABCB-2193F86855FD}" destId="{BC231C45-A709-49DD-8F66-D714AA47391C}" srcOrd="1" destOrd="0" presId="urn:microsoft.com/office/officeart/2005/8/layout/vList5"/>
    <dgm:cxn modelId="{711609CE-AC4C-41B9-9B96-50AC66E0B59A}" type="presParOf" srcId="{65EB0645-69F3-44B6-ABCB-2193F86855FD}" destId="{639D8EC8-C6BF-4EF3-AAD5-230C61D3153F}" srcOrd="2" destOrd="0" presId="urn:microsoft.com/office/officeart/2005/8/layout/vList5"/>
    <dgm:cxn modelId="{C2BDFC09-793D-457E-8B71-C7EAB4CCB033}" type="presParOf" srcId="{639D8EC8-C6BF-4EF3-AAD5-230C61D3153F}" destId="{ABF2F5E4-578E-4425-A2BE-1226985042D1}" srcOrd="0" destOrd="0" presId="urn:microsoft.com/office/officeart/2005/8/layout/vList5"/>
    <dgm:cxn modelId="{4C4A3606-035E-4BF8-BF50-3D96B7796C2E}" type="presParOf" srcId="{639D8EC8-C6BF-4EF3-AAD5-230C61D3153F}" destId="{3CC1B89B-1699-4EC7-8459-87C51BE42BB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40719B2-79A8-4758-BE4F-31E3926B9C1E}" type="doc">
      <dgm:prSet loTypeId="urn:microsoft.com/office/officeart/2005/8/layout/vList5" loCatId="list" qsTypeId="urn:microsoft.com/office/officeart/2005/8/quickstyle/3d3" qsCatId="3D" csTypeId="urn:microsoft.com/office/officeart/2005/8/colors/accent1_2" csCatId="accent1" phldr="1"/>
      <dgm:spPr/>
      <dgm:t>
        <a:bodyPr/>
        <a:lstStyle/>
        <a:p>
          <a:endParaRPr lang="en-US"/>
        </a:p>
      </dgm:t>
    </dgm:pt>
    <dgm:pt modelId="{C1AAE64D-95E0-43CA-A04C-CFC0EF7BFC12}">
      <dgm:prSet phldrT="[Text]"/>
      <dgm:spPr/>
      <dgm:t>
        <a:bodyPr/>
        <a:lstStyle/>
        <a:p>
          <a:r>
            <a:rPr lang="en-US" b="1" dirty="0"/>
            <a:t>#38-65</a:t>
          </a:r>
        </a:p>
      </dgm:t>
    </dgm:pt>
    <dgm:pt modelId="{176F4039-6CA7-4468-821E-F2C394257C1A}" type="parTrans" cxnId="{E991DBF2-B6A4-4B2D-AC3E-0C8DF410BF0C}">
      <dgm:prSet/>
      <dgm:spPr/>
      <dgm:t>
        <a:bodyPr/>
        <a:lstStyle/>
        <a:p>
          <a:endParaRPr lang="en-US"/>
        </a:p>
      </dgm:t>
    </dgm:pt>
    <dgm:pt modelId="{C6807F62-36AE-4CEF-A5AF-2DBBF580AB91}" type="sibTrans" cxnId="{E991DBF2-B6A4-4B2D-AC3E-0C8DF410BF0C}">
      <dgm:prSet/>
      <dgm:spPr/>
      <dgm:t>
        <a:bodyPr/>
        <a:lstStyle/>
        <a:p>
          <a:endParaRPr lang="en-US"/>
        </a:p>
      </dgm:t>
    </dgm:pt>
    <dgm:pt modelId="{D2CC59F8-964A-471E-8A28-6F2FDB83A00D}">
      <dgm:prSet phldrT="[Text]" custT="1"/>
      <dgm:spPr/>
      <dgm:t>
        <a:bodyPr/>
        <a:lstStyle/>
        <a:p>
          <a:pPr algn="ctr">
            <a:buNone/>
          </a:pPr>
          <a:r>
            <a:rPr lang="en-US" sz="4800" b="1" dirty="0"/>
            <a:t>~ 1%</a:t>
          </a:r>
        </a:p>
      </dgm:t>
    </dgm:pt>
    <dgm:pt modelId="{214D35CC-6F96-4C79-ACEC-C1506303D887}" type="parTrans" cxnId="{883C20E0-80D8-46C4-A7B1-FC3DD82E81CD}">
      <dgm:prSet/>
      <dgm:spPr/>
      <dgm:t>
        <a:bodyPr/>
        <a:lstStyle/>
        <a:p>
          <a:endParaRPr lang="en-US"/>
        </a:p>
      </dgm:t>
    </dgm:pt>
    <dgm:pt modelId="{AC6C1DB2-BB3E-436F-A20E-C28993D93864}" type="sibTrans" cxnId="{883C20E0-80D8-46C4-A7B1-FC3DD82E81CD}">
      <dgm:prSet/>
      <dgm:spPr/>
      <dgm:t>
        <a:bodyPr/>
        <a:lstStyle/>
        <a:p>
          <a:endParaRPr lang="en-US"/>
        </a:p>
      </dgm:t>
    </dgm:pt>
    <dgm:pt modelId="{3EC2B1A7-F0BD-4208-9CE8-3BDC5AD0E6E7}" type="pres">
      <dgm:prSet presAssocID="{E40719B2-79A8-4758-BE4F-31E3926B9C1E}" presName="Name0" presStyleCnt="0">
        <dgm:presLayoutVars>
          <dgm:dir/>
          <dgm:animLvl val="lvl"/>
          <dgm:resizeHandles val="exact"/>
        </dgm:presLayoutVars>
      </dgm:prSet>
      <dgm:spPr/>
    </dgm:pt>
    <dgm:pt modelId="{F4698D60-AB20-4050-8646-CE6F2C7AFCA2}" type="pres">
      <dgm:prSet presAssocID="{C1AAE64D-95E0-43CA-A04C-CFC0EF7BFC12}" presName="linNode" presStyleCnt="0"/>
      <dgm:spPr/>
    </dgm:pt>
    <dgm:pt modelId="{6316542A-2701-430C-87FF-04CC766E8284}" type="pres">
      <dgm:prSet presAssocID="{C1AAE64D-95E0-43CA-A04C-CFC0EF7BFC12}" presName="parentText" presStyleLbl="node1" presStyleIdx="0" presStyleCnt="1">
        <dgm:presLayoutVars>
          <dgm:chMax val="1"/>
          <dgm:bulletEnabled val="1"/>
        </dgm:presLayoutVars>
      </dgm:prSet>
      <dgm:spPr/>
    </dgm:pt>
    <dgm:pt modelId="{B35B4B6F-786A-4FAF-8CEB-422913FA4007}" type="pres">
      <dgm:prSet presAssocID="{C1AAE64D-95E0-43CA-A04C-CFC0EF7BFC12}" presName="descendantText" presStyleLbl="alignAccFollowNode1" presStyleIdx="0" presStyleCnt="1" custLinFactNeighborY="0">
        <dgm:presLayoutVars>
          <dgm:bulletEnabled val="1"/>
        </dgm:presLayoutVars>
      </dgm:prSet>
      <dgm:spPr/>
    </dgm:pt>
  </dgm:ptLst>
  <dgm:cxnLst>
    <dgm:cxn modelId="{A1F67E65-5B8C-46DA-8C45-7B4ADBF955D6}" type="presOf" srcId="{C1AAE64D-95E0-43CA-A04C-CFC0EF7BFC12}" destId="{6316542A-2701-430C-87FF-04CC766E8284}" srcOrd="0" destOrd="0" presId="urn:microsoft.com/office/officeart/2005/8/layout/vList5"/>
    <dgm:cxn modelId="{40E8766E-FE08-4AAC-8B37-E03777A65E39}" type="presOf" srcId="{E40719B2-79A8-4758-BE4F-31E3926B9C1E}" destId="{3EC2B1A7-F0BD-4208-9CE8-3BDC5AD0E6E7}" srcOrd="0" destOrd="0" presId="urn:microsoft.com/office/officeart/2005/8/layout/vList5"/>
    <dgm:cxn modelId="{C73A51A3-3812-4988-AF98-393BB7399B14}" type="presOf" srcId="{D2CC59F8-964A-471E-8A28-6F2FDB83A00D}" destId="{B35B4B6F-786A-4FAF-8CEB-422913FA4007}" srcOrd="0" destOrd="0" presId="urn:microsoft.com/office/officeart/2005/8/layout/vList5"/>
    <dgm:cxn modelId="{883C20E0-80D8-46C4-A7B1-FC3DD82E81CD}" srcId="{C1AAE64D-95E0-43CA-A04C-CFC0EF7BFC12}" destId="{D2CC59F8-964A-471E-8A28-6F2FDB83A00D}" srcOrd="0" destOrd="0" parTransId="{214D35CC-6F96-4C79-ACEC-C1506303D887}" sibTransId="{AC6C1DB2-BB3E-436F-A20E-C28993D93864}"/>
    <dgm:cxn modelId="{E991DBF2-B6A4-4B2D-AC3E-0C8DF410BF0C}" srcId="{E40719B2-79A8-4758-BE4F-31E3926B9C1E}" destId="{C1AAE64D-95E0-43CA-A04C-CFC0EF7BFC12}" srcOrd="0" destOrd="0" parTransId="{176F4039-6CA7-4468-821E-F2C394257C1A}" sibTransId="{C6807F62-36AE-4CEF-A5AF-2DBBF580AB91}"/>
    <dgm:cxn modelId="{84865A3F-E67D-4B49-A713-4FC2EC21A0FD}" type="presParOf" srcId="{3EC2B1A7-F0BD-4208-9CE8-3BDC5AD0E6E7}" destId="{F4698D60-AB20-4050-8646-CE6F2C7AFCA2}" srcOrd="0" destOrd="0" presId="urn:microsoft.com/office/officeart/2005/8/layout/vList5"/>
    <dgm:cxn modelId="{B0B7CB22-6FE4-48FA-8B5B-C57D1E65669A}" type="presParOf" srcId="{F4698D60-AB20-4050-8646-CE6F2C7AFCA2}" destId="{6316542A-2701-430C-87FF-04CC766E8284}" srcOrd="0" destOrd="0" presId="urn:microsoft.com/office/officeart/2005/8/layout/vList5"/>
    <dgm:cxn modelId="{7B5615B0-7688-4AB3-A375-CF016DE65007}" type="presParOf" srcId="{F4698D60-AB20-4050-8646-CE6F2C7AFCA2}" destId="{B35B4B6F-786A-4FAF-8CEB-422913FA4007}"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DF4C0DE-416D-544F-AA35-289D33D2C8E7}"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7B395A5B-87EB-2744-BE6F-468A6FB547C7}">
      <dgm:prSet phldrT="[Text]"/>
      <dgm:spPr/>
      <dgm:t>
        <a:bodyPr/>
        <a:lstStyle/>
        <a:p>
          <a:r>
            <a:rPr lang="en-US" dirty="0"/>
            <a:t>Cash Based Operating Profitability Ratio or Free Cash Flow to Equity Ratio cannot be calculated. </a:t>
          </a:r>
        </a:p>
      </dgm:t>
    </dgm:pt>
    <dgm:pt modelId="{3BAC4330-2A51-C94B-B943-7EC17EF5120B}" type="parTrans" cxnId="{4C656A3B-2B31-6F47-9F4A-571CA46BED21}">
      <dgm:prSet/>
      <dgm:spPr/>
      <dgm:t>
        <a:bodyPr/>
        <a:lstStyle/>
        <a:p>
          <a:endParaRPr lang="en-US"/>
        </a:p>
      </dgm:t>
    </dgm:pt>
    <dgm:pt modelId="{FD3A4D7F-7898-0F45-98C5-01274B60B1D3}" type="sibTrans" cxnId="{4C656A3B-2B31-6F47-9F4A-571CA46BED21}">
      <dgm:prSet/>
      <dgm:spPr/>
      <dgm:t>
        <a:bodyPr/>
        <a:lstStyle/>
        <a:p>
          <a:endParaRPr lang="en-US"/>
        </a:p>
      </dgm:t>
    </dgm:pt>
    <dgm:pt modelId="{E5C5057B-4841-8747-9919-E61D3C96B975}">
      <dgm:prSet phldrT="[Text]"/>
      <dgm:spPr/>
      <dgm:t>
        <a:bodyPr/>
        <a:lstStyle/>
        <a:p>
          <a:r>
            <a:rPr lang="en-US" dirty="0"/>
            <a:t>Return on Equity </a:t>
          </a:r>
          <a:r>
            <a:rPr lang="en-US" u="sng" dirty="0"/>
            <a:t>&lt;</a:t>
          </a:r>
          <a:r>
            <a:rPr lang="en-US" dirty="0"/>
            <a:t> 0%</a:t>
          </a:r>
        </a:p>
      </dgm:t>
    </dgm:pt>
    <dgm:pt modelId="{BFE3BD0B-5218-3C4B-B83B-E631818D135A}" type="parTrans" cxnId="{86836515-3024-1740-9111-EEB96400A6A1}">
      <dgm:prSet/>
      <dgm:spPr/>
      <dgm:t>
        <a:bodyPr/>
        <a:lstStyle/>
        <a:p>
          <a:endParaRPr lang="en-US"/>
        </a:p>
      </dgm:t>
    </dgm:pt>
    <dgm:pt modelId="{7C5AAC2C-CCC9-BC45-85C8-AC311622322B}" type="sibTrans" cxnId="{86836515-3024-1740-9111-EEB96400A6A1}">
      <dgm:prSet/>
      <dgm:spPr/>
      <dgm:t>
        <a:bodyPr/>
        <a:lstStyle/>
        <a:p>
          <a:endParaRPr lang="en-US"/>
        </a:p>
      </dgm:t>
    </dgm:pt>
    <dgm:pt modelId="{0D009F08-0E6B-2B4A-B8D5-E408EA87AD4B}">
      <dgm:prSet phldrT="[Text]"/>
      <dgm:spPr/>
      <dgm:t>
        <a:bodyPr/>
        <a:lstStyle/>
        <a:p>
          <a:r>
            <a:rPr lang="en-US" dirty="0"/>
            <a:t>Exchange Traded Funds (ETFs)</a:t>
          </a:r>
        </a:p>
      </dgm:t>
    </dgm:pt>
    <dgm:pt modelId="{CEFB82E6-24C6-CB48-8701-428EC9A2FC9A}" type="parTrans" cxnId="{ACD3D61D-E8A6-3B46-838E-A82E63FCB199}">
      <dgm:prSet/>
      <dgm:spPr/>
      <dgm:t>
        <a:bodyPr/>
        <a:lstStyle/>
        <a:p>
          <a:endParaRPr lang="en-US"/>
        </a:p>
      </dgm:t>
    </dgm:pt>
    <dgm:pt modelId="{499234A5-1991-0549-9122-0731B5419DDB}" type="sibTrans" cxnId="{ACD3D61D-E8A6-3B46-838E-A82E63FCB199}">
      <dgm:prSet/>
      <dgm:spPr/>
      <dgm:t>
        <a:bodyPr/>
        <a:lstStyle/>
        <a:p>
          <a:endParaRPr lang="en-US"/>
        </a:p>
      </dgm:t>
    </dgm:pt>
    <dgm:pt modelId="{998ACFEF-0034-8445-B4D4-F320FDCC21BF}">
      <dgm:prSet/>
      <dgm:spPr/>
      <dgm:t>
        <a:bodyPr/>
        <a:lstStyle/>
        <a:p>
          <a:r>
            <a:rPr lang="en-US" dirty="0"/>
            <a:t>Free Cash Flow to Equity Ratio &lt; 0</a:t>
          </a:r>
        </a:p>
      </dgm:t>
    </dgm:pt>
    <dgm:pt modelId="{208E9867-7CBE-174D-9AF1-DD67B7CD126F}" type="parTrans" cxnId="{91813D77-7008-CE4C-8CE0-7B3DFF0F862B}">
      <dgm:prSet/>
      <dgm:spPr/>
      <dgm:t>
        <a:bodyPr/>
        <a:lstStyle/>
        <a:p>
          <a:endParaRPr lang="en-US"/>
        </a:p>
      </dgm:t>
    </dgm:pt>
    <dgm:pt modelId="{812AEEC6-5994-754E-851A-C60005CE835B}" type="sibTrans" cxnId="{91813D77-7008-CE4C-8CE0-7B3DFF0F862B}">
      <dgm:prSet/>
      <dgm:spPr/>
      <dgm:t>
        <a:bodyPr/>
        <a:lstStyle/>
        <a:p>
          <a:endParaRPr lang="en-US"/>
        </a:p>
      </dgm:t>
    </dgm:pt>
    <dgm:pt modelId="{58D59EA8-503E-3343-9180-20D796515D4A}">
      <dgm:prSet/>
      <dgm:spPr/>
      <dgm:t>
        <a:bodyPr/>
        <a:lstStyle/>
        <a:p>
          <a:r>
            <a:rPr lang="en-US" dirty="0"/>
            <a:t>Price to Book Ratio = 0 </a:t>
          </a:r>
        </a:p>
      </dgm:t>
    </dgm:pt>
    <dgm:pt modelId="{647C2FFE-9A68-B447-9938-CDB72505DA35}" type="parTrans" cxnId="{CBCF2561-94F1-4A43-BF54-1B79AED63A41}">
      <dgm:prSet/>
      <dgm:spPr/>
      <dgm:t>
        <a:bodyPr/>
        <a:lstStyle/>
        <a:p>
          <a:endParaRPr lang="en-US"/>
        </a:p>
      </dgm:t>
    </dgm:pt>
    <dgm:pt modelId="{9F1900A0-7CB8-3145-9D8C-E084EC7C25DA}" type="sibTrans" cxnId="{CBCF2561-94F1-4A43-BF54-1B79AED63A41}">
      <dgm:prSet/>
      <dgm:spPr/>
      <dgm:t>
        <a:bodyPr/>
        <a:lstStyle/>
        <a:p>
          <a:endParaRPr lang="en-US"/>
        </a:p>
      </dgm:t>
    </dgm:pt>
    <dgm:pt modelId="{2CB145FD-046E-EA4C-9F88-5B509739CED7}">
      <dgm:prSet/>
      <dgm:spPr/>
      <dgm:t>
        <a:bodyPr/>
        <a:lstStyle/>
        <a:p>
          <a:r>
            <a:rPr lang="en-US" dirty="0"/>
            <a:t>YTD Return &lt; -20% or = 0%</a:t>
          </a:r>
        </a:p>
      </dgm:t>
    </dgm:pt>
    <dgm:pt modelId="{0A5C5791-63D9-914C-9601-06DD46829075}" type="parTrans" cxnId="{CDF57650-4BA8-6444-896E-8D4F6F6D4D89}">
      <dgm:prSet/>
      <dgm:spPr/>
      <dgm:t>
        <a:bodyPr/>
        <a:lstStyle/>
        <a:p>
          <a:endParaRPr lang="en-US"/>
        </a:p>
      </dgm:t>
    </dgm:pt>
    <dgm:pt modelId="{AFA1F995-0F25-7D4D-B1B8-C5EBCD27E3E0}" type="sibTrans" cxnId="{CDF57650-4BA8-6444-896E-8D4F6F6D4D89}">
      <dgm:prSet/>
      <dgm:spPr/>
      <dgm:t>
        <a:bodyPr/>
        <a:lstStyle/>
        <a:p>
          <a:endParaRPr lang="en-US"/>
        </a:p>
      </dgm:t>
    </dgm:pt>
    <dgm:pt modelId="{F92577FB-BB34-9545-96B5-53B0B12D8EC9}" type="pres">
      <dgm:prSet presAssocID="{CDF4C0DE-416D-544F-AA35-289D33D2C8E7}" presName="linear" presStyleCnt="0">
        <dgm:presLayoutVars>
          <dgm:animLvl val="lvl"/>
          <dgm:resizeHandles val="exact"/>
        </dgm:presLayoutVars>
      </dgm:prSet>
      <dgm:spPr/>
    </dgm:pt>
    <dgm:pt modelId="{E7ECC416-A313-5349-B977-3F087D0B2489}" type="pres">
      <dgm:prSet presAssocID="{7B395A5B-87EB-2744-BE6F-468A6FB547C7}" presName="parentText" presStyleLbl="node1" presStyleIdx="0" presStyleCnt="6">
        <dgm:presLayoutVars>
          <dgm:chMax val="0"/>
          <dgm:bulletEnabled val="1"/>
        </dgm:presLayoutVars>
      </dgm:prSet>
      <dgm:spPr/>
    </dgm:pt>
    <dgm:pt modelId="{A7AE99C6-ED0D-794C-97A4-947A188D947B}" type="pres">
      <dgm:prSet presAssocID="{FD3A4D7F-7898-0F45-98C5-01274B60B1D3}" presName="spacer" presStyleCnt="0"/>
      <dgm:spPr/>
    </dgm:pt>
    <dgm:pt modelId="{0A889E0B-9313-F04D-A893-C77C51ED4813}" type="pres">
      <dgm:prSet presAssocID="{E5C5057B-4841-8747-9919-E61D3C96B975}" presName="parentText" presStyleLbl="node1" presStyleIdx="1" presStyleCnt="6">
        <dgm:presLayoutVars>
          <dgm:chMax val="0"/>
          <dgm:bulletEnabled val="1"/>
        </dgm:presLayoutVars>
      </dgm:prSet>
      <dgm:spPr/>
    </dgm:pt>
    <dgm:pt modelId="{DE355003-A4DE-CA48-8454-90E7DC402E82}" type="pres">
      <dgm:prSet presAssocID="{7C5AAC2C-CCC9-BC45-85C8-AC311622322B}" presName="spacer" presStyleCnt="0"/>
      <dgm:spPr/>
    </dgm:pt>
    <dgm:pt modelId="{17F65ED5-E7EE-1F4D-A071-E563A01AE27D}" type="pres">
      <dgm:prSet presAssocID="{0D009F08-0E6B-2B4A-B8D5-E408EA87AD4B}" presName="parentText" presStyleLbl="node1" presStyleIdx="2" presStyleCnt="6">
        <dgm:presLayoutVars>
          <dgm:chMax val="0"/>
          <dgm:bulletEnabled val="1"/>
        </dgm:presLayoutVars>
      </dgm:prSet>
      <dgm:spPr/>
    </dgm:pt>
    <dgm:pt modelId="{BCDD2DC9-FFA2-3745-9B3F-DD5DC7ED4147}" type="pres">
      <dgm:prSet presAssocID="{499234A5-1991-0549-9122-0731B5419DDB}" presName="spacer" presStyleCnt="0"/>
      <dgm:spPr/>
    </dgm:pt>
    <dgm:pt modelId="{C53E96CE-0E51-0141-8B2C-0E5E13F49CC1}" type="pres">
      <dgm:prSet presAssocID="{998ACFEF-0034-8445-B4D4-F320FDCC21BF}" presName="parentText" presStyleLbl="node1" presStyleIdx="3" presStyleCnt="6">
        <dgm:presLayoutVars>
          <dgm:chMax val="0"/>
          <dgm:bulletEnabled val="1"/>
        </dgm:presLayoutVars>
      </dgm:prSet>
      <dgm:spPr/>
    </dgm:pt>
    <dgm:pt modelId="{D14CDDA5-EA1A-B24A-A63A-5F03F5A8EA65}" type="pres">
      <dgm:prSet presAssocID="{812AEEC6-5994-754E-851A-C60005CE835B}" presName="spacer" presStyleCnt="0"/>
      <dgm:spPr/>
    </dgm:pt>
    <dgm:pt modelId="{DBA68533-D8EC-1A4B-A173-A90ACC641759}" type="pres">
      <dgm:prSet presAssocID="{58D59EA8-503E-3343-9180-20D796515D4A}" presName="parentText" presStyleLbl="node1" presStyleIdx="4" presStyleCnt="6">
        <dgm:presLayoutVars>
          <dgm:chMax val="0"/>
          <dgm:bulletEnabled val="1"/>
        </dgm:presLayoutVars>
      </dgm:prSet>
      <dgm:spPr/>
    </dgm:pt>
    <dgm:pt modelId="{7A981B0A-FF1E-AA43-926A-3612D2EA12AB}" type="pres">
      <dgm:prSet presAssocID="{9F1900A0-7CB8-3145-9D8C-E084EC7C25DA}" presName="spacer" presStyleCnt="0"/>
      <dgm:spPr/>
    </dgm:pt>
    <dgm:pt modelId="{E17162B7-0A34-0A42-8592-717D0903B6DE}" type="pres">
      <dgm:prSet presAssocID="{2CB145FD-046E-EA4C-9F88-5B509739CED7}" presName="parentText" presStyleLbl="node1" presStyleIdx="5" presStyleCnt="6">
        <dgm:presLayoutVars>
          <dgm:chMax val="0"/>
          <dgm:bulletEnabled val="1"/>
        </dgm:presLayoutVars>
      </dgm:prSet>
      <dgm:spPr/>
    </dgm:pt>
  </dgm:ptLst>
  <dgm:cxnLst>
    <dgm:cxn modelId="{86836515-3024-1740-9111-EEB96400A6A1}" srcId="{CDF4C0DE-416D-544F-AA35-289D33D2C8E7}" destId="{E5C5057B-4841-8747-9919-E61D3C96B975}" srcOrd="1" destOrd="0" parTransId="{BFE3BD0B-5218-3C4B-B83B-E631818D135A}" sibTransId="{7C5AAC2C-CCC9-BC45-85C8-AC311622322B}"/>
    <dgm:cxn modelId="{ACD3D61D-E8A6-3B46-838E-A82E63FCB199}" srcId="{CDF4C0DE-416D-544F-AA35-289D33D2C8E7}" destId="{0D009F08-0E6B-2B4A-B8D5-E408EA87AD4B}" srcOrd="2" destOrd="0" parTransId="{CEFB82E6-24C6-CB48-8701-428EC9A2FC9A}" sibTransId="{499234A5-1991-0549-9122-0731B5419DDB}"/>
    <dgm:cxn modelId="{E4F3E121-D4BD-104B-AFD5-669E51B712B6}" type="presOf" srcId="{CDF4C0DE-416D-544F-AA35-289D33D2C8E7}" destId="{F92577FB-BB34-9545-96B5-53B0B12D8EC9}" srcOrd="0" destOrd="0" presId="urn:microsoft.com/office/officeart/2005/8/layout/vList2"/>
    <dgm:cxn modelId="{F203E43A-A2CE-3446-9D8A-98D5A7F38FF2}" type="presOf" srcId="{58D59EA8-503E-3343-9180-20D796515D4A}" destId="{DBA68533-D8EC-1A4B-A173-A90ACC641759}" srcOrd="0" destOrd="0" presId="urn:microsoft.com/office/officeart/2005/8/layout/vList2"/>
    <dgm:cxn modelId="{4C656A3B-2B31-6F47-9F4A-571CA46BED21}" srcId="{CDF4C0DE-416D-544F-AA35-289D33D2C8E7}" destId="{7B395A5B-87EB-2744-BE6F-468A6FB547C7}" srcOrd="0" destOrd="0" parTransId="{3BAC4330-2A51-C94B-B943-7EC17EF5120B}" sibTransId="{FD3A4D7F-7898-0F45-98C5-01274B60B1D3}"/>
    <dgm:cxn modelId="{CBCF2561-94F1-4A43-BF54-1B79AED63A41}" srcId="{CDF4C0DE-416D-544F-AA35-289D33D2C8E7}" destId="{58D59EA8-503E-3343-9180-20D796515D4A}" srcOrd="4" destOrd="0" parTransId="{647C2FFE-9A68-B447-9938-CDB72505DA35}" sibTransId="{9F1900A0-7CB8-3145-9D8C-E084EC7C25DA}"/>
    <dgm:cxn modelId="{D01C0466-7F11-2B41-A37F-0C4398031E27}" type="presOf" srcId="{2CB145FD-046E-EA4C-9F88-5B509739CED7}" destId="{E17162B7-0A34-0A42-8592-717D0903B6DE}" srcOrd="0" destOrd="0" presId="urn:microsoft.com/office/officeart/2005/8/layout/vList2"/>
    <dgm:cxn modelId="{CDF57650-4BA8-6444-896E-8D4F6F6D4D89}" srcId="{CDF4C0DE-416D-544F-AA35-289D33D2C8E7}" destId="{2CB145FD-046E-EA4C-9F88-5B509739CED7}" srcOrd="5" destOrd="0" parTransId="{0A5C5791-63D9-914C-9601-06DD46829075}" sibTransId="{AFA1F995-0F25-7D4D-B1B8-C5EBCD27E3E0}"/>
    <dgm:cxn modelId="{91813D77-7008-CE4C-8CE0-7B3DFF0F862B}" srcId="{CDF4C0DE-416D-544F-AA35-289D33D2C8E7}" destId="{998ACFEF-0034-8445-B4D4-F320FDCC21BF}" srcOrd="3" destOrd="0" parTransId="{208E9867-7CBE-174D-9AF1-DD67B7CD126F}" sibTransId="{812AEEC6-5994-754E-851A-C60005CE835B}"/>
    <dgm:cxn modelId="{581761BC-441C-F843-949C-FCD083DC7EB6}" type="presOf" srcId="{E5C5057B-4841-8747-9919-E61D3C96B975}" destId="{0A889E0B-9313-F04D-A893-C77C51ED4813}" srcOrd="0" destOrd="0" presId="urn:microsoft.com/office/officeart/2005/8/layout/vList2"/>
    <dgm:cxn modelId="{29B1FECE-4F97-384D-9D6A-F13FD696C583}" type="presOf" srcId="{998ACFEF-0034-8445-B4D4-F320FDCC21BF}" destId="{C53E96CE-0E51-0141-8B2C-0E5E13F49CC1}" srcOrd="0" destOrd="0" presId="urn:microsoft.com/office/officeart/2005/8/layout/vList2"/>
    <dgm:cxn modelId="{D7851AD8-89A9-8146-960F-E40556E7D30E}" type="presOf" srcId="{0D009F08-0E6B-2B4A-B8D5-E408EA87AD4B}" destId="{17F65ED5-E7EE-1F4D-A071-E563A01AE27D}" srcOrd="0" destOrd="0" presId="urn:microsoft.com/office/officeart/2005/8/layout/vList2"/>
    <dgm:cxn modelId="{099A8BFB-FDC1-D442-B03F-0A1A58110B1D}" type="presOf" srcId="{7B395A5B-87EB-2744-BE6F-468A6FB547C7}" destId="{E7ECC416-A313-5349-B977-3F087D0B2489}" srcOrd="0" destOrd="0" presId="urn:microsoft.com/office/officeart/2005/8/layout/vList2"/>
    <dgm:cxn modelId="{A6400919-F634-3E46-ACE6-A8418BA3CB83}" type="presParOf" srcId="{F92577FB-BB34-9545-96B5-53B0B12D8EC9}" destId="{E7ECC416-A313-5349-B977-3F087D0B2489}" srcOrd="0" destOrd="0" presId="urn:microsoft.com/office/officeart/2005/8/layout/vList2"/>
    <dgm:cxn modelId="{E91BDF02-CF31-FE47-9173-7DD93D2FAB05}" type="presParOf" srcId="{F92577FB-BB34-9545-96B5-53B0B12D8EC9}" destId="{A7AE99C6-ED0D-794C-97A4-947A188D947B}" srcOrd="1" destOrd="0" presId="urn:microsoft.com/office/officeart/2005/8/layout/vList2"/>
    <dgm:cxn modelId="{6D8F6000-DA57-E14F-83F8-1D1194868036}" type="presParOf" srcId="{F92577FB-BB34-9545-96B5-53B0B12D8EC9}" destId="{0A889E0B-9313-F04D-A893-C77C51ED4813}" srcOrd="2" destOrd="0" presId="urn:microsoft.com/office/officeart/2005/8/layout/vList2"/>
    <dgm:cxn modelId="{7C1868E2-7E5F-E149-A93C-C7021DB842AB}" type="presParOf" srcId="{F92577FB-BB34-9545-96B5-53B0B12D8EC9}" destId="{DE355003-A4DE-CA48-8454-90E7DC402E82}" srcOrd="3" destOrd="0" presId="urn:microsoft.com/office/officeart/2005/8/layout/vList2"/>
    <dgm:cxn modelId="{238C5BA6-8428-2540-B1F3-281E40ED7DB4}" type="presParOf" srcId="{F92577FB-BB34-9545-96B5-53B0B12D8EC9}" destId="{17F65ED5-E7EE-1F4D-A071-E563A01AE27D}" srcOrd="4" destOrd="0" presId="urn:microsoft.com/office/officeart/2005/8/layout/vList2"/>
    <dgm:cxn modelId="{2E48D3E7-B5AC-B94D-8FF6-8CEE1590609C}" type="presParOf" srcId="{F92577FB-BB34-9545-96B5-53B0B12D8EC9}" destId="{BCDD2DC9-FFA2-3745-9B3F-DD5DC7ED4147}" srcOrd="5" destOrd="0" presId="urn:microsoft.com/office/officeart/2005/8/layout/vList2"/>
    <dgm:cxn modelId="{941904AE-E4E5-2243-9C85-AB8955A5FE8B}" type="presParOf" srcId="{F92577FB-BB34-9545-96B5-53B0B12D8EC9}" destId="{C53E96CE-0E51-0141-8B2C-0E5E13F49CC1}" srcOrd="6" destOrd="0" presId="urn:microsoft.com/office/officeart/2005/8/layout/vList2"/>
    <dgm:cxn modelId="{BDC41E07-59D8-5745-AB90-14E95629BF3F}" type="presParOf" srcId="{F92577FB-BB34-9545-96B5-53B0B12D8EC9}" destId="{D14CDDA5-EA1A-B24A-A63A-5F03F5A8EA65}" srcOrd="7" destOrd="0" presId="urn:microsoft.com/office/officeart/2005/8/layout/vList2"/>
    <dgm:cxn modelId="{E451825E-4B4E-FA4F-AF7B-63D939BB9B3A}" type="presParOf" srcId="{F92577FB-BB34-9545-96B5-53B0B12D8EC9}" destId="{DBA68533-D8EC-1A4B-A173-A90ACC641759}" srcOrd="8" destOrd="0" presId="urn:microsoft.com/office/officeart/2005/8/layout/vList2"/>
    <dgm:cxn modelId="{9BFF63C3-85E6-0645-BE23-F8430BCCCEF2}" type="presParOf" srcId="{F92577FB-BB34-9545-96B5-53B0B12D8EC9}" destId="{7A981B0A-FF1E-AA43-926A-3612D2EA12AB}" srcOrd="9" destOrd="0" presId="urn:microsoft.com/office/officeart/2005/8/layout/vList2"/>
    <dgm:cxn modelId="{848F7083-040A-5D4A-8833-D27C24EB7E21}" type="presParOf" srcId="{F92577FB-BB34-9545-96B5-53B0B12D8EC9}" destId="{E17162B7-0A34-0A42-8592-717D0903B6DE}" srcOrd="10" destOrd="0" presId="urn:microsoft.com/office/officeart/2005/8/layout/vList2"/>
  </dgm:cxnLst>
  <dgm:bg>
    <a:solidFill>
      <a:srgbClr val="C00000"/>
    </a:solidFill>
  </dgm:bg>
  <dgm:whole>
    <a:ln>
      <a:solidFill>
        <a:srgbClr val="07010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B49682-A35D-47B7-B57E-99111D268F98}" type="doc">
      <dgm:prSet loTypeId="urn:microsoft.com/office/officeart/2005/8/layout/hierarchy2" loCatId="hierarchy" qsTypeId="urn:microsoft.com/office/officeart/2005/8/quickstyle/simple2" qsCatId="simple" csTypeId="urn:microsoft.com/office/officeart/2005/8/colors/accent1_2" csCatId="accent1" phldr="1"/>
      <dgm:spPr/>
      <dgm:t>
        <a:bodyPr/>
        <a:lstStyle/>
        <a:p>
          <a:endParaRPr lang="en-US"/>
        </a:p>
      </dgm:t>
    </dgm:pt>
    <dgm:pt modelId="{257A7B04-C12D-493D-8C79-A4646F476CD6}">
      <dgm:prSet phldrT="[Text]"/>
      <dgm:spPr>
        <a:solidFill>
          <a:srgbClr val="8C0B42"/>
        </a:solidFill>
        <a:ln>
          <a:solidFill>
            <a:schemeClr val="tx1"/>
          </a:solidFill>
        </a:ln>
      </dgm:spPr>
      <dgm:t>
        <a:bodyPr/>
        <a:lstStyle/>
        <a:p>
          <a:r>
            <a:rPr lang="en-US"/>
            <a:t>Insider </a:t>
          </a:r>
        </a:p>
      </dgm:t>
    </dgm:pt>
    <dgm:pt modelId="{A5E3839D-0167-4D5D-8FB7-58616D0766AA}" type="parTrans" cxnId="{C436A0FA-96DC-4475-8F69-488FE6C0EAA0}">
      <dgm:prSet/>
      <dgm:spPr/>
      <dgm:t>
        <a:bodyPr/>
        <a:lstStyle/>
        <a:p>
          <a:endParaRPr lang="en-US"/>
        </a:p>
      </dgm:t>
    </dgm:pt>
    <dgm:pt modelId="{521F4141-0677-43F3-9C22-E9C373202101}" type="sibTrans" cxnId="{C436A0FA-96DC-4475-8F69-488FE6C0EAA0}">
      <dgm:prSet/>
      <dgm:spPr/>
      <dgm:t>
        <a:bodyPr/>
        <a:lstStyle/>
        <a:p>
          <a:endParaRPr lang="en-US"/>
        </a:p>
      </dgm:t>
    </dgm:pt>
    <dgm:pt modelId="{958D370B-6337-4C38-BE34-16EC3AD106F3}">
      <dgm:prSet phldrT="[Text]"/>
      <dgm:spPr>
        <a:solidFill>
          <a:srgbClr val="FEC938"/>
        </a:solidFill>
        <a:ln>
          <a:solidFill>
            <a:schemeClr val="tx1"/>
          </a:solidFill>
        </a:ln>
      </dgm:spPr>
      <dgm:t>
        <a:bodyPr/>
        <a:lstStyle/>
        <a:p>
          <a:r>
            <a:rPr lang="en-US"/>
            <a:t>Long Horizon (LH)</a:t>
          </a:r>
        </a:p>
      </dgm:t>
    </dgm:pt>
    <dgm:pt modelId="{E3853B67-D7AE-41A8-9C18-E1F0F5A9B8CD}" type="parTrans" cxnId="{8B4D0BEC-5143-4719-8212-5EAA50CCB784}">
      <dgm:prSet/>
      <dgm:spPr>
        <a:ln>
          <a:solidFill>
            <a:schemeClr val="tx1"/>
          </a:solidFill>
        </a:ln>
      </dgm:spPr>
      <dgm:t>
        <a:bodyPr/>
        <a:lstStyle/>
        <a:p>
          <a:endParaRPr lang="en-US"/>
        </a:p>
      </dgm:t>
    </dgm:pt>
    <dgm:pt modelId="{E5B56E79-C957-4283-8A6A-CB4D94957133}" type="sibTrans" cxnId="{8B4D0BEC-5143-4719-8212-5EAA50CCB784}">
      <dgm:prSet/>
      <dgm:spPr/>
      <dgm:t>
        <a:bodyPr/>
        <a:lstStyle/>
        <a:p>
          <a:endParaRPr lang="en-US"/>
        </a:p>
      </dgm:t>
    </dgm:pt>
    <dgm:pt modelId="{F3987ABA-E783-43CF-9377-B5C1B6B6F64A}">
      <dgm:prSet phldrT="[Text]"/>
      <dgm:spPr>
        <a:solidFill>
          <a:srgbClr val="8C0B42"/>
        </a:solidFill>
        <a:ln>
          <a:solidFill>
            <a:schemeClr val="tx1"/>
          </a:solidFill>
        </a:ln>
      </dgm:spPr>
      <dgm:t>
        <a:bodyPr/>
        <a:lstStyle/>
        <a:p>
          <a:r>
            <a:rPr lang="en-US"/>
            <a:t>Uninformative</a:t>
          </a:r>
        </a:p>
      </dgm:t>
    </dgm:pt>
    <dgm:pt modelId="{09DC8AEC-46F3-4CEA-B6ED-D39091B19E9C}" type="parTrans" cxnId="{07812C29-FEEB-40D4-95F3-8862377A14BA}">
      <dgm:prSet/>
      <dgm:spPr>
        <a:ln>
          <a:solidFill>
            <a:schemeClr val="tx1"/>
          </a:solidFill>
        </a:ln>
      </dgm:spPr>
      <dgm:t>
        <a:bodyPr/>
        <a:lstStyle/>
        <a:p>
          <a:endParaRPr lang="en-US"/>
        </a:p>
      </dgm:t>
    </dgm:pt>
    <dgm:pt modelId="{3E325DEC-D4E1-414F-B323-32C360AA67A3}" type="sibTrans" cxnId="{07812C29-FEEB-40D4-95F3-8862377A14BA}">
      <dgm:prSet/>
      <dgm:spPr/>
      <dgm:t>
        <a:bodyPr/>
        <a:lstStyle/>
        <a:p>
          <a:endParaRPr lang="en-US"/>
        </a:p>
      </dgm:t>
    </dgm:pt>
    <dgm:pt modelId="{6044F110-C59D-4B47-BD1C-2A59CEB40872}">
      <dgm:prSet phldrT="[Text]"/>
      <dgm:spPr>
        <a:solidFill>
          <a:srgbClr val="8C0B42"/>
        </a:solidFill>
        <a:ln>
          <a:solidFill>
            <a:srgbClr val="00B050"/>
          </a:solidFill>
        </a:ln>
      </dgm:spPr>
      <dgm:t>
        <a:bodyPr/>
        <a:lstStyle/>
        <a:p>
          <a:r>
            <a:rPr lang="en-US"/>
            <a:t>Deviation from (LH)</a:t>
          </a:r>
        </a:p>
      </dgm:t>
    </dgm:pt>
    <dgm:pt modelId="{6E74C896-FA66-4FD0-9ED5-24B3585545B2}" type="parTrans" cxnId="{391D3DFD-93F4-4411-9826-29572F33B09D}">
      <dgm:prSet/>
      <dgm:spPr>
        <a:ln>
          <a:solidFill>
            <a:schemeClr val="tx1"/>
          </a:solidFill>
        </a:ln>
      </dgm:spPr>
      <dgm:t>
        <a:bodyPr/>
        <a:lstStyle/>
        <a:p>
          <a:endParaRPr lang="en-US"/>
        </a:p>
      </dgm:t>
    </dgm:pt>
    <dgm:pt modelId="{3131AFE3-60B9-48D1-8690-4A484F9076E6}" type="sibTrans" cxnId="{391D3DFD-93F4-4411-9826-29572F33B09D}">
      <dgm:prSet/>
      <dgm:spPr/>
      <dgm:t>
        <a:bodyPr/>
        <a:lstStyle/>
        <a:p>
          <a:endParaRPr lang="en-US"/>
        </a:p>
      </dgm:t>
    </dgm:pt>
    <dgm:pt modelId="{B59D693F-9AA4-461E-A979-93A89EBE156A}">
      <dgm:prSet phldrT="[Text]"/>
      <dgm:spPr>
        <a:solidFill>
          <a:srgbClr val="8C0B42"/>
        </a:solidFill>
        <a:ln>
          <a:solidFill>
            <a:schemeClr val="tx1"/>
          </a:solidFill>
        </a:ln>
      </dgm:spPr>
      <dgm:t>
        <a:bodyPr/>
        <a:lstStyle/>
        <a:p>
          <a:r>
            <a:rPr lang="en-US">
              <a:solidFill>
                <a:schemeClr val="bg1"/>
              </a:solidFill>
            </a:rPr>
            <a:t>Short Horizon (SH)</a:t>
          </a:r>
        </a:p>
      </dgm:t>
    </dgm:pt>
    <dgm:pt modelId="{78F2BFA0-FA92-4AC1-A48C-87D816C453B3}" type="parTrans" cxnId="{71704760-63D8-41DC-B364-095D98DB1E85}">
      <dgm:prSet/>
      <dgm:spPr>
        <a:ln>
          <a:solidFill>
            <a:schemeClr val="tx1"/>
          </a:solidFill>
        </a:ln>
      </dgm:spPr>
      <dgm:t>
        <a:bodyPr/>
        <a:lstStyle/>
        <a:p>
          <a:endParaRPr lang="en-US"/>
        </a:p>
      </dgm:t>
    </dgm:pt>
    <dgm:pt modelId="{A7F6FB01-32C4-4729-8F85-662C3D9F9C78}" type="sibTrans" cxnId="{71704760-63D8-41DC-B364-095D98DB1E85}">
      <dgm:prSet/>
      <dgm:spPr/>
      <dgm:t>
        <a:bodyPr/>
        <a:lstStyle/>
        <a:p>
          <a:endParaRPr lang="en-US"/>
        </a:p>
      </dgm:t>
    </dgm:pt>
    <dgm:pt modelId="{8086E930-4A9D-47A9-9443-9BA8AE7F4B09}">
      <dgm:prSet phldrT="[Text]"/>
      <dgm:spPr>
        <a:solidFill>
          <a:srgbClr val="8C0B42"/>
        </a:solidFill>
        <a:ln>
          <a:solidFill>
            <a:schemeClr val="tx1"/>
          </a:solidFill>
        </a:ln>
      </dgm:spPr>
      <dgm:t>
        <a:bodyPr/>
        <a:lstStyle/>
        <a:p>
          <a:r>
            <a:rPr lang="en-US"/>
            <a:t>Informative</a:t>
          </a:r>
        </a:p>
      </dgm:t>
    </dgm:pt>
    <dgm:pt modelId="{5807E317-62C9-4799-9371-03D68298F1B1}" type="parTrans" cxnId="{A9E259A8-114E-4410-999E-5E233208239A}">
      <dgm:prSet/>
      <dgm:spPr>
        <a:ln>
          <a:solidFill>
            <a:schemeClr val="tx1"/>
          </a:solidFill>
        </a:ln>
      </dgm:spPr>
      <dgm:t>
        <a:bodyPr/>
        <a:lstStyle/>
        <a:p>
          <a:endParaRPr lang="en-US"/>
        </a:p>
      </dgm:t>
    </dgm:pt>
    <dgm:pt modelId="{FFC7193D-88BD-4BC1-822C-9CCE0C0D0146}" type="sibTrans" cxnId="{A9E259A8-114E-4410-999E-5E233208239A}">
      <dgm:prSet/>
      <dgm:spPr/>
      <dgm:t>
        <a:bodyPr/>
        <a:lstStyle/>
        <a:p>
          <a:endParaRPr lang="en-US"/>
        </a:p>
      </dgm:t>
    </dgm:pt>
    <dgm:pt modelId="{80CB4A7F-F28C-4BB4-BE3B-4DAC079186DC}" type="pres">
      <dgm:prSet presAssocID="{B8B49682-A35D-47B7-B57E-99111D268F98}" presName="diagram" presStyleCnt="0">
        <dgm:presLayoutVars>
          <dgm:chPref val="1"/>
          <dgm:dir/>
          <dgm:animOne val="branch"/>
          <dgm:animLvl val="lvl"/>
          <dgm:resizeHandles val="exact"/>
        </dgm:presLayoutVars>
      </dgm:prSet>
      <dgm:spPr/>
    </dgm:pt>
    <dgm:pt modelId="{AB1D2888-2A65-4A0F-8868-7F16D44621F7}" type="pres">
      <dgm:prSet presAssocID="{257A7B04-C12D-493D-8C79-A4646F476CD6}" presName="root1" presStyleCnt="0"/>
      <dgm:spPr/>
    </dgm:pt>
    <dgm:pt modelId="{90062CCA-F71E-4859-83A1-741C127D4309}" type="pres">
      <dgm:prSet presAssocID="{257A7B04-C12D-493D-8C79-A4646F476CD6}" presName="LevelOneTextNode" presStyleLbl="node0" presStyleIdx="0" presStyleCnt="1">
        <dgm:presLayoutVars>
          <dgm:chPref val="3"/>
        </dgm:presLayoutVars>
      </dgm:prSet>
      <dgm:spPr/>
    </dgm:pt>
    <dgm:pt modelId="{D73F3519-3A3E-4CC7-B298-D70607A49D7C}" type="pres">
      <dgm:prSet presAssocID="{257A7B04-C12D-493D-8C79-A4646F476CD6}" presName="level2hierChild" presStyleCnt="0"/>
      <dgm:spPr/>
    </dgm:pt>
    <dgm:pt modelId="{E806FA0D-7C6B-4644-8A0F-68A18A7C5E55}" type="pres">
      <dgm:prSet presAssocID="{E3853B67-D7AE-41A8-9C18-E1F0F5A9B8CD}" presName="conn2-1" presStyleLbl="parChTrans1D2" presStyleIdx="0" presStyleCnt="2"/>
      <dgm:spPr/>
    </dgm:pt>
    <dgm:pt modelId="{D29F5A94-AEEC-48A0-B32E-280ED2D77B30}" type="pres">
      <dgm:prSet presAssocID="{E3853B67-D7AE-41A8-9C18-E1F0F5A9B8CD}" presName="connTx" presStyleLbl="parChTrans1D2" presStyleIdx="0" presStyleCnt="2"/>
      <dgm:spPr/>
    </dgm:pt>
    <dgm:pt modelId="{6437843B-3456-45BD-B46F-40D05B02B58E}" type="pres">
      <dgm:prSet presAssocID="{958D370B-6337-4C38-BE34-16EC3AD106F3}" presName="root2" presStyleCnt="0"/>
      <dgm:spPr/>
    </dgm:pt>
    <dgm:pt modelId="{A30DAF51-E55F-491A-9B60-0886C9D4FDCF}" type="pres">
      <dgm:prSet presAssocID="{958D370B-6337-4C38-BE34-16EC3AD106F3}" presName="LevelTwoTextNode" presStyleLbl="node2" presStyleIdx="0" presStyleCnt="2">
        <dgm:presLayoutVars>
          <dgm:chPref val="3"/>
        </dgm:presLayoutVars>
      </dgm:prSet>
      <dgm:spPr/>
    </dgm:pt>
    <dgm:pt modelId="{72A4C510-CE97-4D1C-9B5A-B560E6BC6215}" type="pres">
      <dgm:prSet presAssocID="{958D370B-6337-4C38-BE34-16EC3AD106F3}" presName="level3hierChild" presStyleCnt="0"/>
      <dgm:spPr/>
    </dgm:pt>
    <dgm:pt modelId="{4860A410-ACDD-4C34-A34B-2EA39F0E05B8}" type="pres">
      <dgm:prSet presAssocID="{09DC8AEC-46F3-4CEA-B6ED-D39091B19E9C}" presName="conn2-1" presStyleLbl="parChTrans1D3" presStyleIdx="0" presStyleCnt="3"/>
      <dgm:spPr/>
    </dgm:pt>
    <dgm:pt modelId="{95C33806-1EBF-4AB4-81E0-C2BA940C70E0}" type="pres">
      <dgm:prSet presAssocID="{09DC8AEC-46F3-4CEA-B6ED-D39091B19E9C}" presName="connTx" presStyleLbl="parChTrans1D3" presStyleIdx="0" presStyleCnt="3"/>
      <dgm:spPr/>
    </dgm:pt>
    <dgm:pt modelId="{FA0DC4D9-FB07-4090-B150-F7BF17F248FA}" type="pres">
      <dgm:prSet presAssocID="{F3987ABA-E783-43CF-9377-B5C1B6B6F64A}" presName="root2" presStyleCnt="0"/>
      <dgm:spPr/>
    </dgm:pt>
    <dgm:pt modelId="{4F7AD086-3FB5-44CF-983B-265B75FC23A8}" type="pres">
      <dgm:prSet presAssocID="{F3987ABA-E783-43CF-9377-B5C1B6B6F64A}" presName="LevelTwoTextNode" presStyleLbl="node3" presStyleIdx="0" presStyleCnt="3">
        <dgm:presLayoutVars>
          <dgm:chPref val="3"/>
        </dgm:presLayoutVars>
      </dgm:prSet>
      <dgm:spPr/>
    </dgm:pt>
    <dgm:pt modelId="{E5F29158-99CF-4164-810B-A8CD73EB301B}" type="pres">
      <dgm:prSet presAssocID="{F3987ABA-E783-43CF-9377-B5C1B6B6F64A}" presName="level3hierChild" presStyleCnt="0"/>
      <dgm:spPr/>
    </dgm:pt>
    <dgm:pt modelId="{9CA2F961-B7B3-465B-A5E5-7647553AABD7}" type="pres">
      <dgm:prSet presAssocID="{6E74C896-FA66-4FD0-9ED5-24B3585545B2}" presName="conn2-1" presStyleLbl="parChTrans1D3" presStyleIdx="1" presStyleCnt="3"/>
      <dgm:spPr/>
    </dgm:pt>
    <dgm:pt modelId="{F5370138-0529-4AF0-B5E5-92F123F8F01B}" type="pres">
      <dgm:prSet presAssocID="{6E74C896-FA66-4FD0-9ED5-24B3585545B2}" presName="connTx" presStyleLbl="parChTrans1D3" presStyleIdx="1" presStyleCnt="3"/>
      <dgm:spPr/>
    </dgm:pt>
    <dgm:pt modelId="{51482FDD-379F-4FE6-AF49-84F56E312B1F}" type="pres">
      <dgm:prSet presAssocID="{6044F110-C59D-4B47-BD1C-2A59CEB40872}" presName="root2" presStyleCnt="0"/>
      <dgm:spPr/>
    </dgm:pt>
    <dgm:pt modelId="{C35889DB-45F8-4D6C-A693-45C0EB5C9431}" type="pres">
      <dgm:prSet presAssocID="{6044F110-C59D-4B47-BD1C-2A59CEB40872}" presName="LevelTwoTextNode" presStyleLbl="node3" presStyleIdx="1" presStyleCnt="3">
        <dgm:presLayoutVars>
          <dgm:chPref val="3"/>
        </dgm:presLayoutVars>
      </dgm:prSet>
      <dgm:spPr/>
    </dgm:pt>
    <dgm:pt modelId="{63B296FE-B7DC-4935-8F2B-EEFEC7496DF0}" type="pres">
      <dgm:prSet presAssocID="{6044F110-C59D-4B47-BD1C-2A59CEB40872}" presName="level3hierChild" presStyleCnt="0"/>
      <dgm:spPr/>
    </dgm:pt>
    <dgm:pt modelId="{F69C9664-BFB3-4CB7-83AC-238C737CF696}" type="pres">
      <dgm:prSet presAssocID="{78F2BFA0-FA92-4AC1-A48C-87D816C453B3}" presName="conn2-1" presStyleLbl="parChTrans1D2" presStyleIdx="1" presStyleCnt="2"/>
      <dgm:spPr/>
    </dgm:pt>
    <dgm:pt modelId="{C15C8F6D-237F-46B2-8316-D6B0C3769C2E}" type="pres">
      <dgm:prSet presAssocID="{78F2BFA0-FA92-4AC1-A48C-87D816C453B3}" presName="connTx" presStyleLbl="parChTrans1D2" presStyleIdx="1" presStyleCnt="2"/>
      <dgm:spPr/>
    </dgm:pt>
    <dgm:pt modelId="{CBB79D3E-6F2B-48DA-9388-7E54A47EF0B3}" type="pres">
      <dgm:prSet presAssocID="{B59D693F-9AA4-461E-A979-93A89EBE156A}" presName="root2" presStyleCnt="0"/>
      <dgm:spPr/>
    </dgm:pt>
    <dgm:pt modelId="{1E142786-40B5-4B33-A768-8AF9E25C1CA3}" type="pres">
      <dgm:prSet presAssocID="{B59D693F-9AA4-461E-A979-93A89EBE156A}" presName="LevelTwoTextNode" presStyleLbl="node2" presStyleIdx="1" presStyleCnt="2">
        <dgm:presLayoutVars>
          <dgm:chPref val="3"/>
        </dgm:presLayoutVars>
      </dgm:prSet>
      <dgm:spPr/>
    </dgm:pt>
    <dgm:pt modelId="{0726DF9F-30D0-4CD3-95A4-61DE488BFEB7}" type="pres">
      <dgm:prSet presAssocID="{B59D693F-9AA4-461E-A979-93A89EBE156A}" presName="level3hierChild" presStyleCnt="0"/>
      <dgm:spPr/>
    </dgm:pt>
    <dgm:pt modelId="{7A7B0C67-C71A-4E8E-BC0B-BCC17FAEAE0A}" type="pres">
      <dgm:prSet presAssocID="{5807E317-62C9-4799-9371-03D68298F1B1}" presName="conn2-1" presStyleLbl="parChTrans1D3" presStyleIdx="2" presStyleCnt="3"/>
      <dgm:spPr/>
    </dgm:pt>
    <dgm:pt modelId="{426067BF-ECBC-4315-A10D-34D0128495D7}" type="pres">
      <dgm:prSet presAssocID="{5807E317-62C9-4799-9371-03D68298F1B1}" presName="connTx" presStyleLbl="parChTrans1D3" presStyleIdx="2" presStyleCnt="3"/>
      <dgm:spPr/>
    </dgm:pt>
    <dgm:pt modelId="{99578728-A1EC-47C1-B62B-E21EBD74F99F}" type="pres">
      <dgm:prSet presAssocID="{8086E930-4A9D-47A9-9443-9BA8AE7F4B09}" presName="root2" presStyleCnt="0"/>
      <dgm:spPr/>
    </dgm:pt>
    <dgm:pt modelId="{ABCD8FCC-E355-46A6-8486-05CC36D3FBB2}" type="pres">
      <dgm:prSet presAssocID="{8086E930-4A9D-47A9-9443-9BA8AE7F4B09}" presName="LevelTwoTextNode" presStyleLbl="node3" presStyleIdx="2" presStyleCnt="3">
        <dgm:presLayoutVars>
          <dgm:chPref val="3"/>
        </dgm:presLayoutVars>
      </dgm:prSet>
      <dgm:spPr/>
    </dgm:pt>
    <dgm:pt modelId="{E168092E-01D1-4CA8-9E81-40E3B1D6EE39}" type="pres">
      <dgm:prSet presAssocID="{8086E930-4A9D-47A9-9443-9BA8AE7F4B09}" presName="level3hierChild" presStyleCnt="0"/>
      <dgm:spPr/>
    </dgm:pt>
  </dgm:ptLst>
  <dgm:cxnLst>
    <dgm:cxn modelId="{B6CAA71B-2FA2-4AEF-B813-45B013D1326D}" type="presOf" srcId="{5807E317-62C9-4799-9371-03D68298F1B1}" destId="{426067BF-ECBC-4315-A10D-34D0128495D7}" srcOrd="1" destOrd="0" presId="urn:microsoft.com/office/officeart/2005/8/layout/hierarchy2"/>
    <dgm:cxn modelId="{07812C29-FEEB-40D4-95F3-8862377A14BA}" srcId="{958D370B-6337-4C38-BE34-16EC3AD106F3}" destId="{F3987ABA-E783-43CF-9377-B5C1B6B6F64A}" srcOrd="0" destOrd="0" parTransId="{09DC8AEC-46F3-4CEA-B6ED-D39091B19E9C}" sibTransId="{3E325DEC-D4E1-414F-B323-32C360AA67A3}"/>
    <dgm:cxn modelId="{47038F34-AC08-4BB8-8B3C-F5A918F48CD8}" type="presOf" srcId="{8086E930-4A9D-47A9-9443-9BA8AE7F4B09}" destId="{ABCD8FCC-E355-46A6-8486-05CC36D3FBB2}" srcOrd="0" destOrd="0" presId="urn:microsoft.com/office/officeart/2005/8/layout/hierarchy2"/>
    <dgm:cxn modelId="{2E254E3E-94B9-47F8-86FB-C65AEC8ED317}" type="presOf" srcId="{B59D693F-9AA4-461E-A979-93A89EBE156A}" destId="{1E142786-40B5-4B33-A768-8AF9E25C1CA3}" srcOrd="0" destOrd="0" presId="urn:microsoft.com/office/officeart/2005/8/layout/hierarchy2"/>
    <dgm:cxn modelId="{71704760-63D8-41DC-B364-095D98DB1E85}" srcId="{257A7B04-C12D-493D-8C79-A4646F476CD6}" destId="{B59D693F-9AA4-461E-A979-93A89EBE156A}" srcOrd="1" destOrd="0" parTransId="{78F2BFA0-FA92-4AC1-A48C-87D816C453B3}" sibTransId="{A7F6FB01-32C4-4729-8F85-662C3D9F9C78}"/>
    <dgm:cxn modelId="{A8F6504B-3F07-44EA-BCFB-C9A959C998F1}" type="presOf" srcId="{257A7B04-C12D-493D-8C79-A4646F476CD6}" destId="{90062CCA-F71E-4859-83A1-741C127D4309}" srcOrd="0" destOrd="0" presId="urn:microsoft.com/office/officeart/2005/8/layout/hierarchy2"/>
    <dgm:cxn modelId="{BA310156-9AA0-42A5-8677-BEF877970945}" type="presOf" srcId="{958D370B-6337-4C38-BE34-16EC3AD106F3}" destId="{A30DAF51-E55F-491A-9B60-0886C9D4FDCF}" srcOrd="0" destOrd="0" presId="urn:microsoft.com/office/officeart/2005/8/layout/hierarchy2"/>
    <dgm:cxn modelId="{70D28F79-719B-4CB4-9104-605233F42F66}" type="presOf" srcId="{B8B49682-A35D-47B7-B57E-99111D268F98}" destId="{80CB4A7F-F28C-4BB4-BE3B-4DAC079186DC}" srcOrd="0" destOrd="0" presId="urn:microsoft.com/office/officeart/2005/8/layout/hierarchy2"/>
    <dgm:cxn modelId="{CD56657F-AC40-4E4D-94B6-4A15C175EC16}" type="presOf" srcId="{F3987ABA-E783-43CF-9377-B5C1B6B6F64A}" destId="{4F7AD086-3FB5-44CF-983B-265B75FC23A8}" srcOrd="0" destOrd="0" presId="urn:microsoft.com/office/officeart/2005/8/layout/hierarchy2"/>
    <dgm:cxn modelId="{8067E790-A790-4456-B691-67128E69F3DE}" type="presOf" srcId="{E3853B67-D7AE-41A8-9C18-E1F0F5A9B8CD}" destId="{D29F5A94-AEEC-48A0-B32E-280ED2D77B30}" srcOrd="1" destOrd="0" presId="urn:microsoft.com/office/officeart/2005/8/layout/hierarchy2"/>
    <dgm:cxn modelId="{D07F8599-31E1-4732-A411-AC9013507377}" type="presOf" srcId="{6E74C896-FA66-4FD0-9ED5-24B3585545B2}" destId="{9CA2F961-B7B3-465B-A5E5-7647553AABD7}" srcOrd="0" destOrd="0" presId="urn:microsoft.com/office/officeart/2005/8/layout/hierarchy2"/>
    <dgm:cxn modelId="{C7B7BEA2-757C-4505-B920-FF25B180BC80}" type="presOf" srcId="{5807E317-62C9-4799-9371-03D68298F1B1}" destId="{7A7B0C67-C71A-4E8E-BC0B-BCC17FAEAE0A}" srcOrd="0" destOrd="0" presId="urn:microsoft.com/office/officeart/2005/8/layout/hierarchy2"/>
    <dgm:cxn modelId="{4A3546A3-DAD0-44A8-857B-42EB00BFF8AF}" type="presOf" srcId="{E3853B67-D7AE-41A8-9C18-E1F0F5A9B8CD}" destId="{E806FA0D-7C6B-4644-8A0F-68A18A7C5E55}" srcOrd="0" destOrd="0" presId="urn:microsoft.com/office/officeart/2005/8/layout/hierarchy2"/>
    <dgm:cxn modelId="{710FA4A6-7A78-44F9-AA96-92DEFAED4EAD}" type="presOf" srcId="{09DC8AEC-46F3-4CEA-B6ED-D39091B19E9C}" destId="{4860A410-ACDD-4C34-A34B-2EA39F0E05B8}" srcOrd="0" destOrd="0" presId="urn:microsoft.com/office/officeart/2005/8/layout/hierarchy2"/>
    <dgm:cxn modelId="{A9E259A8-114E-4410-999E-5E233208239A}" srcId="{B59D693F-9AA4-461E-A979-93A89EBE156A}" destId="{8086E930-4A9D-47A9-9443-9BA8AE7F4B09}" srcOrd="0" destOrd="0" parTransId="{5807E317-62C9-4799-9371-03D68298F1B1}" sibTransId="{FFC7193D-88BD-4BC1-822C-9CCE0C0D0146}"/>
    <dgm:cxn modelId="{3E6586C0-F810-4DCE-836D-BE53633AD5FE}" type="presOf" srcId="{6E74C896-FA66-4FD0-9ED5-24B3585545B2}" destId="{F5370138-0529-4AF0-B5E5-92F123F8F01B}" srcOrd="1" destOrd="0" presId="urn:microsoft.com/office/officeart/2005/8/layout/hierarchy2"/>
    <dgm:cxn modelId="{D48C39D9-A88C-4CEB-9496-6D010083ECDA}" type="presOf" srcId="{6044F110-C59D-4B47-BD1C-2A59CEB40872}" destId="{C35889DB-45F8-4D6C-A693-45C0EB5C9431}" srcOrd="0" destOrd="0" presId="urn:microsoft.com/office/officeart/2005/8/layout/hierarchy2"/>
    <dgm:cxn modelId="{971DF1D9-71A7-4A15-9C6C-D406FBB84D11}" type="presOf" srcId="{09DC8AEC-46F3-4CEA-B6ED-D39091B19E9C}" destId="{95C33806-1EBF-4AB4-81E0-C2BA940C70E0}" srcOrd="1" destOrd="0" presId="urn:microsoft.com/office/officeart/2005/8/layout/hierarchy2"/>
    <dgm:cxn modelId="{6542E5E4-6196-4DF5-8D04-68928FF047B0}" type="presOf" srcId="{78F2BFA0-FA92-4AC1-A48C-87D816C453B3}" destId="{C15C8F6D-237F-46B2-8316-D6B0C3769C2E}" srcOrd="1" destOrd="0" presId="urn:microsoft.com/office/officeart/2005/8/layout/hierarchy2"/>
    <dgm:cxn modelId="{8B4D0BEC-5143-4719-8212-5EAA50CCB784}" srcId="{257A7B04-C12D-493D-8C79-A4646F476CD6}" destId="{958D370B-6337-4C38-BE34-16EC3AD106F3}" srcOrd="0" destOrd="0" parTransId="{E3853B67-D7AE-41A8-9C18-E1F0F5A9B8CD}" sibTransId="{E5B56E79-C957-4283-8A6A-CB4D94957133}"/>
    <dgm:cxn modelId="{C436A0FA-96DC-4475-8F69-488FE6C0EAA0}" srcId="{B8B49682-A35D-47B7-B57E-99111D268F98}" destId="{257A7B04-C12D-493D-8C79-A4646F476CD6}" srcOrd="0" destOrd="0" parTransId="{A5E3839D-0167-4D5D-8FB7-58616D0766AA}" sibTransId="{521F4141-0677-43F3-9C22-E9C373202101}"/>
    <dgm:cxn modelId="{D38331FC-DE89-49C4-A203-4A210B9E8CDE}" type="presOf" srcId="{78F2BFA0-FA92-4AC1-A48C-87D816C453B3}" destId="{F69C9664-BFB3-4CB7-83AC-238C737CF696}" srcOrd="0" destOrd="0" presId="urn:microsoft.com/office/officeart/2005/8/layout/hierarchy2"/>
    <dgm:cxn modelId="{391D3DFD-93F4-4411-9826-29572F33B09D}" srcId="{958D370B-6337-4C38-BE34-16EC3AD106F3}" destId="{6044F110-C59D-4B47-BD1C-2A59CEB40872}" srcOrd="1" destOrd="0" parTransId="{6E74C896-FA66-4FD0-9ED5-24B3585545B2}" sibTransId="{3131AFE3-60B9-48D1-8690-4A484F9076E6}"/>
    <dgm:cxn modelId="{B7A4EDB9-CFC2-453A-9D1E-86730575DAAA}" type="presParOf" srcId="{80CB4A7F-F28C-4BB4-BE3B-4DAC079186DC}" destId="{AB1D2888-2A65-4A0F-8868-7F16D44621F7}" srcOrd="0" destOrd="0" presId="urn:microsoft.com/office/officeart/2005/8/layout/hierarchy2"/>
    <dgm:cxn modelId="{33C0BCD5-36A1-40AB-A38F-7767424C2AC8}" type="presParOf" srcId="{AB1D2888-2A65-4A0F-8868-7F16D44621F7}" destId="{90062CCA-F71E-4859-83A1-741C127D4309}" srcOrd="0" destOrd="0" presId="urn:microsoft.com/office/officeart/2005/8/layout/hierarchy2"/>
    <dgm:cxn modelId="{70E39242-6F98-4A8E-AAB2-4B306C611A34}" type="presParOf" srcId="{AB1D2888-2A65-4A0F-8868-7F16D44621F7}" destId="{D73F3519-3A3E-4CC7-B298-D70607A49D7C}" srcOrd="1" destOrd="0" presId="urn:microsoft.com/office/officeart/2005/8/layout/hierarchy2"/>
    <dgm:cxn modelId="{A2B9A755-8257-46CD-BC92-6D0645D47A0D}" type="presParOf" srcId="{D73F3519-3A3E-4CC7-B298-D70607A49D7C}" destId="{E806FA0D-7C6B-4644-8A0F-68A18A7C5E55}" srcOrd="0" destOrd="0" presId="urn:microsoft.com/office/officeart/2005/8/layout/hierarchy2"/>
    <dgm:cxn modelId="{1ABEECB1-0D2E-43C1-ACE1-748BC6FCB54C}" type="presParOf" srcId="{E806FA0D-7C6B-4644-8A0F-68A18A7C5E55}" destId="{D29F5A94-AEEC-48A0-B32E-280ED2D77B30}" srcOrd="0" destOrd="0" presId="urn:microsoft.com/office/officeart/2005/8/layout/hierarchy2"/>
    <dgm:cxn modelId="{FBB2A741-1834-4B27-8DAD-1C4443B32CFC}" type="presParOf" srcId="{D73F3519-3A3E-4CC7-B298-D70607A49D7C}" destId="{6437843B-3456-45BD-B46F-40D05B02B58E}" srcOrd="1" destOrd="0" presId="urn:microsoft.com/office/officeart/2005/8/layout/hierarchy2"/>
    <dgm:cxn modelId="{E96A9534-745D-439D-959E-DC9D76C43C0D}" type="presParOf" srcId="{6437843B-3456-45BD-B46F-40D05B02B58E}" destId="{A30DAF51-E55F-491A-9B60-0886C9D4FDCF}" srcOrd="0" destOrd="0" presId="urn:microsoft.com/office/officeart/2005/8/layout/hierarchy2"/>
    <dgm:cxn modelId="{CFE503DC-0B77-4AF8-BA77-DEEEED0355B8}" type="presParOf" srcId="{6437843B-3456-45BD-B46F-40D05B02B58E}" destId="{72A4C510-CE97-4D1C-9B5A-B560E6BC6215}" srcOrd="1" destOrd="0" presId="urn:microsoft.com/office/officeart/2005/8/layout/hierarchy2"/>
    <dgm:cxn modelId="{78284E09-9DBF-4682-99A6-222417E1E430}" type="presParOf" srcId="{72A4C510-CE97-4D1C-9B5A-B560E6BC6215}" destId="{4860A410-ACDD-4C34-A34B-2EA39F0E05B8}" srcOrd="0" destOrd="0" presId="urn:microsoft.com/office/officeart/2005/8/layout/hierarchy2"/>
    <dgm:cxn modelId="{924E3D0A-11BB-47DD-B697-92EE98CCE10F}" type="presParOf" srcId="{4860A410-ACDD-4C34-A34B-2EA39F0E05B8}" destId="{95C33806-1EBF-4AB4-81E0-C2BA940C70E0}" srcOrd="0" destOrd="0" presId="urn:microsoft.com/office/officeart/2005/8/layout/hierarchy2"/>
    <dgm:cxn modelId="{818DA50D-894E-469E-A138-23053C1C6A73}" type="presParOf" srcId="{72A4C510-CE97-4D1C-9B5A-B560E6BC6215}" destId="{FA0DC4D9-FB07-4090-B150-F7BF17F248FA}" srcOrd="1" destOrd="0" presId="urn:microsoft.com/office/officeart/2005/8/layout/hierarchy2"/>
    <dgm:cxn modelId="{E00F1C18-612B-4F1D-BDC1-14C66AEC67C3}" type="presParOf" srcId="{FA0DC4D9-FB07-4090-B150-F7BF17F248FA}" destId="{4F7AD086-3FB5-44CF-983B-265B75FC23A8}" srcOrd="0" destOrd="0" presId="urn:microsoft.com/office/officeart/2005/8/layout/hierarchy2"/>
    <dgm:cxn modelId="{6143BF5D-8F44-497A-AF22-29E884EA2ED1}" type="presParOf" srcId="{FA0DC4D9-FB07-4090-B150-F7BF17F248FA}" destId="{E5F29158-99CF-4164-810B-A8CD73EB301B}" srcOrd="1" destOrd="0" presId="urn:microsoft.com/office/officeart/2005/8/layout/hierarchy2"/>
    <dgm:cxn modelId="{569F317F-C977-415F-815C-1B9D8B534A22}" type="presParOf" srcId="{72A4C510-CE97-4D1C-9B5A-B560E6BC6215}" destId="{9CA2F961-B7B3-465B-A5E5-7647553AABD7}" srcOrd="2" destOrd="0" presId="urn:microsoft.com/office/officeart/2005/8/layout/hierarchy2"/>
    <dgm:cxn modelId="{13FA64AD-B8A5-4330-A8D8-41A250D9E171}" type="presParOf" srcId="{9CA2F961-B7B3-465B-A5E5-7647553AABD7}" destId="{F5370138-0529-4AF0-B5E5-92F123F8F01B}" srcOrd="0" destOrd="0" presId="urn:microsoft.com/office/officeart/2005/8/layout/hierarchy2"/>
    <dgm:cxn modelId="{028C0C52-B9FC-4808-8B3B-1CD89C5DF1A4}" type="presParOf" srcId="{72A4C510-CE97-4D1C-9B5A-B560E6BC6215}" destId="{51482FDD-379F-4FE6-AF49-84F56E312B1F}" srcOrd="3" destOrd="0" presId="urn:microsoft.com/office/officeart/2005/8/layout/hierarchy2"/>
    <dgm:cxn modelId="{93534C61-F2BA-4018-8C08-526E6E282D39}" type="presParOf" srcId="{51482FDD-379F-4FE6-AF49-84F56E312B1F}" destId="{C35889DB-45F8-4D6C-A693-45C0EB5C9431}" srcOrd="0" destOrd="0" presId="urn:microsoft.com/office/officeart/2005/8/layout/hierarchy2"/>
    <dgm:cxn modelId="{93ADFF3B-BC41-4631-B725-BCB4AB798AA9}" type="presParOf" srcId="{51482FDD-379F-4FE6-AF49-84F56E312B1F}" destId="{63B296FE-B7DC-4935-8F2B-EEFEC7496DF0}" srcOrd="1" destOrd="0" presId="urn:microsoft.com/office/officeart/2005/8/layout/hierarchy2"/>
    <dgm:cxn modelId="{128B9A32-6226-46C1-A8B1-0EADC5E14213}" type="presParOf" srcId="{D73F3519-3A3E-4CC7-B298-D70607A49D7C}" destId="{F69C9664-BFB3-4CB7-83AC-238C737CF696}" srcOrd="2" destOrd="0" presId="urn:microsoft.com/office/officeart/2005/8/layout/hierarchy2"/>
    <dgm:cxn modelId="{70F59EAB-D22E-4C22-875C-D617DC798D2E}" type="presParOf" srcId="{F69C9664-BFB3-4CB7-83AC-238C737CF696}" destId="{C15C8F6D-237F-46B2-8316-D6B0C3769C2E}" srcOrd="0" destOrd="0" presId="urn:microsoft.com/office/officeart/2005/8/layout/hierarchy2"/>
    <dgm:cxn modelId="{E2A035B2-06E0-4C54-8449-F6C425FEE947}" type="presParOf" srcId="{D73F3519-3A3E-4CC7-B298-D70607A49D7C}" destId="{CBB79D3E-6F2B-48DA-9388-7E54A47EF0B3}" srcOrd="3" destOrd="0" presId="urn:microsoft.com/office/officeart/2005/8/layout/hierarchy2"/>
    <dgm:cxn modelId="{5922E56A-BB7C-4B16-8614-60C51FCF11D1}" type="presParOf" srcId="{CBB79D3E-6F2B-48DA-9388-7E54A47EF0B3}" destId="{1E142786-40B5-4B33-A768-8AF9E25C1CA3}" srcOrd="0" destOrd="0" presId="urn:microsoft.com/office/officeart/2005/8/layout/hierarchy2"/>
    <dgm:cxn modelId="{F06EB8A8-063C-4527-B9AD-8BAD9CD5A531}" type="presParOf" srcId="{CBB79D3E-6F2B-48DA-9388-7E54A47EF0B3}" destId="{0726DF9F-30D0-4CD3-95A4-61DE488BFEB7}" srcOrd="1" destOrd="0" presId="urn:microsoft.com/office/officeart/2005/8/layout/hierarchy2"/>
    <dgm:cxn modelId="{072248DD-277E-4A8B-A785-F80514A444FD}" type="presParOf" srcId="{0726DF9F-30D0-4CD3-95A4-61DE488BFEB7}" destId="{7A7B0C67-C71A-4E8E-BC0B-BCC17FAEAE0A}" srcOrd="0" destOrd="0" presId="urn:microsoft.com/office/officeart/2005/8/layout/hierarchy2"/>
    <dgm:cxn modelId="{705FE55F-560E-4D92-82B4-D6AB3F6DC0ED}" type="presParOf" srcId="{7A7B0C67-C71A-4E8E-BC0B-BCC17FAEAE0A}" destId="{426067BF-ECBC-4315-A10D-34D0128495D7}" srcOrd="0" destOrd="0" presId="urn:microsoft.com/office/officeart/2005/8/layout/hierarchy2"/>
    <dgm:cxn modelId="{8F709D10-A5FA-4E38-96F6-7D0384F1FF9B}" type="presParOf" srcId="{0726DF9F-30D0-4CD3-95A4-61DE488BFEB7}" destId="{99578728-A1EC-47C1-B62B-E21EBD74F99F}" srcOrd="1" destOrd="0" presId="urn:microsoft.com/office/officeart/2005/8/layout/hierarchy2"/>
    <dgm:cxn modelId="{FC1F876E-0A3B-4400-A818-3C07EC60C545}" type="presParOf" srcId="{99578728-A1EC-47C1-B62B-E21EBD74F99F}" destId="{ABCD8FCC-E355-46A6-8486-05CC36D3FBB2}" srcOrd="0" destOrd="0" presId="urn:microsoft.com/office/officeart/2005/8/layout/hierarchy2"/>
    <dgm:cxn modelId="{82BFF078-80BB-48A7-A4F9-8971EE5224A6}" type="presParOf" srcId="{99578728-A1EC-47C1-B62B-E21EBD74F99F}" destId="{E168092E-01D1-4CA8-9E81-40E3B1D6EE39}"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F9BAB07F-7833-4DA8-881B-1A0E133F1918}" type="doc">
      <dgm:prSet loTypeId="urn:microsoft.com/office/officeart/2005/8/layout/chevron1" loCatId="process" qsTypeId="urn:microsoft.com/office/officeart/2005/8/quickstyle/simple1" qsCatId="simple" csTypeId="urn:microsoft.com/office/officeart/2005/8/colors/accent0_3" csCatId="mainScheme" phldr="1"/>
      <dgm:spPr/>
    </dgm:pt>
    <dgm:pt modelId="{6ABF4597-F6C4-4331-B302-4C591973CC34}">
      <dgm:prSet phldrT="[Text]" custT="1"/>
      <dgm:spPr>
        <a:solidFill>
          <a:srgbClr val="8C0B42"/>
        </a:solidFill>
        <a:ln>
          <a:solidFill>
            <a:schemeClr val="tx1"/>
          </a:solidFill>
        </a:ln>
      </dgm:spPr>
      <dgm:t>
        <a:bodyPr/>
        <a:lstStyle/>
        <a:p>
          <a:r>
            <a:rPr lang="en-US" sz="900" b="1"/>
            <a:t>Collect historical data on universe of equities</a:t>
          </a:r>
        </a:p>
      </dgm:t>
    </dgm:pt>
    <dgm:pt modelId="{1D630A5A-4151-49A4-B7F3-F30549965935}" type="parTrans" cxnId="{12002157-768D-4354-86D4-41954800FA8B}">
      <dgm:prSet/>
      <dgm:spPr/>
      <dgm:t>
        <a:bodyPr/>
        <a:lstStyle/>
        <a:p>
          <a:endParaRPr lang="en-US"/>
        </a:p>
      </dgm:t>
    </dgm:pt>
    <dgm:pt modelId="{705BCF35-A990-4A26-B8E8-4A0BB79A4956}" type="sibTrans" cxnId="{12002157-768D-4354-86D4-41954800FA8B}">
      <dgm:prSet/>
      <dgm:spPr/>
      <dgm:t>
        <a:bodyPr/>
        <a:lstStyle/>
        <a:p>
          <a:endParaRPr lang="en-US"/>
        </a:p>
      </dgm:t>
    </dgm:pt>
    <dgm:pt modelId="{6C94C78A-B571-41F9-AEC6-A186578B5882}">
      <dgm:prSet phldrT="[Text]" custT="1"/>
      <dgm:spPr>
        <a:solidFill>
          <a:srgbClr val="8C0B42"/>
        </a:solidFill>
        <a:ln>
          <a:solidFill>
            <a:schemeClr val="tx1"/>
          </a:solidFill>
        </a:ln>
      </dgm:spPr>
      <dgm:t>
        <a:bodyPr/>
        <a:lstStyle/>
        <a:p>
          <a:r>
            <a:rPr lang="en-US" sz="900" b="1"/>
            <a:t>Historical insider data processed to calculate historical horizon (HOR)</a:t>
          </a:r>
        </a:p>
      </dgm:t>
    </dgm:pt>
    <dgm:pt modelId="{11DAEAA2-F161-42D7-A14E-A79879699AC6}" type="parTrans" cxnId="{64C12749-86A7-4C4A-ABDC-CB33D1022937}">
      <dgm:prSet/>
      <dgm:spPr/>
      <dgm:t>
        <a:bodyPr/>
        <a:lstStyle/>
        <a:p>
          <a:endParaRPr lang="en-US"/>
        </a:p>
      </dgm:t>
    </dgm:pt>
    <dgm:pt modelId="{81049F27-1806-4694-B5ED-1FFC1166CE78}" type="sibTrans" cxnId="{64C12749-86A7-4C4A-ABDC-CB33D1022937}">
      <dgm:prSet/>
      <dgm:spPr/>
      <dgm:t>
        <a:bodyPr/>
        <a:lstStyle/>
        <a:p>
          <a:endParaRPr lang="en-US"/>
        </a:p>
      </dgm:t>
    </dgm:pt>
    <dgm:pt modelId="{DC7CB8BE-1AA5-41A3-A620-EB6EBE3D48B9}">
      <dgm:prSet phldrT="[Text]"/>
      <dgm:spPr>
        <a:solidFill>
          <a:srgbClr val="8C0B42"/>
        </a:solidFill>
        <a:ln>
          <a:solidFill>
            <a:schemeClr val="tx1"/>
          </a:solidFill>
        </a:ln>
      </dgm:spPr>
      <dgm:t>
        <a:bodyPr/>
        <a:lstStyle/>
        <a:p>
          <a:r>
            <a:rPr lang="en-US" b="1"/>
            <a:t>Scraper runs on SEC fillings collecting current data</a:t>
          </a:r>
        </a:p>
      </dgm:t>
    </dgm:pt>
    <dgm:pt modelId="{D5C4BA00-FECD-44E1-AC56-1F24E03BA2BA}" type="parTrans" cxnId="{BE466144-5671-449C-AB55-BB7E890324A2}">
      <dgm:prSet/>
      <dgm:spPr/>
      <dgm:t>
        <a:bodyPr/>
        <a:lstStyle/>
        <a:p>
          <a:endParaRPr lang="en-US"/>
        </a:p>
      </dgm:t>
    </dgm:pt>
    <dgm:pt modelId="{0F3C0E5E-DA88-4BC6-B8D3-5AC8FA84DB3C}" type="sibTrans" cxnId="{BE466144-5671-449C-AB55-BB7E890324A2}">
      <dgm:prSet/>
      <dgm:spPr/>
      <dgm:t>
        <a:bodyPr/>
        <a:lstStyle/>
        <a:p>
          <a:endParaRPr lang="en-US"/>
        </a:p>
      </dgm:t>
    </dgm:pt>
    <dgm:pt modelId="{310A9519-80B9-4BFA-AAEC-0B6073E956DE}">
      <dgm:prSet phldrT="[Text]"/>
      <dgm:spPr>
        <a:solidFill>
          <a:srgbClr val="8C0B42"/>
        </a:solidFill>
        <a:ln>
          <a:solidFill>
            <a:schemeClr val="tx1"/>
          </a:solidFill>
        </a:ln>
      </dgm:spPr>
      <dgm:t>
        <a:bodyPr/>
        <a:lstStyle/>
        <a:p>
          <a:r>
            <a:rPr lang="en-US" b="1"/>
            <a:t>Hold and rebalance every calendar month</a:t>
          </a:r>
        </a:p>
      </dgm:t>
    </dgm:pt>
    <dgm:pt modelId="{C4683041-4C8A-4B77-826D-5CEFBE8E899F}" type="parTrans" cxnId="{30E8337E-58D5-4CDC-8AF5-28A5F8813FEC}">
      <dgm:prSet/>
      <dgm:spPr/>
      <dgm:t>
        <a:bodyPr/>
        <a:lstStyle/>
        <a:p>
          <a:endParaRPr lang="en-US"/>
        </a:p>
      </dgm:t>
    </dgm:pt>
    <dgm:pt modelId="{1E4C0477-763B-48D9-9D4E-41EAD07D1F80}" type="sibTrans" cxnId="{30E8337E-58D5-4CDC-8AF5-28A5F8813FEC}">
      <dgm:prSet/>
      <dgm:spPr/>
      <dgm:t>
        <a:bodyPr/>
        <a:lstStyle/>
        <a:p>
          <a:endParaRPr lang="en-US"/>
        </a:p>
      </dgm:t>
    </dgm:pt>
    <dgm:pt modelId="{A8575FBB-AB1E-461E-B5F8-3ABB4195697E}">
      <dgm:prSet phldrT="[Text]"/>
      <dgm:spPr>
        <a:solidFill>
          <a:srgbClr val="8C0B42"/>
        </a:solidFill>
        <a:ln>
          <a:solidFill>
            <a:schemeClr val="tx1"/>
          </a:solidFill>
        </a:ln>
      </dgm:spPr>
      <dgm:t>
        <a:bodyPr/>
        <a:lstStyle/>
        <a:p>
          <a:pPr rtl="0"/>
          <a:r>
            <a:rPr lang="en-US" b="1"/>
            <a:t>Calculate: Short and Long horizon trades based on</a:t>
          </a:r>
          <a:r>
            <a:rPr lang="en-US" b="1">
              <a:latin typeface="Calibri"/>
            </a:rPr>
            <a:t> UNEXP</a:t>
          </a:r>
          <a:r>
            <a:rPr lang="en-US" b="1"/>
            <a:t> and STR</a:t>
          </a:r>
        </a:p>
      </dgm:t>
    </dgm:pt>
    <dgm:pt modelId="{9EF47E53-8E02-44FF-BCF4-48A562BED170}" type="parTrans" cxnId="{8AF86047-7C7F-4EE4-B6A4-ACD78D50BAF6}">
      <dgm:prSet/>
      <dgm:spPr/>
      <dgm:t>
        <a:bodyPr/>
        <a:lstStyle/>
        <a:p>
          <a:endParaRPr lang="en-US"/>
        </a:p>
      </dgm:t>
    </dgm:pt>
    <dgm:pt modelId="{E25AB02F-6AE4-4BE6-960F-21CCDF56ACB5}" type="sibTrans" cxnId="{8AF86047-7C7F-4EE4-B6A4-ACD78D50BAF6}">
      <dgm:prSet/>
      <dgm:spPr/>
      <dgm:t>
        <a:bodyPr/>
        <a:lstStyle/>
        <a:p>
          <a:endParaRPr lang="en-US"/>
        </a:p>
      </dgm:t>
    </dgm:pt>
    <dgm:pt modelId="{569EFC6F-EBC3-4D08-9F75-A4D8E83C82C1}">
      <dgm:prSet phldrT="[Text]"/>
      <dgm:spPr>
        <a:solidFill>
          <a:srgbClr val="8C0B42"/>
        </a:solidFill>
        <a:ln>
          <a:solidFill>
            <a:schemeClr val="tx1"/>
          </a:solidFill>
        </a:ln>
      </dgm:spPr>
      <dgm:t>
        <a:bodyPr/>
        <a:lstStyle/>
        <a:p>
          <a:r>
            <a:rPr lang="en-US" b="1"/>
            <a:t>Invest in equities that match HOR and STR criteria</a:t>
          </a:r>
        </a:p>
      </dgm:t>
    </dgm:pt>
    <dgm:pt modelId="{8FEB01B1-6A71-4F4D-9632-DA0B71B45B11}" type="parTrans" cxnId="{76D836DE-287B-4883-9F5B-7A2559AA65F8}">
      <dgm:prSet/>
      <dgm:spPr/>
      <dgm:t>
        <a:bodyPr/>
        <a:lstStyle/>
        <a:p>
          <a:endParaRPr lang="en-US"/>
        </a:p>
      </dgm:t>
    </dgm:pt>
    <dgm:pt modelId="{B8D3A36C-0F73-42CA-B98E-003BE1E8B636}" type="sibTrans" cxnId="{76D836DE-287B-4883-9F5B-7A2559AA65F8}">
      <dgm:prSet/>
      <dgm:spPr/>
      <dgm:t>
        <a:bodyPr/>
        <a:lstStyle/>
        <a:p>
          <a:endParaRPr lang="en-US"/>
        </a:p>
      </dgm:t>
    </dgm:pt>
    <dgm:pt modelId="{0CFC4AF1-A58C-41F9-86E5-8C03F9C78DFC}" type="pres">
      <dgm:prSet presAssocID="{F9BAB07F-7833-4DA8-881B-1A0E133F1918}" presName="Name0" presStyleCnt="0">
        <dgm:presLayoutVars>
          <dgm:dir/>
          <dgm:animLvl val="lvl"/>
          <dgm:resizeHandles val="exact"/>
        </dgm:presLayoutVars>
      </dgm:prSet>
      <dgm:spPr/>
    </dgm:pt>
    <dgm:pt modelId="{E2C1BF3C-58D7-461C-BCE4-609F241537C8}" type="pres">
      <dgm:prSet presAssocID="{6ABF4597-F6C4-4331-B302-4C591973CC34}" presName="parTxOnly" presStyleLbl="node1" presStyleIdx="0" presStyleCnt="6">
        <dgm:presLayoutVars>
          <dgm:chMax val="0"/>
          <dgm:chPref val="0"/>
          <dgm:bulletEnabled val="1"/>
        </dgm:presLayoutVars>
      </dgm:prSet>
      <dgm:spPr/>
    </dgm:pt>
    <dgm:pt modelId="{C28AD6B2-A8C6-4A5C-B081-D1038FB513D5}" type="pres">
      <dgm:prSet presAssocID="{705BCF35-A990-4A26-B8E8-4A0BB79A4956}" presName="parTxOnlySpace" presStyleCnt="0"/>
      <dgm:spPr/>
    </dgm:pt>
    <dgm:pt modelId="{1E802CB4-0FDB-4066-88DC-C4FD53FC2F67}" type="pres">
      <dgm:prSet presAssocID="{6C94C78A-B571-41F9-AEC6-A186578B5882}" presName="parTxOnly" presStyleLbl="node1" presStyleIdx="1" presStyleCnt="6">
        <dgm:presLayoutVars>
          <dgm:chMax val="0"/>
          <dgm:chPref val="0"/>
          <dgm:bulletEnabled val="1"/>
        </dgm:presLayoutVars>
      </dgm:prSet>
      <dgm:spPr/>
    </dgm:pt>
    <dgm:pt modelId="{894DD5D7-474E-4855-A1B0-2E480C1AAC4B}" type="pres">
      <dgm:prSet presAssocID="{81049F27-1806-4694-B5ED-1FFC1166CE78}" presName="parTxOnlySpace" presStyleCnt="0"/>
      <dgm:spPr/>
    </dgm:pt>
    <dgm:pt modelId="{FF53575A-20F6-495C-8184-585B523EB15A}" type="pres">
      <dgm:prSet presAssocID="{DC7CB8BE-1AA5-41A3-A620-EB6EBE3D48B9}" presName="parTxOnly" presStyleLbl="node1" presStyleIdx="2" presStyleCnt="6">
        <dgm:presLayoutVars>
          <dgm:chMax val="0"/>
          <dgm:chPref val="0"/>
          <dgm:bulletEnabled val="1"/>
        </dgm:presLayoutVars>
      </dgm:prSet>
      <dgm:spPr/>
    </dgm:pt>
    <dgm:pt modelId="{4675A2CB-BB62-4F1A-AC04-F8A2CD2F92BC}" type="pres">
      <dgm:prSet presAssocID="{0F3C0E5E-DA88-4BC6-B8D3-5AC8FA84DB3C}" presName="parTxOnlySpace" presStyleCnt="0"/>
      <dgm:spPr/>
    </dgm:pt>
    <dgm:pt modelId="{7E3ADE0B-4723-4761-A310-94232DA8E43B}" type="pres">
      <dgm:prSet presAssocID="{A8575FBB-AB1E-461E-B5F8-3ABB4195697E}" presName="parTxOnly" presStyleLbl="node1" presStyleIdx="3" presStyleCnt="6">
        <dgm:presLayoutVars>
          <dgm:chMax val="0"/>
          <dgm:chPref val="0"/>
          <dgm:bulletEnabled val="1"/>
        </dgm:presLayoutVars>
      </dgm:prSet>
      <dgm:spPr/>
    </dgm:pt>
    <dgm:pt modelId="{BC5C3124-8A7D-44DB-8DA2-DAFC64028BF6}" type="pres">
      <dgm:prSet presAssocID="{E25AB02F-6AE4-4BE6-960F-21CCDF56ACB5}" presName="parTxOnlySpace" presStyleCnt="0"/>
      <dgm:spPr/>
    </dgm:pt>
    <dgm:pt modelId="{0EBC5137-F233-4D6B-9234-DEEC00B762BD}" type="pres">
      <dgm:prSet presAssocID="{569EFC6F-EBC3-4D08-9F75-A4D8E83C82C1}" presName="parTxOnly" presStyleLbl="node1" presStyleIdx="4" presStyleCnt="6">
        <dgm:presLayoutVars>
          <dgm:chMax val="0"/>
          <dgm:chPref val="0"/>
          <dgm:bulletEnabled val="1"/>
        </dgm:presLayoutVars>
      </dgm:prSet>
      <dgm:spPr/>
    </dgm:pt>
    <dgm:pt modelId="{A5A76233-A5C9-4CA7-B20C-DD8811DEEAFF}" type="pres">
      <dgm:prSet presAssocID="{B8D3A36C-0F73-42CA-B98E-003BE1E8B636}" presName="parTxOnlySpace" presStyleCnt="0"/>
      <dgm:spPr/>
    </dgm:pt>
    <dgm:pt modelId="{9BC91C22-179A-44EF-B5FC-6194875F61E6}" type="pres">
      <dgm:prSet presAssocID="{310A9519-80B9-4BFA-AAEC-0B6073E956DE}" presName="parTxOnly" presStyleLbl="node1" presStyleIdx="5" presStyleCnt="6">
        <dgm:presLayoutVars>
          <dgm:chMax val="0"/>
          <dgm:chPref val="0"/>
          <dgm:bulletEnabled val="1"/>
        </dgm:presLayoutVars>
      </dgm:prSet>
      <dgm:spPr/>
    </dgm:pt>
  </dgm:ptLst>
  <dgm:cxnLst>
    <dgm:cxn modelId="{5DB9223A-6F94-494F-A540-540DD38E926F}" type="presOf" srcId="{569EFC6F-EBC3-4D08-9F75-A4D8E83C82C1}" destId="{0EBC5137-F233-4D6B-9234-DEEC00B762BD}" srcOrd="0" destOrd="0" presId="urn:microsoft.com/office/officeart/2005/8/layout/chevron1"/>
    <dgm:cxn modelId="{BE466144-5671-449C-AB55-BB7E890324A2}" srcId="{F9BAB07F-7833-4DA8-881B-1A0E133F1918}" destId="{DC7CB8BE-1AA5-41A3-A620-EB6EBE3D48B9}" srcOrd="2" destOrd="0" parTransId="{D5C4BA00-FECD-44E1-AC56-1F24E03BA2BA}" sibTransId="{0F3C0E5E-DA88-4BC6-B8D3-5AC8FA84DB3C}"/>
    <dgm:cxn modelId="{8AF86047-7C7F-4EE4-B6A4-ACD78D50BAF6}" srcId="{F9BAB07F-7833-4DA8-881B-1A0E133F1918}" destId="{A8575FBB-AB1E-461E-B5F8-3ABB4195697E}" srcOrd="3" destOrd="0" parTransId="{9EF47E53-8E02-44FF-BCF4-48A562BED170}" sibTransId="{E25AB02F-6AE4-4BE6-960F-21CCDF56ACB5}"/>
    <dgm:cxn modelId="{64C12749-86A7-4C4A-ABDC-CB33D1022937}" srcId="{F9BAB07F-7833-4DA8-881B-1A0E133F1918}" destId="{6C94C78A-B571-41F9-AEC6-A186578B5882}" srcOrd="1" destOrd="0" parTransId="{11DAEAA2-F161-42D7-A14E-A79879699AC6}" sibTransId="{81049F27-1806-4694-B5ED-1FFC1166CE78}"/>
    <dgm:cxn modelId="{1F123C6D-F6E9-48F1-ACB6-1C629A2C9FD0}" type="presOf" srcId="{6ABF4597-F6C4-4331-B302-4C591973CC34}" destId="{E2C1BF3C-58D7-461C-BCE4-609F241537C8}" srcOrd="0" destOrd="0" presId="urn:microsoft.com/office/officeart/2005/8/layout/chevron1"/>
    <dgm:cxn modelId="{12002157-768D-4354-86D4-41954800FA8B}" srcId="{F9BAB07F-7833-4DA8-881B-1A0E133F1918}" destId="{6ABF4597-F6C4-4331-B302-4C591973CC34}" srcOrd="0" destOrd="0" parTransId="{1D630A5A-4151-49A4-B7F3-F30549965935}" sibTransId="{705BCF35-A990-4A26-B8E8-4A0BB79A4956}"/>
    <dgm:cxn modelId="{30E8337E-58D5-4CDC-8AF5-28A5F8813FEC}" srcId="{F9BAB07F-7833-4DA8-881B-1A0E133F1918}" destId="{310A9519-80B9-4BFA-AAEC-0B6073E956DE}" srcOrd="5" destOrd="0" parTransId="{C4683041-4C8A-4B77-826D-5CEFBE8E899F}" sibTransId="{1E4C0477-763B-48D9-9D4E-41EAD07D1F80}"/>
    <dgm:cxn modelId="{650F7594-3BB6-4050-B795-CE62373CE6F0}" type="presOf" srcId="{A8575FBB-AB1E-461E-B5F8-3ABB4195697E}" destId="{7E3ADE0B-4723-4761-A310-94232DA8E43B}" srcOrd="0" destOrd="0" presId="urn:microsoft.com/office/officeart/2005/8/layout/chevron1"/>
    <dgm:cxn modelId="{44E407B3-A11F-4D83-B68F-277AC2FF6BE8}" type="presOf" srcId="{310A9519-80B9-4BFA-AAEC-0B6073E956DE}" destId="{9BC91C22-179A-44EF-B5FC-6194875F61E6}" srcOrd="0" destOrd="0" presId="urn:microsoft.com/office/officeart/2005/8/layout/chevron1"/>
    <dgm:cxn modelId="{A27532C6-DD19-47BF-AC87-D8B73FBD8A43}" type="presOf" srcId="{F9BAB07F-7833-4DA8-881B-1A0E133F1918}" destId="{0CFC4AF1-A58C-41F9-86E5-8C03F9C78DFC}" srcOrd="0" destOrd="0" presId="urn:microsoft.com/office/officeart/2005/8/layout/chevron1"/>
    <dgm:cxn modelId="{33C68DCF-3E0F-47C7-A3A4-A8D30CEB275B}" type="presOf" srcId="{DC7CB8BE-1AA5-41A3-A620-EB6EBE3D48B9}" destId="{FF53575A-20F6-495C-8184-585B523EB15A}" srcOrd="0" destOrd="0" presId="urn:microsoft.com/office/officeart/2005/8/layout/chevron1"/>
    <dgm:cxn modelId="{76D836DE-287B-4883-9F5B-7A2559AA65F8}" srcId="{F9BAB07F-7833-4DA8-881B-1A0E133F1918}" destId="{569EFC6F-EBC3-4D08-9F75-A4D8E83C82C1}" srcOrd="4" destOrd="0" parTransId="{8FEB01B1-6A71-4F4D-9632-DA0B71B45B11}" sibTransId="{B8D3A36C-0F73-42CA-B98E-003BE1E8B636}"/>
    <dgm:cxn modelId="{3D80FBEF-DB6A-43F4-9E4B-671ACF7D3FBC}" type="presOf" srcId="{6C94C78A-B571-41F9-AEC6-A186578B5882}" destId="{1E802CB4-0FDB-4066-88DC-C4FD53FC2F67}" srcOrd="0" destOrd="0" presId="urn:microsoft.com/office/officeart/2005/8/layout/chevron1"/>
    <dgm:cxn modelId="{B2BAB060-5326-4BAD-A137-5FE804D088EC}" type="presParOf" srcId="{0CFC4AF1-A58C-41F9-86E5-8C03F9C78DFC}" destId="{E2C1BF3C-58D7-461C-BCE4-609F241537C8}" srcOrd="0" destOrd="0" presId="urn:microsoft.com/office/officeart/2005/8/layout/chevron1"/>
    <dgm:cxn modelId="{CEE5456C-6DF5-4617-B9E1-24B11A98F64C}" type="presParOf" srcId="{0CFC4AF1-A58C-41F9-86E5-8C03F9C78DFC}" destId="{C28AD6B2-A8C6-4A5C-B081-D1038FB513D5}" srcOrd="1" destOrd="0" presId="urn:microsoft.com/office/officeart/2005/8/layout/chevron1"/>
    <dgm:cxn modelId="{0B3A9845-395C-4CF0-9FA5-AB7AB7EC118C}" type="presParOf" srcId="{0CFC4AF1-A58C-41F9-86E5-8C03F9C78DFC}" destId="{1E802CB4-0FDB-4066-88DC-C4FD53FC2F67}" srcOrd="2" destOrd="0" presId="urn:microsoft.com/office/officeart/2005/8/layout/chevron1"/>
    <dgm:cxn modelId="{C1BAB2B8-BBB4-4834-888B-4B5E5091563F}" type="presParOf" srcId="{0CFC4AF1-A58C-41F9-86E5-8C03F9C78DFC}" destId="{894DD5D7-474E-4855-A1B0-2E480C1AAC4B}" srcOrd="3" destOrd="0" presId="urn:microsoft.com/office/officeart/2005/8/layout/chevron1"/>
    <dgm:cxn modelId="{815E9844-FDA0-4CF1-8989-575BB4622178}" type="presParOf" srcId="{0CFC4AF1-A58C-41F9-86E5-8C03F9C78DFC}" destId="{FF53575A-20F6-495C-8184-585B523EB15A}" srcOrd="4" destOrd="0" presId="urn:microsoft.com/office/officeart/2005/8/layout/chevron1"/>
    <dgm:cxn modelId="{F7646758-0339-41FC-9EC6-BFDBE773534C}" type="presParOf" srcId="{0CFC4AF1-A58C-41F9-86E5-8C03F9C78DFC}" destId="{4675A2CB-BB62-4F1A-AC04-F8A2CD2F92BC}" srcOrd="5" destOrd="0" presId="urn:microsoft.com/office/officeart/2005/8/layout/chevron1"/>
    <dgm:cxn modelId="{1D915EC7-3ED7-4C7A-A2B8-0714A3683977}" type="presParOf" srcId="{0CFC4AF1-A58C-41F9-86E5-8C03F9C78DFC}" destId="{7E3ADE0B-4723-4761-A310-94232DA8E43B}" srcOrd="6" destOrd="0" presId="urn:microsoft.com/office/officeart/2005/8/layout/chevron1"/>
    <dgm:cxn modelId="{F447367B-1166-4AEF-B414-8898CB25ACB2}" type="presParOf" srcId="{0CFC4AF1-A58C-41F9-86E5-8C03F9C78DFC}" destId="{BC5C3124-8A7D-44DB-8DA2-DAFC64028BF6}" srcOrd="7" destOrd="0" presId="urn:microsoft.com/office/officeart/2005/8/layout/chevron1"/>
    <dgm:cxn modelId="{DE646ECB-84FF-4E09-B01E-62AE5695C472}" type="presParOf" srcId="{0CFC4AF1-A58C-41F9-86E5-8C03F9C78DFC}" destId="{0EBC5137-F233-4D6B-9234-DEEC00B762BD}" srcOrd="8" destOrd="0" presId="urn:microsoft.com/office/officeart/2005/8/layout/chevron1"/>
    <dgm:cxn modelId="{DFD5EA5A-72A4-475E-8772-752E733DF5B3}" type="presParOf" srcId="{0CFC4AF1-A58C-41F9-86E5-8C03F9C78DFC}" destId="{A5A76233-A5C9-4CA7-B20C-DD8811DEEAFF}" srcOrd="9" destOrd="0" presId="urn:microsoft.com/office/officeart/2005/8/layout/chevron1"/>
    <dgm:cxn modelId="{EADD3D80-C085-4557-B4BC-55C1C0F1B7E9}" type="presParOf" srcId="{0CFC4AF1-A58C-41F9-86E5-8C03F9C78DFC}" destId="{9BC91C22-179A-44EF-B5FC-6194875F61E6}"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78386814-9446-4F1F-AC98-F931FC604A50}" type="doc">
      <dgm:prSet loTypeId="urn:microsoft.com/office/officeart/2005/8/layout/venn2" loCatId="relationship" qsTypeId="urn:microsoft.com/office/officeart/2005/8/quickstyle/simple2" qsCatId="simple" csTypeId="urn:microsoft.com/office/officeart/2005/8/colors/accent1_3" csCatId="accent1" phldr="1"/>
      <dgm:spPr/>
      <dgm:t>
        <a:bodyPr/>
        <a:lstStyle/>
        <a:p>
          <a:endParaRPr lang="en-US"/>
        </a:p>
      </dgm:t>
    </dgm:pt>
    <dgm:pt modelId="{1DED4898-931E-40AE-9598-E56ADB36B83D}">
      <dgm:prSet phldrT="[Text]" custT="1"/>
      <dgm:spPr>
        <a:gradFill rotWithShape="0">
          <a:gsLst>
            <a:gs pos="0">
              <a:srgbClr val="8C0B42">
                <a:shade val="30000"/>
                <a:satMod val="115000"/>
              </a:srgbClr>
            </a:gs>
            <a:gs pos="50000">
              <a:srgbClr val="8C0B42">
                <a:shade val="67500"/>
                <a:satMod val="115000"/>
              </a:srgbClr>
            </a:gs>
            <a:gs pos="100000">
              <a:srgbClr val="8C0B42">
                <a:shade val="100000"/>
                <a:satMod val="115000"/>
              </a:srgbClr>
            </a:gs>
          </a:gsLst>
          <a:lin ang="8100000" scaled="1"/>
        </a:gradFill>
      </dgm:spPr>
      <dgm:t>
        <a:bodyPr/>
        <a:lstStyle/>
        <a:p>
          <a:pPr rtl="0"/>
          <a:r>
            <a:rPr lang="en-US" sz="1200" b="1"/>
            <a:t>100% equities</a:t>
          </a:r>
          <a:r>
            <a:rPr lang="en-US" sz="1200" b="1">
              <a:latin typeface="Calibri"/>
            </a:rPr>
            <a:t> </a:t>
          </a:r>
          <a:endParaRPr lang="en-US" sz="1200" b="1"/>
        </a:p>
      </dgm:t>
    </dgm:pt>
    <dgm:pt modelId="{B7975715-A24C-4EAE-B3E6-C1164C8F32E3}" type="parTrans" cxnId="{70987158-74BE-4563-BEE1-F84A7933A506}">
      <dgm:prSet/>
      <dgm:spPr/>
      <dgm:t>
        <a:bodyPr/>
        <a:lstStyle/>
        <a:p>
          <a:endParaRPr lang="en-US"/>
        </a:p>
      </dgm:t>
    </dgm:pt>
    <dgm:pt modelId="{EA505AFD-7C77-4B98-8674-9C4256166430}" type="sibTrans" cxnId="{70987158-74BE-4563-BEE1-F84A7933A506}">
      <dgm:prSet/>
      <dgm:spPr/>
      <dgm:t>
        <a:bodyPr/>
        <a:lstStyle/>
        <a:p>
          <a:endParaRPr lang="en-US"/>
        </a:p>
      </dgm:t>
    </dgm:pt>
    <dgm:pt modelId="{190D705F-183D-47D5-80C0-A7EF46E6F98F}">
      <dgm:prSet phldrT="[Text]" custT="1"/>
      <dgm:spPr>
        <a:solidFill>
          <a:srgbClr val="FFC000">
            <a:alpha val="75000"/>
          </a:srgbClr>
        </a:solidFill>
      </dgm:spPr>
      <dgm:t>
        <a:bodyPr/>
        <a:lstStyle/>
        <a:p>
          <a:r>
            <a:rPr lang="en-US" sz="1100" b="1"/>
            <a:t>&gt; $</a:t>
          </a:r>
          <a:r>
            <a:rPr lang="en-US" sz="1100" b="1">
              <a:latin typeface="Calibri"/>
            </a:rPr>
            <a:t>500M</a:t>
          </a:r>
          <a:r>
            <a:rPr lang="en-US" sz="1100" b="1"/>
            <a:t> market cap</a:t>
          </a:r>
        </a:p>
      </dgm:t>
    </dgm:pt>
    <dgm:pt modelId="{C296F735-D042-4F3D-9107-25275BF864F2}" type="parTrans" cxnId="{A2D8526E-FBCB-4447-8DB1-B8CFE0DB687C}">
      <dgm:prSet/>
      <dgm:spPr/>
      <dgm:t>
        <a:bodyPr/>
        <a:lstStyle/>
        <a:p>
          <a:endParaRPr lang="en-US"/>
        </a:p>
      </dgm:t>
    </dgm:pt>
    <dgm:pt modelId="{38E4C69C-E6CA-4C9C-8F85-3D75E712CB02}" type="sibTrans" cxnId="{A2D8526E-FBCB-4447-8DB1-B8CFE0DB687C}">
      <dgm:prSet/>
      <dgm:spPr/>
      <dgm:t>
        <a:bodyPr/>
        <a:lstStyle/>
        <a:p>
          <a:endParaRPr lang="en-US"/>
        </a:p>
      </dgm:t>
    </dgm:pt>
    <dgm:pt modelId="{26559541-FC57-4FDB-81D0-198284324945}">
      <dgm:prSet phldrT="[Text]" custT="1"/>
      <dgm:spPr>
        <a:solidFill>
          <a:srgbClr val="8C0B42"/>
        </a:solidFill>
      </dgm:spPr>
      <dgm:t>
        <a:bodyPr/>
        <a:lstStyle/>
        <a:p>
          <a:pPr rtl="0"/>
          <a:r>
            <a:rPr lang="en-US" sz="1200" b="1"/>
            <a:t>Daily volume &gt;</a:t>
          </a:r>
          <a:r>
            <a:rPr lang="en-US" sz="1200" b="1">
              <a:latin typeface="Calibri"/>
            </a:rPr>
            <a:t>50k shares</a:t>
          </a:r>
          <a:endParaRPr lang="en-US" sz="1200" b="1"/>
        </a:p>
      </dgm:t>
    </dgm:pt>
    <dgm:pt modelId="{1B15E83E-07AB-471D-8921-F80E44AFF6B5}" type="parTrans" cxnId="{4C18022A-A1DA-41B5-A76D-44F9ADC757A4}">
      <dgm:prSet/>
      <dgm:spPr/>
      <dgm:t>
        <a:bodyPr/>
        <a:lstStyle/>
        <a:p>
          <a:endParaRPr lang="en-US"/>
        </a:p>
      </dgm:t>
    </dgm:pt>
    <dgm:pt modelId="{8FBB968A-3D6E-49BB-ACF6-4E8245928353}" type="sibTrans" cxnId="{4C18022A-A1DA-41B5-A76D-44F9ADC757A4}">
      <dgm:prSet/>
      <dgm:spPr/>
      <dgm:t>
        <a:bodyPr/>
        <a:lstStyle/>
        <a:p>
          <a:endParaRPr lang="en-US"/>
        </a:p>
      </dgm:t>
    </dgm:pt>
    <dgm:pt modelId="{BA38B94F-6781-46A0-950C-D8F66CF61C18}">
      <dgm:prSet phldrT="[Text]" custT="1"/>
      <dgm:spPr>
        <a:solidFill>
          <a:srgbClr val="FFC000"/>
        </a:solidFill>
      </dgm:spPr>
      <dgm:t>
        <a:bodyPr/>
        <a:lstStyle/>
        <a:p>
          <a:r>
            <a:rPr lang="en-US" sz="1600" b="1"/>
            <a:t>Selected Universe</a:t>
          </a:r>
        </a:p>
      </dgm:t>
    </dgm:pt>
    <dgm:pt modelId="{D035622D-C772-4E64-AFBB-50A37AE25EE0}" type="parTrans" cxnId="{86DFE01C-B663-4BF9-B26A-390378C423CC}">
      <dgm:prSet/>
      <dgm:spPr/>
      <dgm:t>
        <a:bodyPr/>
        <a:lstStyle/>
        <a:p>
          <a:endParaRPr lang="en-US"/>
        </a:p>
      </dgm:t>
    </dgm:pt>
    <dgm:pt modelId="{DE489EAF-F6DD-45D8-84D5-016833790234}" type="sibTrans" cxnId="{86DFE01C-B663-4BF9-B26A-390378C423CC}">
      <dgm:prSet/>
      <dgm:spPr/>
      <dgm:t>
        <a:bodyPr/>
        <a:lstStyle/>
        <a:p>
          <a:endParaRPr lang="en-US"/>
        </a:p>
      </dgm:t>
    </dgm:pt>
    <dgm:pt modelId="{E44ECBCA-34D8-4B29-943B-9BA90292C04D}">
      <dgm:prSet phldrT="[Text]" custT="1"/>
      <dgm:spPr>
        <a:solidFill>
          <a:schemeClr val="tx1"/>
        </a:solidFill>
      </dgm:spPr>
      <dgm:t>
        <a:bodyPr/>
        <a:lstStyle/>
        <a:p>
          <a:pPr rtl="0"/>
          <a:r>
            <a:rPr lang="en-US" sz="1100" b="1">
              <a:latin typeface="Calibri"/>
            </a:rPr>
            <a:t>At</a:t>
          </a:r>
          <a:r>
            <a:rPr lang="en-US" sz="1100" b="1"/>
            <a:t> </a:t>
          </a:r>
          <a:r>
            <a:rPr lang="en-US" sz="1100" b="1">
              <a:latin typeface="Calibri"/>
            </a:rPr>
            <a:t>least </a:t>
          </a:r>
          <a:r>
            <a:rPr lang="en-US" sz="1100" b="1"/>
            <a:t>4 years</a:t>
          </a:r>
          <a:r>
            <a:rPr lang="en-US" sz="1100" b="1">
              <a:latin typeface="Calibri"/>
            </a:rPr>
            <a:t> old</a:t>
          </a:r>
          <a:endParaRPr lang="en-US" sz="1100" b="1"/>
        </a:p>
      </dgm:t>
    </dgm:pt>
    <dgm:pt modelId="{FB4CBAE0-8057-4141-B177-E5D0FDBFC907}" type="parTrans" cxnId="{E56CA02D-1947-4B2C-8047-10F8DF5062C1}">
      <dgm:prSet/>
      <dgm:spPr/>
      <dgm:t>
        <a:bodyPr/>
        <a:lstStyle/>
        <a:p>
          <a:endParaRPr lang="en-US"/>
        </a:p>
      </dgm:t>
    </dgm:pt>
    <dgm:pt modelId="{AAD09142-44C5-4C8D-86EE-C0B70BC0748C}" type="sibTrans" cxnId="{E56CA02D-1947-4B2C-8047-10F8DF5062C1}">
      <dgm:prSet/>
      <dgm:spPr/>
      <dgm:t>
        <a:bodyPr/>
        <a:lstStyle/>
        <a:p>
          <a:endParaRPr lang="en-US"/>
        </a:p>
      </dgm:t>
    </dgm:pt>
    <dgm:pt modelId="{32D6DB40-8893-4AA1-B77D-7D4945193263}" type="pres">
      <dgm:prSet presAssocID="{78386814-9446-4F1F-AC98-F931FC604A50}" presName="Name0" presStyleCnt="0">
        <dgm:presLayoutVars>
          <dgm:chMax val="7"/>
          <dgm:resizeHandles val="exact"/>
        </dgm:presLayoutVars>
      </dgm:prSet>
      <dgm:spPr/>
    </dgm:pt>
    <dgm:pt modelId="{FE6CC289-6592-46FE-951C-7BEA45241B8A}" type="pres">
      <dgm:prSet presAssocID="{78386814-9446-4F1F-AC98-F931FC604A50}" presName="comp1" presStyleCnt="0"/>
      <dgm:spPr/>
    </dgm:pt>
    <dgm:pt modelId="{3113FDC7-A45F-4C1A-973C-DD4E351C3E55}" type="pres">
      <dgm:prSet presAssocID="{78386814-9446-4F1F-AC98-F931FC604A50}" presName="circle1" presStyleLbl="node1" presStyleIdx="0" presStyleCnt="5"/>
      <dgm:spPr/>
    </dgm:pt>
    <dgm:pt modelId="{16B812DF-738F-4EE1-9186-CCC214EB671A}" type="pres">
      <dgm:prSet presAssocID="{78386814-9446-4F1F-AC98-F931FC604A50}" presName="c1text" presStyleLbl="node1" presStyleIdx="0" presStyleCnt="5">
        <dgm:presLayoutVars>
          <dgm:bulletEnabled val="1"/>
        </dgm:presLayoutVars>
      </dgm:prSet>
      <dgm:spPr/>
    </dgm:pt>
    <dgm:pt modelId="{B9F91A98-358C-4511-9C2B-967DAAB9DB86}" type="pres">
      <dgm:prSet presAssocID="{78386814-9446-4F1F-AC98-F931FC604A50}" presName="comp2" presStyleCnt="0"/>
      <dgm:spPr/>
    </dgm:pt>
    <dgm:pt modelId="{7591D63F-FFF0-48BF-B39E-35B6BDEED0B6}" type="pres">
      <dgm:prSet presAssocID="{78386814-9446-4F1F-AC98-F931FC604A50}" presName="circle2" presStyleLbl="node1" presStyleIdx="1" presStyleCnt="5" custLinFactNeighborX="-2754" custLinFactNeighborY="5842"/>
      <dgm:spPr/>
    </dgm:pt>
    <dgm:pt modelId="{FFE1FBBF-6B94-42B3-B0F5-AF719F4756F8}" type="pres">
      <dgm:prSet presAssocID="{78386814-9446-4F1F-AC98-F931FC604A50}" presName="c2text" presStyleLbl="node1" presStyleIdx="1" presStyleCnt="5">
        <dgm:presLayoutVars>
          <dgm:bulletEnabled val="1"/>
        </dgm:presLayoutVars>
      </dgm:prSet>
      <dgm:spPr/>
    </dgm:pt>
    <dgm:pt modelId="{1139845B-895A-4C14-9470-D0126E494CBC}" type="pres">
      <dgm:prSet presAssocID="{78386814-9446-4F1F-AC98-F931FC604A50}" presName="comp3" presStyleCnt="0"/>
      <dgm:spPr/>
    </dgm:pt>
    <dgm:pt modelId="{C0DFF09D-B937-4D63-8A41-8CBD821B0C23}" type="pres">
      <dgm:prSet presAssocID="{78386814-9446-4F1F-AC98-F931FC604A50}" presName="circle3" presStyleLbl="node1" presStyleIdx="2" presStyleCnt="5"/>
      <dgm:spPr/>
    </dgm:pt>
    <dgm:pt modelId="{B837D029-BAD9-48DA-9E29-6FB7A4F94AF8}" type="pres">
      <dgm:prSet presAssocID="{78386814-9446-4F1F-AC98-F931FC604A50}" presName="c3text" presStyleLbl="node1" presStyleIdx="2" presStyleCnt="5">
        <dgm:presLayoutVars>
          <dgm:bulletEnabled val="1"/>
        </dgm:presLayoutVars>
      </dgm:prSet>
      <dgm:spPr/>
    </dgm:pt>
    <dgm:pt modelId="{F01519A6-FA00-41F2-892B-AC44006E8B1C}" type="pres">
      <dgm:prSet presAssocID="{78386814-9446-4F1F-AC98-F931FC604A50}" presName="comp4" presStyleCnt="0"/>
      <dgm:spPr/>
    </dgm:pt>
    <dgm:pt modelId="{BEA7A92D-354B-4461-BEFD-5F957D13CDDF}" type="pres">
      <dgm:prSet presAssocID="{78386814-9446-4F1F-AC98-F931FC604A50}" presName="circle4" presStyleLbl="node1" presStyleIdx="3" presStyleCnt="5"/>
      <dgm:spPr/>
    </dgm:pt>
    <dgm:pt modelId="{A56E301B-1C0E-4112-B5A4-7BDA96B660E8}" type="pres">
      <dgm:prSet presAssocID="{78386814-9446-4F1F-AC98-F931FC604A50}" presName="c4text" presStyleLbl="node1" presStyleIdx="3" presStyleCnt="5">
        <dgm:presLayoutVars>
          <dgm:bulletEnabled val="1"/>
        </dgm:presLayoutVars>
      </dgm:prSet>
      <dgm:spPr/>
    </dgm:pt>
    <dgm:pt modelId="{A70ED79E-C8E0-47E9-BFC0-C521E234096D}" type="pres">
      <dgm:prSet presAssocID="{78386814-9446-4F1F-AC98-F931FC604A50}" presName="comp5" presStyleCnt="0"/>
      <dgm:spPr/>
    </dgm:pt>
    <dgm:pt modelId="{18D347BE-0998-4835-8BE6-A5539EC41FB7}" type="pres">
      <dgm:prSet presAssocID="{78386814-9446-4F1F-AC98-F931FC604A50}" presName="circle5" presStyleLbl="node1" presStyleIdx="4" presStyleCnt="5"/>
      <dgm:spPr/>
    </dgm:pt>
    <dgm:pt modelId="{F90E3D83-6652-4536-9F98-0DFE638BA6D5}" type="pres">
      <dgm:prSet presAssocID="{78386814-9446-4F1F-AC98-F931FC604A50}" presName="c5text" presStyleLbl="node1" presStyleIdx="4" presStyleCnt="5">
        <dgm:presLayoutVars>
          <dgm:bulletEnabled val="1"/>
        </dgm:presLayoutVars>
      </dgm:prSet>
      <dgm:spPr/>
    </dgm:pt>
  </dgm:ptLst>
  <dgm:cxnLst>
    <dgm:cxn modelId="{EBD1F609-A15E-499A-9577-EE51EEC71743}" type="presOf" srcId="{26559541-FC57-4FDB-81D0-198284324945}" destId="{BEA7A92D-354B-4461-BEFD-5F957D13CDDF}" srcOrd="0" destOrd="0" presId="urn:microsoft.com/office/officeart/2005/8/layout/venn2"/>
    <dgm:cxn modelId="{A415C10C-8E16-43DA-8448-4B38951CF4FF}" type="presOf" srcId="{78386814-9446-4F1F-AC98-F931FC604A50}" destId="{32D6DB40-8893-4AA1-B77D-7D4945193263}" srcOrd="0" destOrd="0" presId="urn:microsoft.com/office/officeart/2005/8/layout/venn2"/>
    <dgm:cxn modelId="{86DFE01C-B663-4BF9-B26A-390378C423CC}" srcId="{78386814-9446-4F1F-AC98-F931FC604A50}" destId="{BA38B94F-6781-46A0-950C-D8F66CF61C18}" srcOrd="4" destOrd="0" parTransId="{D035622D-C772-4E64-AFBB-50A37AE25EE0}" sibTransId="{DE489EAF-F6DD-45D8-84D5-016833790234}"/>
    <dgm:cxn modelId="{4C18022A-A1DA-41B5-A76D-44F9ADC757A4}" srcId="{78386814-9446-4F1F-AC98-F931FC604A50}" destId="{26559541-FC57-4FDB-81D0-198284324945}" srcOrd="3" destOrd="0" parTransId="{1B15E83E-07AB-471D-8921-F80E44AFF6B5}" sibTransId="{8FBB968A-3D6E-49BB-ACF6-4E8245928353}"/>
    <dgm:cxn modelId="{E56CA02D-1947-4B2C-8047-10F8DF5062C1}" srcId="{78386814-9446-4F1F-AC98-F931FC604A50}" destId="{E44ECBCA-34D8-4B29-943B-9BA90292C04D}" srcOrd="2" destOrd="0" parTransId="{FB4CBAE0-8057-4141-B177-E5D0FDBFC907}" sibTransId="{AAD09142-44C5-4C8D-86EE-C0B70BC0748C}"/>
    <dgm:cxn modelId="{7AA9C74D-A4F4-441E-A76B-AB287717950A}" type="presOf" srcId="{E44ECBCA-34D8-4B29-943B-9BA90292C04D}" destId="{B837D029-BAD9-48DA-9E29-6FB7A4F94AF8}" srcOrd="1" destOrd="0" presId="urn:microsoft.com/office/officeart/2005/8/layout/venn2"/>
    <dgm:cxn modelId="{A2D8526E-FBCB-4447-8DB1-B8CFE0DB687C}" srcId="{78386814-9446-4F1F-AC98-F931FC604A50}" destId="{190D705F-183D-47D5-80C0-A7EF46E6F98F}" srcOrd="1" destOrd="0" parTransId="{C296F735-D042-4F3D-9107-25275BF864F2}" sibTransId="{38E4C69C-E6CA-4C9C-8F85-3D75E712CB02}"/>
    <dgm:cxn modelId="{B5C5CE55-3B81-426E-BEFA-784FE8B2DA14}" type="presOf" srcId="{1DED4898-931E-40AE-9598-E56ADB36B83D}" destId="{16B812DF-738F-4EE1-9186-CCC214EB671A}" srcOrd="1" destOrd="0" presId="urn:microsoft.com/office/officeart/2005/8/layout/venn2"/>
    <dgm:cxn modelId="{70987158-74BE-4563-BEE1-F84A7933A506}" srcId="{78386814-9446-4F1F-AC98-F931FC604A50}" destId="{1DED4898-931E-40AE-9598-E56ADB36B83D}" srcOrd="0" destOrd="0" parTransId="{B7975715-A24C-4EAE-B3E6-C1164C8F32E3}" sibTransId="{EA505AFD-7C77-4B98-8674-9C4256166430}"/>
    <dgm:cxn modelId="{444FB091-6D39-4F9B-94EB-85F22A65D0C3}" type="presOf" srcId="{E44ECBCA-34D8-4B29-943B-9BA90292C04D}" destId="{C0DFF09D-B937-4D63-8A41-8CBD821B0C23}" srcOrd="0" destOrd="0" presId="urn:microsoft.com/office/officeart/2005/8/layout/venn2"/>
    <dgm:cxn modelId="{C7755D94-EB0D-403E-AEF2-230886192604}" type="presOf" srcId="{26559541-FC57-4FDB-81D0-198284324945}" destId="{A56E301B-1C0E-4112-B5A4-7BDA96B660E8}" srcOrd="1" destOrd="0" presId="urn:microsoft.com/office/officeart/2005/8/layout/venn2"/>
    <dgm:cxn modelId="{3AA37898-255E-4967-8AB4-2D8FE754AF39}" type="presOf" srcId="{1DED4898-931E-40AE-9598-E56ADB36B83D}" destId="{3113FDC7-A45F-4C1A-973C-DD4E351C3E55}" srcOrd="0" destOrd="0" presId="urn:microsoft.com/office/officeart/2005/8/layout/venn2"/>
    <dgm:cxn modelId="{428E6BB5-AAB8-4C09-8E9A-D43181E6A0DD}" type="presOf" srcId="{190D705F-183D-47D5-80C0-A7EF46E6F98F}" destId="{FFE1FBBF-6B94-42B3-B0F5-AF719F4756F8}" srcOrd="1" destOrd="0" presId="urn:microsoft.com/office/officeart/2005/8/layout/venn2"/>
    <dgm:cxn modelId="{F3F1D7BE-DDC4-45BA-A18C-DC2B59C3F77A}" type="presOf" srcId="{190D705F-183D-47D5-80C0-A7EF46E6F98F}" destId="{7591D63F-FFF0-48BF-B39E-35B6BDEED0B6}" srcOrd="0" destOrd="0" presId="urn:microsoft.com/office/officeart/2005/8/layout/venn2"/>
    <dgm:cxn modelId="{ED737EE1-5BE8-478C-912A-BEF169AE019C}" type="presOf" srcId="{BA38B94F-6781-46A0-950C-D8F66CF61C18}" destId="{18D347BE-0998-4835-8BE6-A5539EC41FB7}" srcOrd="0" destOrd="0" presId="urn:microsoft.com/office/officeart/2005/8/layout/venn2"/>
    <dgm:cxn modelId="{134117FA-30D3-4B92-883C-9F06D3591E43}" type="presOf" srcId="{BA38B94F-6781-46A0-950C-D8F66CF61C18}" destId="{F90E3D83-6652-4536-9F98-0DFE638BA6D5}" srcOrd="1" destOrd="0" presId="urn:microsoft.com/office/officeart/2005/8/layout/venn2"/>
    <dgm:cxn modelId="{2DA56F26-2E97-41CC-9012-3647EA101089}" type="presParOf" srcId="{32D6DB40-8893-4AA1-B77D-7D4945193263}" destId="{FE6CC289-6592-46FE-951C-7BEA45241B8A}" srcOrd="0" destOrd="0" presId="urn:microsoft.com/office/officeart/2005/8/layout/venn2"/>
    <dgm:cxn modelId="{CDB6F89C-DDA6-4387-A7FD-AADC01FB074D}" type="presParOf" srcId="{FE6CC289-6592-46FE-951C-7BEA45241B8A}" destId="{3113FDC7-A45F-4C1A-973C-DD4E351C3E55}" srcOrd="0" destOrd="0" presId="urn:microsoft.com/office/officeart/2005/8/layout/venn2"/>
    <dgm:cxn modelId="{952C4D7E-ED51-4169-B392-50280ADC6DE7}" type="presParOf" srcId="{FE6CC289-6592-46FE-951C-7BEA45241B8A}" destId="{16B812DF-738F-4EE1-9186-CCC214EB671A}" srcOrd="1" destOrd="0" presId="urn:microsoft.com/office/officeart/2005/8/layout/venn2"/>
    <dgm:cxn modelId="{FC4A2E02-BEB7-4A36-AABA-01F0F20D2E1A}" type="presParOf" srcId="{32D6DB40-8893-4AA1-B77D-7D4945193263}" destId="{B9F91A98-358C-4511-9C2B-967DAAB9DB86}" srcOrd="1" destOrd="0" presId="urn:microsoft.com/office/officeart/2005/8/layout/venn2"/>
    <dgm:cxn modelId="{2AB14DAF-BBB6-4182-9A5A-C2148960BBA3}" type="presParOf" srcId="{B9F91A98-358C-4511-9C2B-967DAAB9DB86}" destId="{7591D63F-FFF0-48BF-B39E-35B6BDEED0B6}" srcOrd="0" destOrd="0" presId="urn:microsoft.com/office/officeart/2005/8/layout/venn2"/>
    <dgm:cxn modelId="{E946B100-16D7-4DF2-9700-9A80250B6864}" type="presParOf" srcId="{B9F91A98-358C-4511-9C2B-967DAAB9DB86}" destId="{FFE1FBBF-6B94-42B3-B0F5-AF719F4756F8}" srcOrd="1" destOrd="0" presId="urn:microsoft.com/office/officeart/2005/8/layout/venn2"/>
    <dgm:cxn modelId="{ACA4E83E-23AF-4F8D-935B-934E76BBD5B7}" type="presParOf" srcId="{32D6DB40-8893-4AA1-B77D-7D4945193263}" destId="{1139845B-895A-4C14-9470-D0126E494CBC}" srcOrd="2" destOrd="0" presId="urn:microsoft.com/office/officeart/2005/8/layout/venn2"/>
    <dgm:cxn modelId="{A9CAFA6B-5D67-4F54-9A85-2AE7B9C15EDE}" type="presParOf" srcId="{1139845B-895A-4C14-9470-D0126E494CBC}" destId="{C0DFF09D-B937-4D63-8A41-8CBD821B0C23}" srcOrd="0" destOrd="0" presId="urn:microsoft.com/office/officeart/2005/8/layout/venn2"/>
    <dgm:cxn modelId="{3D83B2AD-BE77-4E66-9799-427FDD722C52}" type="presParOf" srcId="{1139845B-895A-4C14-9470-D0126E494CBC}" destId="{B837D029-BAD9-48DA-9E29-6FB7A4F94AF8}" srcOrd="1" destOrd="0" presId="urn:microsoft.com/office/officeart/2005/8/layout/venn2"/>
    <dgm:cxn modelId="{117E36D3-D835-4EFF-91E6-182C4FE9394D}" type="presParOf" srcId="{32D6DB40-8893-4AA1-B77D-7D4945193263}" destId="{F01519A6-FA00-41F2-892B-AC44006E8B1C}" srcOrd="3" destOrd="0" presId="urn:microsoft.com/office/officeart/2005/8/layout/venn2"/>
    <dgm:cxn modelId="{31D4F277-CEF9-4A5A-B6DC-9E15548211A1}" type="presParOf" srcId="{F01519A6-FA00-41F2-892B-AC44006E8B1C}" destId="{BEA7A92D-354B-4461-BEFD-5F957D13CDDF}" srcOrd="0" destOrd="0" presId="urn:microsoft.com/office/officeart/2005/8/layout/venn2"/>
    <dgm:cxn modelId="{198D31BC-C983-4ADA-9A88-BC7B555BBE92}" type="presParOf" srcId="{F01519A6-FA00-41F2-892B-AC44006E8B1C}" destId="{A56E301B-1C0E-4112-B5A4-7BDA96B660E8}" srcOrd="1" destOrd="0" presId="urn:microsoft.com/office/officeart/2005/8/layout/venn2"/>
    <dgm:cxn modelId="{85B51314-3BF3-4D1E-A299-F05B7ED626DA}" type="presParOf" srcId="{32D6DB40-8893-4AA1-B77D-7D4945193263}" destId="{A70ED79E-C8E0-47E9-BFC0-C521E234096D}" srcOrd="4" destOrd="0" presId="urn:microsoft.com/office/officeart/2005/8/layout/venn2"/>
    <dgm:cxn modelId="{EA432EC0-F4FB-4946-A42B-7C14755756CF}" type="presParOf" srcId="{A70ED79E-C8E0-47E9-BFC0-C521E234096D}" destId="{18D347BE-0998-4835-8BE6-A5539EC41FB7}" srcOrd="0" destOrd="0" presId="urn:microsoft.com/office/officeart/2005/8/layout/venn2"/>
    <dgm:cxn modelId="{C296B257-D6B7-4484-B94C-A24063D35AFB}" type="presParOf" srcId="{A70ED79E-C8E0-47E9-BFC0-C521E234096D}" destId="{F90E3D83-6652-4536-9F98-0DFE638BA6D5}"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C63A31-8225-4B3D-A77B-E56A2232F082}"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B2341164-74D8-46F7-89AC-4DE5711CA751}">
      <dgm:prSet phldrT="[Text]"/>
      <dgm:spPr>
        <a:solidFill>
          <a:srgbClr val="8C0B42"/>
        </a:solidFill>
        <a:ln>
          <a:solidFill>
            <a:schemeClr val="tx1"/>
          </a:solidFill>
        </a:ln>
      </dgm:spPr>
      <dgm:t>
        <a:bodyPr/>
        <a:lstStyle/>
        <a:p>
          <a:pPr rtl="0"/>
          <a:r>
            <a:rPr lang="en-US" b="1"/>
            <a:t>Retrieve new trades from </a:t>
          </a:r>
          <a:r>
            <a:rPr lang="en-US" b="1">
              <a:latin typeface="Calibri"/>
            </a:rPr>
            <a:t>scraped</a:t>
          </a:r>
          <a:r>
            <a:rPr lang="en-US" b="1"/>
            <a:t> data </a:t>
          </a:r>
          <a:r>
            <a:rPr lang="en-US" b="1">
              <a:latin typeface="Calibri"/>
            </a:rPr>
            <a:t>in Python </a:t>
          </a:r>
          <a:r>
            <a:rPr lang="en-US" b="1"/>
            <a:t>(daily)</a:t>
          </a:r>
        </a:p>
      </dgm:t>
    </dgm:pt>
    <dgm:pt modelId="{F831D800-F548-4558-99C8-B2D84A23A8B9}" type="parTrans" cxnId="{AB950C52-2742-496D-8910-C9D3972EDCB9}">
      <dgm:prSet/>
      <dgm:spPr/>
      <dgm:t>
        <a:bodyPr/>
        <a:lstStyle/>
        <a:p>
          <a:endParaRPr lang="en-US"/>
        </a:p>
      </dgm:t>
    </dgm:pt>
    <dgm:pt modelId="{A2E07B2E-5700-48EB-B886-F9A6AA45EBEC}" type="sibTrans" cxnId="{AB950C52-2742-496D-8910-C9D3972EDCB9}">
      <dgm:prSet/>
      <dgm:spPr>
        <a:solidFill>
          <a:srgbClr val="FFC000"/>
        </a:solidFill>
      </dgm:spPr>
      <dgm:t>
        <a:bodyPr/>
        <a:lstStyle/>
        <a:p>
          <a:endParaRPr lang="en-US"/>
        </a:p>
      </dgm:t>
    </dgm:pt>
    <dgm:pt modelId="{50E18965-EEE8-4899-A3CE-C81896FD4D1C}">
      <dgm:prSet phldrT="[Text]"/>
      <dgm:spPr>
        <a:solidFill>
          <a:srgbClr val="8C0B42"/>
        </a:solidFill>
        <a:ln>
          <a:solidFill>
            <a:schemeClr val="tx1"/>
          </a:solidFill>
        </a:ln>
      </dgm:spPr>
      <dgm:t>
        <a:bodyPr/>
        <a:lstStyle/>
        <a:p>
          <a:r>
            <a:rPr lang="en-US" b="1"/>
            <a:t>Assign weights and purchase equities</a:t>
          </a:r>
        </a:p>
      </dgm:t>
    </dgm:pt>
    <dgm:pt modelId="{8A3DCB34-1630-4FFA-AA25-FFDC22AB72ED}" type="parTrans" cxnId="{76E1628F-C9C1-466D-8F02-4E8E25EAC9DA}">
      <dgm:prSet/>
      <dgm:spPr/>
      <dgm:t>
        <a:bodyPr/>
        <a:lstStyle/>
        <a:p>
          <a:endParaRPr lang="en-US"/>
        </a:p>
      </dgm:t>
    </dgm:pt>
    <dgm:pt modelId="{AACD5806-DB76-41FA-A8B8-203461436253}" type="sibTrans" cxnId="{76E1628F-C9C1-466D-8F02-4E8E25EAC9DA}">
      <dgm:prSet/>
      <dgm:spPr/>
      <dgm:t>
        <a:bodyPr/>
        <a:lstStyle/>
        <a:p>
          <a:endParaRPr lang="en-US"/>
        </a:p>
      </dgm:t>
    </dgm:pt>
    <dgm:pt modelId="{EF805AFC-064C-42F5-8E58-DBE0521E147C}">
      <dgm:prSet phldrT="[Text]"/>
      <dgm:spPr>
        <a:solidFill>
          <a:srgbClr val="8C0B42"/>
        </a:solidFill>
        <a:ln>
          <a:solidFill>
            <a:schemeClr val="tx1"/>
          </a:solidFill>
        </a:ln>
      </dgm:spPr>
      <dgm:t>
        <a:bodyPr/>
        <a:lstStyle/>
        <a:p>
          <a:r>
            <a:rPr lang="en-US" b="1"/>
            <a:t>Hold equity for one month from transaction date</a:t>
          </a:r>
        </a:p>
      </dgm:t>
    </dgm:pt>
    <dgm:pt modelId="{B5A48362-CCE9-4E21-AB3C-163697466062}" type="parTrans" cxnId="{394748BE-898D-4C1D-A2A8-4D80EC940302}">
      <dgm:prSet/>
      <dgm:spPr/>
      <dgm:t>
        <a:bodyPr/>
        <a:lstStyle/>
        <a:p>
          <a:endParaRPr lang="en-US"/>
        </a:p>
      </dgm:t>
    </dgm:pt>
    <dgm:pt modelId="{A6601C33-E500-4D77-A723-1497B0AABE09}" type="sibTrans" cxnId="{394748BE-898D-4C1D-A2A8-4D80EC940302}">
      <dgm:prSet/>
      <dgm:spPr/>
      <dgm:t>
        <a:bodyPr/>
        <a:lstStyle/>
        <a:p>
          <a:endParaRPr lang="en-US"/>
        </a:p>
      </dgm:t>
    </dgm:pt>
    <dgm:pt modelId="{528D8C5A-EC41-42CF-8982-41E7FCB48401}">
      <dgm:prSet phldrT="[Text]"/>
      <dgm:spPr>
        <a:solidFill>
          <a:srgbClr val="8C0B42"/>
        </a:solidFill>
        <a:ln>
          <a:solidFill>
            <a:schemeClr val="tx1"/>
          </a:solidFill>
        </a:ln>
      </dgm:spPr>
      <dgm:t>
        <a:bodyPr/>
        <a:lstStyle/>
        <a:p>
          <a:r>
            <a:rPr lang="en-US" b="1"/>
            <a:t>Sell equities at end of one month holding period</a:t>
          </a:r>
        </a:p>
      </dgm:t>
    </dgm:pt>
    <dgm:pt modelId="{47100A78-2E13-45C5-B3E2-9DD5CC6730DE}" type="parTrans" cxnId="{06CEAEA2-70D9-4DD4-9286-1128B42DD4AE}">
      <dgm:prSet/>
      <dgm:spPr/>
      <dgm:t>
        <a:bodyPr/>
        <a:lstStyle/>
        <a:p>
          <a:endParaRPr lang="en-US"/>
        </a:p>
      </dgm:t>
    </dgm:pt>
    <dgm:pt modelId="{4DB989A5-A6E3-4885-AF5C-9D8262DFE80D}" type="sibTrans" cxnId="{06CEAEA2-70D9-4DD4-9286-1128B42DD4AE}">
      <dgm:prSet/>
      <dgm:spPr/>
      <dgm:t>
        <a:bodyPr/>
        <a:lstStyle/>
        <a:p>
          <a:endParaRPr lang="en-US"/>
        </a:p>
      </dgm:t>
    </dgm:pt>
    <dgm:pt modelId="{53B2F980-0CC8-4BC9-A8EE-3CE5BA3FA7E3}" type="pres">
      <dgm:prSet presAssocID="{ECC63A31-8225-4B3D-A77B-E56A2232F082}" presName="Name0" presStyleCnt="0">
        <dgm:presLayoutVars>
          <dgm:dir/>
          <dgm:resizeHandles val="exact"/>
        </dgm:presLayoutVars>
      </dgm:prSet>
      <dgm:spPr/>
    </dgm:pt>
    <dgm:pt modelId="{9A53CB8B-98BF-48C6-944B-3CCDCE2F6747}" type="pres">
      <dgm:prSet presAssocID="{ECC63A31-8225-4B3D-A77B-E56A2232F082}" presName="cycle" presStyleCnt="0"/>
      <dgm:spPr/>
    </dgm:pt>
    <dgm:pt modelId="{F7DE92DD-F609-4D77-A8AB-55776BBA9905}" type="pres">
      <dgm:prSet presAssocID="{B2341164-74D8-46F7-89AC-4DE5711CA751}" presName="nodeFirstNode" presStyleLbl="node1" presStyleIdx="0" presStyleCnt="4">
        <dgm:presLayoutVars>
          <dgm:bulletEnabled val="1"/>
        </dgm:presLayoutVars>
      </dgm:prSet>
      <dgm:spPr/>
    </dgm:pt>
    <dgm:pt modelId="{0ADFCA74-3FD0-488D-81BD-68493406E0E9}" type="pres">
      <dgm:prSet presAssocID="{A2E07B2E-5700-48EB-B886-F9A6AA45EBEC}" presName="sibTransFirstNode" presStyleLbl="bgShp" presStyleIdx="0" presStyleCnt="1"/>
      <dgm:spPr/>
    </dgm:pt>
    <dgm:pt modelId="{C2D865B6-54CA-440B-84A6-B80B46B35569}" type="pres">
      <dgm:prSet presAssocID="{50E18965-EEE8-4899-A3CE-C81896FD4D1C}" presName="nodeFollowingNodes" presStyleLbl="node1" presStyleIdx="1" presStyleCnt="4">
        <dgm:presLayoutVars>
          <dgm:bulletEnabled val="1"/>
        </dgm:presLayoutVars>
      </dgm:prSet>
      <dgm:spPr/>
    </dgm:pt>
    <dgm:pt modelId="{C0C7C21F-9308-450E-B81F-22E760EAC2D7}" type="pres">
      <dgm:prSet presAssocID="{EF805AFC-064C-42F5-8E58-DBE0521E147C}" presName="nodeFollowingNodes" presStyleLbl="node1" presStyleIdx="2" presStyleCnt="4">
        <dgm:presLayoutVars>
          <dgm:bulletEnabled val="1"/>
        </dgm:presLayoutVars>
      </dgm:prSet>
      <dgm:spPr/>
    </dgm:pt>
    <dgm:pt modelId="{C58AB31D-8512-4420-B764-A3CE0EBD1B3F}" type="pres">
      <dgm:prSet presAssocID="{528D8C5A-EC41-42CF-8982-41E7FCB48401}" presName="nodeFollowingNodes" presStyleLbl="node1" presStyleIdx="3" presStyleCnt="4">
        <dgm:presLayoutVars>
          <dgm:bulletEnabled val="1"/>
        </dgm:presLayoutVars>
      </dgm:prSet>
      <dgm:spPr/>
    </dgm:pt>
  </dgm:ptLst>
  <dgm:cxnLst>
    <dgm:cxn modelId="{73370200-5AEE-49EC-BD6C-0A27FE9B0726}" type="presOf" srcId="{ECC63A31-8225-4B3D-A77B-E56A2232F082}" destId="{53B2F980-0CC8-4BC9-A8EE-3CE5BA3FA7E3}" srcOrd="0" destOrd="0" presId="urn:microsoft.com/office/officeart/2005/8/layout/cycle3"/>
    <dgm:cxn modelId="{10A7EF45-6148-4905-AB02-1CEDAA676A62}" type="presOf" srcId="{50E18965-EEE8-4899-A3CE-C81896FD4D1C}" destId="{C2D865B6-54CA-440B-84A6-B80B46B35569}" srcOrd="0" destOrd="0" presId="urn:microsoft.com/office/officeart/2005/8/layout/cycle3"/>
    <dgm:cxn modelId="{A9351451-AAC5-472F-8E56-A3B6EDE0CE7A}" type="presOf" srcId="{B2341164-74D8-46F7-89AC-4DE5711CA751}" destId="{F7DE92DD-F609-4D77-A8AB-55776BBA9905}" srcOrd="0" destOrd="0" presId="urn:microsoft.com/office/officeart/2005/8/layout/cycle3"/>
    <dgm:cxn modelId="{AB950C52-2742-496D-8910-C9D3972EDCB9}" srcId="{ECC63A31-8225-4B3D-A77B-E56A2232F082}" destId="{B2341164-74D8-46F7-89AC-4DE5711CA751}" srcOrd="0" destOrd="0" parTransId="{F831D800-F548-4558-99C8-B2D84A23A8B9}" sibTransId="{A2E07B2E-5700-48EB-B886-F9A6AA45EBEC}"/>
    <dgm:cxn modelId="{1E96DC7C-B8AC-4F50-9A5A-05139665559C}" type="presOf" srcId="{A2E07B2E-5700-48EB-B886-F9A6AA45EBEC}" destId="{0ADFCA74-3FD0-488D-81BD-68493406E0E9}" srcOrd="0" destOrd="0" presId="urn:microsoft.com/office/officeart/2005/8/layout/cycle3"/>
    <dgm:cxn modelId="{76E1628F-C9C1-466D-8F02-4E8E25EAC9DA}" srcId="{ECC63A31-8225-4B3D-A77B-E56A2232F082}" destId="{50E18965-EEE8-4899-A3CE-C81896FD4D1C}" srcOrd="1" destOrd="0" parTransId="{8A3DCB34-1630-4FFA-AA25-FFDC22AB72ED}" sibTransId="{AACD5806-DB76-41FA-A8B8-203461436253}"/>
    <dgm:cxn modelId="{06CEAEA2-70D9-4DD4-9286-1128B42DD4AE}" srcId="{ECC63A31-8225-4B3D-A77B-E56A2232F082}" destId="{528D8C5A-EC41-42CF-8982-41E7FCB48401}" srcOrd="3" destOrd="0" parTransId="{47100A78-2E13-45C5-B3E2-9DD5CC6730DE}" sibTransId="{4DB989A5-A6E3-4885-AF5C-9D8262DFE80D}"/>
    <dgm:cxn modelId="{8A6A09A7-522A-481A-9EF4-E73135EA4012}" type="presOf" srcId="{EF805AFC-064C-42F5-8E58-DBE0521E147C}" destId="{C0C7C21F-9308-450E-B81F-22E760EAC2D7}" srcOrd="0" destOrd="0" presId="urn:microsoft.com/office/officeart/2005/8/layout/cycle3"/>
    <dgm:cxn modelId="{394748BE-898D-4C1D-A2A8-4D80EC940302}" srcId="{ECC63A31-8225-4B3D-A77B-E56A2232F082}" destId="{EF805AFC-064C-42F5-8E58-DBE0521E147C}" srcOrd="2" destOrd="0" parTransId="{B5A48362-CCE9-4E21-AB3C-163697466062}" sibTransId="{A6601C33-E500-4D77-A723-1497B0AABE09}"/>
    <dgm:cxn modelId="{07B66AEB-851F-4D37-A49F-05BA9DF2DB52}" type="presOf" srcId="{528D8C5A-EC41-42CF-8982-41E7FCB48401}" destId="{C58AB31D-8512-4420-B764-A3CE0EBD1B3F}" srcOrd="0" destOrd="0" presId="urn:microsoft.com/office/officeart/2005/8/layout/cycle3"/>
    <dgm:cxn modelId="{2C293C9B-AE91-4FD3-BC59-776E9C0162D1}" type="presParOf" srcId="{53B2F980-0CC8-4BC9-A8EE-3CE5BA3FA7E3}" destId="{9A53CB8B-98BF-48C6-944B-3CCDCE2F6747}" srcOrd="0" destOrd="0" presId="urn:microsoft.com/office/officeart/2005/8/layout/cycle3"/>
    <dgm:cxn modelId="{121E4B7A-9E1E-48BF-9309-2A1B4C8A729B}" type="presParOf" srcId="{9A53CB8B-98BF-48C6-944B-3CCDCE2F6747}" destId="{F7DE92DD-F609-4D77-A8AB-55776BBA9905}" srcOrd="0" destOrd="0" presId="urn:microsoft.com/office/officeart/2005/8/layout/cycle3"/>
    <dgm:cxn modelId="{B4EB5E45-82AC-43C6-8755-03F8AA13ABD9}" type="presParOf" srcId="{9A53CB8B-98BF-48C6-944B-3CCDCE2F6747}" destId="{0ADFCA74-3FD0-488D-81BD-68493406E0E9}" srcOrd="1" destOrd="0" presId="urn:microsoft.com/office/officeart/2005/8/layout/cycle3"/>
    <dgm:cxn modelId="{222C11F1-CE38-4629-AC62-E083DE3A1A9E}" type="presParOf" srcId="{9A53CB8B-98BF-48C6-944B-3CCDCE2F6747}" destId="{C2D865B6-54CA-440B-84A6-B80B46B35569}" srcOrd="2" destOrd="0" presId="urn:microsoft.com/office/officeart/2005/8/layout/cycle3"/>
    <dgm:cxn modelId="{FBDD9849-049B-41C3-AEDC-F773061D64D6}" type="presParOf" srcId="{9A53CB8B-98BF-48C6-944B-3CCDCE2F6747}" destId="{C0C7C21F-9308-450E-B81F-22E760EAC2D7}" srcOrd="3" destOrd="0" presId="urn:microsoft.com/office/officeart/2005/8/layout/cycle3"/>
    <dgm:cxn modelId="{4D166CBC-D79C-42D8-A400-84CBC3B7233F}" type="presParOf" srcId="{9A53CB8B-98BF-48C6-944B-3CCDCE2F6747}" destId="{C58AB31D-8512-4420-B764-A3CE0EBD1B3F}"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CB58999-2027-4999-A8DC-0DCB803C75C4}"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C192F814-8023-4C59-A4DC-C8F9301CE469}">
      <dgm:prSet phldrT="[Text]" phldr="0"/>
      <dgm:spPr>
        <a:solidFill>
          <a:srgbClr val="761638"/>
        </a:solidFill>
        <a:ln>
          <a:solidFill>
            <a:srgbClr val="8C0B42"/>
          </a:solidFill>
        </a:ln>
      </dgm:spPr>
      <dgm:t>
        <a:bodyPr/>
        <a:lstStyle/>
        <a:p>
          <a:pPr rtl="0"/>
          <a:r>
            <a:rPr lang="en-US">
              <a:latin typeface="Calibri"/>
            </a:rPr>
            <a:t>Building Portfolio</a:t>
          </a:r>
          <a:endParaRPr lang="en-US"/>
        </a:p>
      </dgm:t>
    </dgm:pt>
    <dgm:pt modelId="{EF5FBA12-1B1A-47C5-A3A4-DFD351E9CBDF}" type="parTrans" cxnId="{70AEFFF1-8083-45DD-8DB8-969075EF44F8}">
      <dgm:prSet/>
      <dgm:spPr/>
      <dgm:t>
        <a:bodyPr/>
        <a:lstStyle/>
        <a:p>
          <a:endParaRPr lang="en-US"/>
        </a:p>
      </dgm:t>
    </dgm:pt>
    <dgm:pt modelId="{447054BE-7292-4578-A718-9B42D444C7C4}" type="sibTrans" cxnId="{70AEFFF1-8083-45DD-8DB8-969075EF44F8}">
      <dgm:prSet/>
      <dgm:spPr/>
      <dgm:t>
        <a:bodyPr/>
        <a:lstStyle/>
        <a:p>
          <a:endParaRPr lang="en-US"/>
        </a:p>
      </dgm:t>
    </dgm:pt>
    <dgm:pt modelId="{1274D062-2027-461E-AB40-74E9ACD32B46}">
      <dgm:prSet phldrT="[Text]" phldr="0"/>
      <dgm:spPr/>
      <dgm:t>
        <a:bodyPr/>
        <a:lstStyle/>
        <a:p>
          <a:r>
            <a:rPr lang="en-US">
              <a:latin typeface="Calibri"/>
            </a:rPr>
            <a:t>3 trades so far</a:t>
          </a:r>
          <a:endParaRPr lang="en-US"/>
        </a:p>
      </dgm:t>
    </dgm:pt>
    <dgm:pt modelId="{9C293E60-F744-431B-A0B4-E5B20ACA2233}" type="parTrans" cxnId="{8370B2EE-6BEF-4D77-BA2A-77A43F3D5EEF}">
      <dgm:prSet/>
      <dgm:spPr/>
      <dgm:t>
        <a:bodyPr/>
        <a:lstStyle/>
        <a:p>
          <a:endParaRPr lang="en-US"/>
        </a:p>
      </dgm:t>
    </dgm:pt>
    <dgm:pt modelId="{FB873537-CCC3-4E9A-9173-24A2C536274F}" type="sibTrans" cxnId="{8370B2EE-6BEF-4D77-BA2A-77A43F3D5EEF}">
      <dgm:prSet/>
      <dgm:spPr/>
      <dgm:t>
        <a:bodyPr/>
        <a:lstStyle/>
        <a:p>
          <a:endParaRPr lang="en-US"/>
        </a:p>
      </dgm:t>
    </dgm:pt>
    <dgm:pt modelId="{3A018CDD-F939-4139-8237-99B4A2EE07B8}">
      <dgm:prSet phldrT="[Text]" phldr="0"/>
      <dgm:spPr/>
      <dgm:t>
        <a:bodyPr/>
        <a:lstStyle/>
        <a:p>
          <a:pPr rtl="0"/>
          <a:r>
            <a:rPr lang="en-US">
              <a:latin typeface="Calibri"/>
            </a:rPr>
            <a:t>30 possible trades in November</a:t>
          </a:r>
          <a:endParaRPr lang="en-US"/>
        </a:p>
      </dgm:t>
    </dgm:pt>
    <dgm:pt modelId="{B8CF20DC-663F-467B-9302-89235D243BCD}" type="parTrans" cxnId="{C1B28781-6A63-4045-9A0A-C005E9A18B2C}">
      <dgm:prSet/>
      <dgm:spPr/>
      <dgm:t>
        <a:bodyPr/>
        <a:lstStyle/>
        <a:p>
          <a:endParaRPr lang="en-US"/>
        </a:p>
      </dgm:t>
    </dgm:pt>
    <dgm:pt modelId="{A8F00412-D387-4F43-8377-C238DDEF3401}" type="sibTrans" cxnId="{C1B28781-6A63-4045-9A0A-C005E9A18B2C}">
      <dgm:prSet/>
      <dgm:spPr/>
      <dgm:t>
        <a:bodyPr/>
        <a:lstStyle/>
        <a:p>
          <a:endParaRPr lang="en-US"/>
        </a:p>
      </dgm:t>
    </dgm:pt>
    <dgm:pt modelId="{35DBD435-286A-4553-8FE6-150044E9BF23}">
      <dgm:prSet phldrT="[Text]" phldr="0"/>
      <dgm:spPr>
        <a:solidFill>
          <a:srgbClr val="761638"/>
        </a:solidFill>
        <a:ln>
          <a:solidFill>
            <a:srgbClr val="761638"/>
          </a:solidFill>
        </a:ln>
      </dgm:spPr>
      <dgm:t>
        <a:bodyPr/>
        <a:lstStyle/>
        <a:p>
          <a:pPr rtl="0"/>
          <a:r>
            <a:rPr lang="en-US">
              <a:latin typeface="Calibri"/>
            </a:rPr>
            <a:t>Awaiting New Trades</a:t>
          </a:r>
          <a:endParaRPr lang="en-US"/>
        </a:p>
      </dgm:t>
    </dgm:pt>
    <dgm:pt modelId="{D2C8BEFB-E72D-492C-8038-48439521FAF3}" type="parTrans" cxnId="{819ADF36-F3F9-4497-82A2-4650D6876871}">
      <dgm:prSet/>
      <dgm:spPr/>
      <dgm:t>
        <a:bodyPr/>
        <a:lstStyle/>
        <a:p>
          <a:endParaRPr lang="en-US"/>
        </a:p>
      </dgm:t>
    </dgm:pt>
    <dgm:pt modelId="{E35F5CBE-C498-4D11-9EBB-0406B18245B0}" type="sibTrans" cxnId="{819ADF36-F3F9-4497-82A2-4650D6876871}">
      <dgm:prSet/>
      <dgm:spPr/>
      <dgm:t>
        <a:bodyPr/>
        <a:lstStyle/>
        <a:p>
          <a:endParaRPr lang="en-US"/>
        </a:p>
      </dgm:t>
    </dgm:pt>
    <dgm:pt modelId="{C23CB0FA-DE9B-4D76-8672-A77DEFAD05B9}">
      <dgm:prSet phldrT="[Text]" phldr="0"/>
      <dgm:spPr/>
      <dgm:t>
        <a:bodyPr/>
        <a:lstStyle/>
        <a:p>
          <a:pPr rtl="0"/>
          <a:r>
            <a:rPr lang="en-US">
              <a:latin typeface="Calibri"/>
            </a:rPr>
            <a:t>Expect to see SH trades almost daily</a:t>
          </a:r>
          <a:endParaRPr lang="en-US"/>
        </a:p>
      </dgm:t>
    </dgm:pt>
    <dgm:pt modelId="{39CA4A58-0D2C-448D-B0E9-9F25E8E35B08}" type="parTrans" cxnId="{89715A93-CBD3-4997-A313-B9C6B773B35B}">
      <dgm:prSet/>
      <dgm:spPr/>
      <dgm:t>
        <a:bodyPr/>
        <a:lstStyle/>
        <a:p>
          <a:endParaRPr lang="en-US"/>
        </a:p>
      </dgm:t>
    </dgm:pt>
    <dgm:pt modelId="{DFD95A30-336D-4D28-88C6-45121A9FE714}" type="sibTrans" cxnId="{89715A93-CBD3-4997-A313-B9C6B773B35B}">
      <dgm:prSet/>
      <dgm:spPr/>
      <dgm:t>
        <a:bodyPr/>
        <a:lstStyle/>
        <a:p>
          <a:endParaRPr lang="en-US"/>
        </a:p>
      </dgm:t>
    </dgm:pt>
    <dgm:pt modelId="{FCA3825C-6D09-46BF-AB24-B9EC626AAB4D}">
      <dgm:prSet phldrT="[Text]" phldr="0"/>
      <dgm:spPr/>
      <dgm:t>
        <a:bodyPr/>
        <a:lstStyle/>
        <a:p>
          <a:pPr rtl="0"/>
          <a:r>
            <a:rPr lang="en-US">
              <a:latin typeface="Calibri"/>
            </a:rPr>
            <a:t>LH unexpected trades rare</a:t>
          </a:r>
          <a:endParaRPr lang="en-US"/>
        </a:p>
      </dgm:t>
    </dgm:pt>
    <dgm:pt modelId="{985C8C7F-4C51-41B0-AA03-D45D8E3F3BEC}" type="parTrans" cxnId="{B2F6861D-0DE8-4C0B-BDA6-A2675B1E64D5}">
      <dgm:prSet/>
      <dgm:spPr/>
      <dgm:t>
        <a:bodyPr/>
        <a:lstStyle/>
        <a:p>
          <a:endParaRPr lang="en-US"/>
        </a:p>
      </dgm:t>
    </dgm:pt>
    <dgm:pt modelId="{D819B372-29F7-4A15-9D3C-8D3478D44952}" type="sibTrans" cxnId="{B2F6861D-0DE8-4C0B-BDA6-A2675B1E64D5}">
      <dgm:prSet/>
      <dgm:spPr/>
      <dgm:t>
        <a:bodyPr/>
        <a:lstStyle/>
        <a:p>
          <a:endParaRPr lang="en-US"/>
        </a:p>
      </dgm:t>
    </dgm:pt>
    <dgm:pt modelId="{CF5A55C2-6E80-42BE-AA91-C8EF1676A4E2}">
      <dgm:prSet phldr="0"/>
      <dgm:spPr/>
      <dgm:t>
        <a:bodyPr/>
        <a:lstStyle/>
        <a:p>
          <a:pPr rtl="0"/>
          <a:r>
            <a:rPr lang="en-US">
              <a:latin typeface="Calibri"/>
            </a:rPr>
            <a:t>Began trading on 11/24</a:t>
          </a:r>
        </a:p>
      </dgm:t>
    </dgm:pt>
    <dgm:pt modelId="{8BD3E8AD-0AC6-4667-863A-A9E2AB60760A}" type="parTrans" cxnId="{A30427D2-F46C-4A2A-BF1F-5BCFB937AE9B}">
      <dgm:prSet/>
      <dgm:spPr/>
      <dgm:t>
        <a:bodyPr/>
        <a:lstStyle/>
        <a:p>
          <a:endParaRPr lang="en-US"/>
        </a:p>
      </dgm:t>
    </dgm:pt>
    <dgm:pt modelId="{2905512A-F0D1-4F6A-8B55-2D89790B4BFD}" type="sibTrans" cxnId="{A30427D2-F46C-4A2A-BF1F-5BCFB937AE9B}">
      <dgm:prSet/>
      <dgm:spPr/>
      <dgm:t>
        <a:bodyPr/>
        <a:lstStyle/>
        <a:p>
          <a:endParaRPr lang="en-US"/>
        </a:p>
      </dgm:t>
    </dgm:pt>
    <dgm:pt modelId="{05111105-4D9A-4BF6-8240-DF7F7F00F45A}" type="pres">
      <dgm:prSet presAssocID="{9CB58999-2027-4999-A8DC-0DCB803C75C4}" presName="Name0" presStyleCnt="0">
        <dgm:presLayoutVars>
          <dgm:dir/>
          <dgm:animLvl val="lvl"/>
          <dgm:resizeHandles val="exact"/>
        </dgm:presLayoutVars>
      </dgm:prSet>
      <dgm:spPr/>
    </dgm:pt>
    <dgm:pt modelId="{D05FD779-10EF-4472-8080-A2A72830EAF4}" type="pres">
      <dgm:prSet presAssocID="{C192F814-8023-4C59-A4DC-C8F9301CE469}" presName="composite" presStyleCnt="0"/>
      <dgm:spPr/>
    </dgm:pt>
    <dgm:pt modelId="{004AD250-1A9B-4F53-8486-5803294EDCC6}" type="pres">
      <dgm:prSet presAssocID="{C192F814-8023-4C59-A4DC-C8F9301CE469}" presName="parTx" presStyleLbl="alignNode1" presStyleIdx="0" presStyleCnt="2">
        <dgm:presLayoutVars>
          <dgm:chMax val="0"/>
          <dgm:chPref val="0"/>
          <dgm:bulletEnabled val="1"/>
        </dgm:presLayoutVars>
      </dgm:prSet>
      <dgm:spPr/>
    </dgm:pt>
    <dgm:pt modelId="{00896A02-D069-4EC2-84FE-39BC24A51DB9}" type="pres">
      <dgm:prSet presAssocID="{C192F814-8023-4C59-A4DC-C8F9301CE469}" presName="desTx" presStyleLbl="alignAccFollowNode1" presStyleIdx="0" presStyleCnt="2">
        <dgm:presLayoutVars>
          <dgm:bulletEnabled val="1"/>
        </dgm:presLayoutVars>
      </dgm:prSet>
      <dgm:spPr/>
    </dgm:pt>
    <dgm:pt modelId="{13A0D2B5-A7F4-4632-B829-C33EECE5141E}" type="pres">
      <dgm:prSet presAssocID="{447054BE-7292-4578-A718-9B42D444C7C4}" presName="space" presStyleCnt="0"/>
      <dgm:spPr/>
    </dgm:pt>
    <dgm:pt modelId="{3691E6A2-5A17-4AC4-A92A-B67DA58D5C76}" type="pres">
      <dgm:prSet presAssocID="{35DBD435-286A-4553-8FE6-150044E9BF23}" presName="composite" presStyleCnt="0"/>
      <dgm:spPr/>
    </dgm:pt>
    <dgm:pt modelId="{B1238158-6AD7-48EE-AEF1-F822BEA3401F}" type="pres">
      <dgm:prSet presAssocID="{35DBD435-286A-4553-8FE6-150044E9BF23}" presName="parTx" presStyleLbl="alignNode1" presStyleIdx="1" presStyleCnt="2">
        <dgm:presLayoutVars>
          <dgm:chMax val="0"/>
          <dgm:chPref val="0"/>
          <dgm:bulletEnabled val="1"/>
        </dgm:presLayoutVars>
      </dgm:prSet>
      <dgm:spPr/>
    </dgm:pt>
    <dgm:pt modelId="{4C8B040B-1245-4E23-B9DE-92E5DBAD6193}" type="pres">
      <dgm:prSet presAssocID="{35DBD435-286A-4553-8FE6-150044E9BF23}" presName="desTx" presStyleLbl="alignAccFollowNode1" presStyleIdx="1" presStyleCnt="2">
        <dgm:presLayoutVars>
          <dgm:bulletEnabled val="1"/>
        </dgm:presLayoutVars>
      </dgm:prSet>
      <dgm:spPr/>
    </dgm:pt>
  </dgm:ptLst>
  <dgm:cxnLst>
    <dgm:cxn modelId="{51FDF500-804E-4176-80BA-4DB672BDD6A8}" type="presOf" srcId="{1274D062-2027-461E-AB40-74E9ACD32B46}" destId="{00896A02-D069-4EC2-84FE-39BC24A51DB9}" srcOrd="0" destOrd="1" presId="urn:microsoft.com/office/officeart/2005/8/layout/hList1"/>
    <dgm:cxn modelId="{BEA46312-3C88-4578-BFB3-D10147259F9D}" type="presOf" srcId="{FCA3825C-6D09-46BF-AB24-B9EC626AAB4D}" destId="{4C8B040B-1245-4E23-B9DE-92E5DBAD6193}" srcOrd="0" destOrd="1" presId="urn:microsoft.com/office/officeart/2005/8/layout/hList1"/>
    <dgm:cxn modelId="{B2F6861D-0DE8-4C0B-BDA6-A2675B1E64D5}" srcId="{35DBD435-286A-4553-8FE6-150044E9BF23}" destId="{FCA3825C-6D09-46BF-AB24-B9EC626AAB4D}" srcOrd="1" destOrd="0" parTransId="{985C8C7F-4C51-41B0-AA03-D45D8E3F3BEC}" sibTransId="{D819B372-29F7-4A15-9D3C-8D3478D44952}"/>
    <dgm:cxn modelId="{5C0CCC1D-5270-4ABA-8D3C-8EA0B6DA0FAD}" type="presOf" srcId="{C23CB0FA-DE9B-4D76-8672-A77DEFAD05B9}" destId="{4C8B040B-1245-4E23-B9DE-92E5DBAD6193}" srcOrd="0" destOrd="0" presId="urn:microsoft.com/office/officeart/2005/8/layout/hList1"/>
    <dgm:cxn modelId="{819ADF36-F3F9-4497-82A2-4650D6876871}" srcId="{9CB58999-2027-4999-A8DC-0DCB803C75C4}" destId="{35DBD435-286A-4553-8FE6-150044E9BF23}" srcOrd="1" destOrd="0" parTransId="{D2C8BEFB-E72D-492C-8038-48439521FAF3}" sibTransId="{E35F5CBE-C498-4D11-9EBB-0406B18245B0}"/>
    <dgm:cxn modelId="{9FF84C44-8929-4C92-B80A-191DF412A14F}" type="presOf" srcId="{CF5A55C2-6E80-42BE-AA91-C8EF1676A4E2}" destId="{00896A02-D069-4EC2-84FE-39BC24A51DB9}" srcOrd="0" destOrd="0" presId="urn:microsoft.com/office/officeart/2005/8/layout/hList1"/>
    <dgm:cxn modelId="{E8DCF344-9819-48BB-8E4F-D30B3CBF0BF1}" type="presOf" srcId="{35DBD435-286A-4553-8FE6-150044E9BF23}" destId="{B1238158-6AD7-48EE-AEF1-F822BEA3401F}" srcOrd="0" destOrd="0" presId="urn:microsoft.com/office/officeart/2005/8/layout/hList1"/>
    <dgm:cxn modelId="{1BCFAE6C-D74E-4E77-A3B2-E025EA0B3B1B}" type="presOf" srcId="{9CB58999-2027-4999-A8DC-0DCB803C75C4}" destId="{05111105-4D9A-4BF6-8240-DF7F7F00F45A}" srcOrd="0" destOrd="0" presId="urn:microsoft.com/office/officeart/2005/8/layout/hList1"/>
    <dgm:cxn modelId="{C1B28781-6A63-4045-9A0A-C005E9A18B2C}" srcId="{C192F814-8023-4C59-A4DC-C8F9301CE469}" destId="{3A018CDD-F939-4139-8237-99B4A2EE07B8}" srcOrd="2" destOrd="0" parTransId="{B8CF20DC-663F-467B-9302-89235D243BCD}" sibTransId="{A8F00412-D387-4F43-8377-C238DDEF3401}"/>
    <dgm:cxn modelId="{89715A93-CBD3-4997-A313-B9C6B773B35B}" srcId="{35DBD435-286A-4553-8FE6-150044E9BF23}" destId="{C23CB0FA-DE9B-4D76-8672-A77DEFAD05B9}" srcOrd="0" destOrd="0" parTransId="{39CA4A58-0D2C-448D-B0E9-9F25E8E35B08}" sibTransId="{DFD95A30-336D-4D28-88C6-45121A9FE714}"/>
    <dgm:cxn modelId="{95FDA49A-DB1A-4993-8264-56BFFD6CBC54}" type="presOf" srcId="{C192F814-8023-4C59-A4DC-C8F9301CE469}" destId="{004AD250-1A9B-4F53-8486-5803294EDCC6}" srcOrd="0" destOrd="0" presId="urn:microsoft.com/office/officeart/2005/8/layout/hList1"/>
    <dgm:cxn modelId="{9C7237A5-2BDC-4103-80D0-E3CDB3793FC6}" type="presOf" srcId="{3A018CDD-F939-4139-8237-99B4A2EE07B8}" destId="{00896A02-D069-4EC2-84FE-39BC24A51DB9}" srcOrd="0" destOrd="2" presId="urn:microsoft.com/office/officeart/2005/8/layout/hList1"/>
    <dgm:cxn modelId="{A30427D2-F46C-4A2A-BF1F-5BCFB937AE9B}" srcId="{C192F814-8023-4C59-A4DC-C8F9301CE469}" destId="{CF5A55C2-6E80-42BE-AA91-C8EF1676A4E2}" srcOrd="0" destOrd="0" parTransId="{8BD3E8AD-0AC6-4667-863A-A9E2AB60760A}" sibTransId="{2905512A-F0D1-4F6A-8B55-2D89790B4BFD}"/>
    <dgm:cxn modelId="{8370B2EE-6BEF-4D77-BA2A-77A43F3D5EEF}" srcId="{C192F814-8023-4C59-A4DC-C8F9301CE469}" destId="{1274D062-2027-461E-AB40-74E9ACD32B46}" srcOrd="1" destOrd="0" parTransId="{9C293E60-F744-431B-A0B4-E5B20ACA2233}" sibTransId="{FB873537-CCC3-4E9A-9173-24A2C536274F}"/>
    <dgm:cxn modelId="{70AEFFF1-8083-45DD-8DB8-969075EF44F8}" srcId="{9CB58999-2027-4999-A8DC-0DCB803C75C4}" destId="{C192F814-8023-4C59-A4DC-C8F9301CE469}" srcOrd="0" destOrd="0" parTransId="{EF5FBA12-1B1A-47C5-A3A4-DFD351E9CBDF}" sibTransId="{447054BE-7292-4578-A718-9B42D444C7C4}"/>
    <dgm:cxn modelId="{33AD1D45-5293-4DFB-B9AA-D8A91FDDA92C}" type="presParOf" srcId="{05111105-4D9A-4BF6-8240-DF7F7F00F45A}" destId="{D05FD779-10EF-4472-8080-A2A72830EAF4}" srcOrd="0" destOrd="0" presId="urn:microsoft.com/office/officeart/2005/8/layout/hList1"/>
    <dgm:cxn modelId="{7731E0A9-49ED-417A-843A-5CE9AC7FDF56}" type="presParOf" srcId="{D05FD779-10EF-4472-8080-A2A72830EAF4}" destId="{004AD250-1A9B-4F53-8486-5803294EDCC6}" srcOrd="0" destOrd="0" presId="urn:microsoft.com/office/officeart/2005/8/layout/hList1"/>
    <dgm:cxn modelId="{53D4686A-7AA5-4430-9472-7959FFEDA0BD}" type="presParOf" srcId="{D05FD779-10EF-4472-8080-A2A72830EAF4}" destId="{00896A02-D069-4EC2-84FE-39BC24A51DB9}" srcOrd="1" destOrd="0" presId="urn:microsoft.com/office/officeart/2005/8/layout/hList1"/>
    <dgm:cxn modelId="{C9BD5913-4CBF-4EE7-A5B0-D1F211354AE9}" type="presParOf" srcId="{05111105-4D9A-4BF6-8240-DF7F7F00F45A}" destId="{13A0D2B5-A7F4-4632-B829-C33EECE5141E}" srcOrd="1" destOrd="0" presId="urn:microsoft.com/office/officeart/2005/8/layout/hList1"/>
    <dgm:cxn modelId="{FEFEAC54-5593-4ECC-A6D5-9B23A50BD026}" type="presParOf" srcId="{05111105-4D9A-4BF6-8240-DF7F7F00F45A}" destId="{3691E6A2-5A17-4AC4-A92A-B67DA58D5C76}" srcOrd="2" destOrd="0" presId="urn:microsoft.com/office/officeart/2005/8/layout/hList1"/>
    <dgm:cxn modelId="{DC3DEE07-F730-4186-84EC-DBEB770ECD4B}" type="presParOf" srcId="{3691E6A2-5A17-4AC4-A92A-B67DA58D5C76}" destId="{B1238158-6AD7-48EE-AEF1-F822BEA3401F}" srcOrd="0" destOrd="0" presId="urn:microsoft.com/office/officeart/2005/8/layout/hList1"/>
    <dgm:cxn modelId="{03567D39-5983-402D-B1CC-6AC5FD51693D}" type="presParOf" srcId="{3691E6A2-5A17-4AC4-A92A-B67DA58D5C76}" destId="{4C8B040B-1245-4E23-B9DE-92E5DBAD619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FDC4553-D680-4C09-9F26-035EE2DB1E71}" type="doc">
      <dgm:prSet loTypeId="urn:microsoft.com/office/officeart/2008/layout/AlternatingHexagons" loCatId="list" qsTypeId="urn:microsoft.com/office/officeart/2005/8/quickstyle/3d3" qsCatId="3D" csTypeId="urn:microsoft.com/office/officeart/2005/8/colors/accent1_2" csCatId="accent1" phldr="1"/>
      <dgm:spPr/>
      <dgm:t>
        <a:bodyPr/>
        <a:lstStyle/>
        <a:p>
          <a:endParaRPr lang="en-US"/>
        </a:p>
      </dgm:t>
    </dgm:pt>
    <dgm:pt modelId="{A3408ADB-4480-4159-BFCA-1B6266E70243}">
      <dgm:prSet phldrT="[Text]" custT="1"/>
      <dgm:spPr/>
      <dgm:t>
        <a:bodyPr/>
        <a:lstStyle/>
        <a:p>
          <a:r>
            <a:rPr lang="en-US" sz="1200" b="1" dirty="0"/>
            <a:t>Price/Book Ratio</a:t>
          </a:r>
        </a:p>
      </dgm:t>
    </dgm:pt>
    <dgm:pt modelId="{6AE29FC7-0E1C-44E1-985D-DDEA89DF5A6D}" type="parTrans" cxnId="{4CE990EE-E98D-436B-9739-919428570A3E}">
      <dgm:prSet/>
      <dgm:spPr/>
      <dgm:t>
        <a:bodyPr/>
        <a:lstStyle/>
        <a:p>
          <a:endParaRPr lang="en-US"/>
        </a:p>
      </dgm:t>
    </dgm:pt>
    <dgm:pt modelId="{9A486CAF-9EAA-4B7F-97F4-4B525E241891}" type="sibTrans" cxnId="{4CE990EE-E98D-436B-9739-919428570A3E}">
      <dgm:prSet custT="1"/>
      <dgm:spPr/>
      <dgm:t>
        <a:bodyPr/>
        <a:lstStyle/>
        <a:p>
          <a:r>
            <a:rPr lang="en-US" sz="1200" b="1" dirty="0"/>
            <a:t>Ticker</a:t>
          </a:r>
        </a:p>
      </dgm:t>
    </dgm:pt>
    <dgm:pt modelId="{4576E0EC-8220-40E3-9A4D-B321ED91B6EF}">
      <dgm:prSet phldrT="[Text]" custT="1"/>
      <dgm:spPr/>
      <dgm:t>
        <a:bodyPr/>
        <a:lstStyle/>
        <a:p>
          <a:r>
            <a:rPr lang="en-US" sz="1200" b="1" dirty="0"/>
            <a:t>Common Equity</a:t>
          </a:r>
        </a:p>
      </dgm:t>
    </dgm:pt>
    <dgm:pt modelId="{2BD8F80C-9DD2-41AF-B407-2AA7118086B9}" type="parTrans" cxnId="{7658E7B7-9B49-48A6-BCED-CED3ACD1CA9C}">
      <dgm:prSet/>
      <dgm:spPr/>
      <dgm:t>
        <a:bodyPr/>
        <a:lstStyle/>
        <a:p>
          <a:endParaRPr lang="en-US"/>
        </a:p>
      </dgm:t>
    </dgm:pt>
    <dgm:pt modelId="{715E4DBF-B32C-4DFF-90F1-8B9D3F71FBD4}" type="sibTrans" cxnId="{7658E7B7-9B49-48A6-BCED-CED3ACD1CA9C}">
      <dgm:prSet custT="1"/>
      <dgm:spPr/>
      <dgm:t>
        <a:bodyPr/>
        <a:lstStyle/>
        <a:p>
          <a:r>
            <a:rPr lang="en-US" sz="1200" b="1" dirty="0"/>
            <a:t>$ Free Cash Flow: Current Quarter</a:t>
          </a:r>
        </a:p>
      </dgm:t>
    </dgm:pt>
    <dgm:pt modelId="{906D1714-DCEF-47AB-9372-190DBB232BE2}">
      <dgm:prSet phldrT="[Text]" custT="1"/>
      <dgm:spPr/>
      <dgm:t>
        <a:bodyPr/>
        <a:lstStyle/>
        <a:p>
          <a:r>
            <a:rPr lang="en-US" sz="1200" b="1" dirty="0"/>
            <a:t>Market Capitalization</a:t>
          </a:r>
        </a:p>
      </dgm:t>
    </dgm:pt>
    <dgm:pt modelId="{31F0D203-5EE0-4865-86F5-A56BC8D4EC1E}" type="parTrans" cxnId="{5B8C0ECD-6CF6-4B9C-B62E-C75E0675940E}">
      <dgm:prSet/>
      <dgm:spPr/>
      <dgm:t>
        <a:bodyPr/>
        <a:lstStyle/>
        <a:p>
          <a:endParaRPr lang="en-US"/>
        </a:p>
      </dgm:t>
    </dgm:pt>
    <dgm:pt modelId="{059E215A-AB7B-45B5-9EA2-49F9AAD0F551}" type="sibTrans" cxnId="{5B8C0ECD-6CF6-4B9C-B62E-C75E0675940E}">
      <dgm:prSet custT="1"/>
      <dgm:spPr/>
      <dgm:t>
        <a:bodyPr/>
        <a:lstStyle/>
        <a:p>
          <a:r>
            <a:rPr lang="en-US" sz="1200" b="1" dirty="0"/>
            <a:t>Stock Price</a:t>
          </a:r>
        </a:p>
      </dgm:t>
    </dgm:pt>
    <dgm:pt modelId="{B4716347-8F56-4B67-8694-644E54D6C239}" type="pres">
      <dgm:prSet presAssocID="{AFDC4553-D680-4C09-9F26-035EE2DB1E71}" presName="Name0" presStyleCnt="0">
        <dgm:presLayoutVars>
          <dgm:chMax/>
          <dgm:chPref/>
          <dgm:dir/>
          <dgm:animLvl val="lvl"/>
        </dgm:presLayoutVars>
      </dgm:prSet>
      <dgm:spPr/>
    </dgm:pt>
    <dgm:pt modelId="{ED5393C2-B1DB-41D6-9B6A-04D9B71D7F46}" type="pres">
      <dgm:prSet presAssocID="{A3408ADB-4480-4159-BFCA-1B6266E70243}" presName="composite" presStyleCnt="0"/>
      <dgm:spPr/>
    </dgm:pt>
    <dgm:pt modelId="{0A1E4DBA-79C1-4D34-BF1F-39B03C9A6E4B}" type="pres">
      <dgm:prSet presAssocID="{A3408ADB-4480-4159-BFCA-1B6266E70243}" presName="Parent1" presStyleLbl="node1" presStyleIdx="0" presStyleCnt="6">
        <dgm:presLayoutVars>
          <dgm:chMax val="1"/>
          <dgm:chPref val="1"/>
          <dgm:bulletEnabled val="1"/>
        </dgm:presLayoutVars>
      </dgm:prSet>
      <dgm:spPr/>
    </dgm:pt>
    <dgm:pt modelId="{BF855C03-D324-4B8F-94BB-A28FD7B0BED9}" type="pres">
      <dgm:prSet presAssocID="{A3408ADB-4480-4159-BFCA-1B6266E70243}" presName="Childtext1" presStyleLbl="revTx" presStyleIdx="0" presStyleCnt="3">
        <dgm:presLayoutVars>
          <dgm:chMax val="0"/>
          <dgm:chPref val="0"/>
          <dgm:bulletEnabled val="1"/>
        </dgm:presLayoutVars>
      </dgm:prSet>
      <dgm:spPr/>
    </dgm:pt>
    <dgm:pt modelId="{A6E0DD4A-7D19-46C9-811D-8903489389ED}" type="pres">
      <dgm:prSet presAssocID="{A3408ADB-4480-4159-BFCA-1B6266E70243}" presName="BalanceSpacing" presStyleCnt="0"/>
      <dgm:spPr/>
    </dgm:pt>
    <dgm:pt modelId="{99965E95-AD72-4E43-87AF-AA5B6AED2B74}" type="pres">
      <dgm:prSet presAssocID="{A3408ADB-4480-4159-BFCA-1B6266E70243}" presName="BalanceSpacing1" presStyleCnt="0"/>
      <dgm:spPr/>
    </dgm:pt>
    <dgm:pt modelId="{EBEE6891-0937-44F3-AC76-883774AC27D5}" type="pres">
      <dgm:prSet presAssocID="{9A486CAF-9EAA-4B7F-97F4-4B525E241891}" presName="Accent1Text" presStyleLbl="node1" presStyleIdx="1" presStyleCnt="6"/>
      <dgm:spPr/>
    </dgm:pt>
    <dgm:pt modelId="{CDBD8BB0-A44E-4CCE-AA63-E241B75EF122}" type="pres">
      <dgm:prSet presAssocID="{9A486CAF-9EAA-4B7F-97F4-4B525E241891}" presName="spaceBetweenRectangles" presStyleCnt="0"/>
      <dgm:spPr/>
    </dgm:pt>
    <dgm:pt modelId="{D0EBD479-5BD2-451C-A5BF-4E4819891A34}" type="pres">
      <dgm:prSet presAssocID="{4576E0EC-8220-40E3-9A4D-B321ED91B6EF}" presName="composite" presStyleCnt="0"/>
      <dgm:spPr/>
    </dgm:pt>
    <dgm:pt modelId="{6146B6EF-0B2C-4915-85D6-BC4A7F7DA107}" type="pres">
      <dgm:prSet presAssocID="{4576E0EC-8220-40E3-9A4D-B321ED91B6EF}" presName="Parent1" presStyleLbl="node1" presStyleIdx="2" presStyleCnt="6">
        <dgm:presLayoutVars>
          <dgm:chMax val="1"/>
          <dgm:chPref val="1"/>
          <dgm:bulletEnabled val="1"/>
        </dgm:presLayoutVars>
      </dgm:prSet>
      <dgm:spPr/>
    </dgm:pt>
    <dgm:pt modelId="{09DE82C2-F4E8-4062-918D-3FD2ED8B78C0}" type="pres">
      <dgm:prSet presAssocID="{4576E0EC-8220-40E3-9A4D-B321ED91B6EF}" presName="Childtext1" presStyleLbl="revTx" presStyleIdx="1" presStyleCnt="3">
        <dgm:presLayoutVars>
          <dgm:chMax val="0"/>
          <dgm:chPref val="0"/>
          <dgm:bulletEnabled val="1"/>
        </dgm:presLayoutVars>
      </dgm:prSet>
      <dgm:spPr/>
    </dgm:pt>
    <dgm:pt modelId="{7B927DB6-2C21-4211-B822-A9E806887E5E}" type="pres">
      <dgm:prSet presAssocID="{4576E0EC-8220-40E3-9A4D-B321ED91B6EF}" presName="BalanceSpacing" presStyleCnt="0"/>
      <dgm:spPr/>
    </dgm:pt>
    <dgm:pt modelId="{A5DDC6BA-200D-41A5-9FEA-F600CB8D931D}" type="pres">
      <dgm:prSet presAssocID="{4576E0EC-8220-40E3-9A4D-B321ED91B6EF}" presName="BalanceSpacing1" presStyleCnt="0"/>
      <dgm:spPr/>
    </dgm:pt>
    <dgm:pt modelId="{1DB9BDEB-09D6-4DAA-B5FD-73AACC5F95C1}" type="pres">
      <dgm:prSet presAssocID="{715E4DBF-B32C-4DFF-90F1-8B9D3F71FBD4}" presName="Accent1Text" presStyleLbl="node1" presStyleIdx="3" presStyleCnt="6"/>
      <dgm:spPr/>
    </dgm:pt>
    <dgm:pt modelId="{07ED3525-51EF-42EB-9050-1D972B812B2C}" type="pres">
      <dgm:prSet presAssocID="{715E4DBF-B32C-4DFF-90F1-8B9D3F71FBD4}" presName="spaceBetweenRectangles" presStyleCnt="0"/>
      <dgm:spPr/>
    </dgm:pt>
    <dgm:pt modelId="{EFBCDEE5-1DD9-4770-99BF-2C3EE6E339D0}" type="pres">
      <dgm:prSet presAssocID="{906D1714-DCEF-47AB-9372-190DBB232BE2}" presName="composite" presStyleCnt="0"/>
      <dgm:spPr/>
    </dgm:pt>
    <dgm:pt modelId="{91A9F37F-9A3D-4150-B166-0CED69B77400}" type="pres">
      <dgm:prSet presAssocID="{906D1714-DCEF-47AB-9372-190DBB232BE2}" presName="Parent1" presStyleLbl="node1" presStyleIdx="4" presStyleCnt="6" custScaleX="121912" custLinFactNeighborX="-54904" custLinFactNeighborY="19946">
        <dgm:presLayoutVars>
          <dgm:chMax val="1"/>
          <dgm:chPref val="1"/>
          <dgm:bulletEnabled val="1"/>
        </dgm:presLayoutVars>
      </dgm:prSet>
      <dgm:spPr/>
    </dgm:pt>
    <dgm:pt modelId="{229569C2-CFBA-4D7F-B0F9-2197F7E8B3A6}" type="pres">
      <dgm:prSet presAssocID="{906D1714-DCEF-47AB-9372-190DBB232BE2}" presName="Childtext1" presStyleLbl="revTx" presStyleIdx="2" presStyleCnt="3">
        <dgm:presLayoutVars>
          <dgm:chMax val="0"/>
          <dgm:chPref val="0"/>
          <dgm:bulletEnabled val="1"/>
        </dgm:presLayoutVars>
      </dgm:prSet>
      <dgm:spPr/>
    </dgm:pt>
    <dgm:pt modelId="{ECF0A11E-BB20-4665-8357-38AC2BC1E1B1}" type="pres">
      <dgm:prSet presAssocID="{906D1714-DCEF-47AB-9372-190DBB232BE2}" presName="BalanceSpacing" presStyleCnt="0"/>
      <dgm:spPr/>
    </dgm:pt>
    <dgm:pt modelId="{AB106892-E801-4479-AB6E-AD8CF0E60E57}" type="pres">
      <dgm:prSet presAssocID="{906D1714-DCEF-47AB-9372-190DBB232BE2}" presName="BalanceSpacing1" presStyleCnt="0"/>
      <dgm:spPr/>
    </dgm:pt>
    <dgm:pt modelId="{79DF56F3-C00A-426A-8132-1D932C1C3980}" type="pres">
      <dgm:prSet presAssocID="{059E215A-AB7B-45B5-9EA2-49F9AAD0F551}" presName="Accent1Text" presStyleLbl="node1" presStyleIdx="5" presStyleCnt="6" custLinFactNeighborX="-57415" custLinFactNeighborY="-84880"/>
      <dgm:spPr/>
    </dgm:pt>
  </dgm:ptLst>
  <dgm:cxnLst>
    <dgm:cxn modelId="{A8EF660B-A603-4A98-8D3F-375EF3585FCA}" type="presOf" srcId="{715E4DBF-B32C-4DFF-90F1-8B9D3F71FBD4}" destId="{1DB9BDEB-09D6-4DAA-B5FD-73AACC5F95C1}" srcOrd="0" destOrd="0" presId="urn:microsoft.com/office/officeart/2008/layout/AlternatingHexagons"/>
    <dgm:cxn modelId="{9C25D11E-5C50-407A-9930-461321011408}" type="presOf" srcId="{4576E0EC-8220-40E3-9A4D-B321ED91B6EF}" destId="{6146B6EF-0B2C-4915-85D6-BC4A7F7DA107}" srcOrd="0" destOrd="0" presId="urn:microsoft.com/office/officeart/2008/layout/AlternatingHexagons"/>
    <dgm:cxn modelId="{456B4E67-B8C0-43D3-A856-2B1D9330829A}" type="presOf" srcId="{9A486CAF-9EAA-4B7F-97F4-4B525E241891}" destId="{EBEE6891-0937-44F3-AC76-883774AC27D5}" srcOrd="0" destOrd="0" presId="urn:microsoft.com/office/officeart/2008/layout/AlternatingHexagons"/>
    <dgm:cxn modelId="{3861F4A6-14AC-40BE-8F7B-F6DB7AE05AF4}" type="presOf" srcId="{059E215A-AB7B-45B5-9EA2-49F9AAD0F551}" destId="{79DF56F3-C00A-426A-8132-1D932C1C3980}" srcOrd="0" destOrd="0" presId="urn:microsoft.com/office/officeart/2008/layout/AlternatingHexagons"/>
    <dgm:cxn modelId="{7658E7B7-9B49-48A6-BCED-CED3ACD1CA9C}" srcId="{AFDC4553-D680-4C09-9F26-035EE2DB1E71}" destId="{4576E0EC-8220-40E3-9A4D-B321ED91B6EF}" srcOrd="1" destOrd="0" parTransId="{2BD8F80C-9DD2-41AF-B407-2AA7118086B9}" sibTransId="{715E4DBF-B32C-4DFF-90F1-8B9D3F71FBD4}"/>
    <dgm:cxn modelId="{B5D79DC8-2239-419E-BF80-BCE5A8EF4675}" type="presOf" srcId="{A3408ADB-4480-4159-BFCA-1B6266E70243}" destId="{0A1E4DBA-79C1-4D34-BF1F-39B03C9A6E4B}" srcOrd="0" destOrd="0" presId="urn:microsoft.com/office/officeart/2008/layout/AlternatingHexagons"/>
    <dgm:cxn modelId="{5B8C0ECD-6CF6-4B9C-B62E-C75E0675940E}" srcId="{AFDC4553-D680-4C09-9F26-035EE2DB1E71}" destId="{906D1714-DCEF-47AB-9372-190DBB232BE2}" srcOrd="2" destOrd="0" parTransId="{31F0D203-5EE0-4865-86F5-A56BC8D4EC1E}" sibTransId="{059E215A-AB7B-45B5-9EA2-49F9AAD0F551}"/>
    <dgm:cxn modelId="{6C3443D3-9A04-4BF9-841F-705D78543A38}" type="presOf" srcId="{906D1714-DCEF-47AB-9372-190DBB232BE2}" destId="{91A9F37F-9A3D-4150-B166-0CED69B77400}" srcOrd="0" destOrd="0" presId="urn:microsoft.com/office/officeart/2008/layout/AlternatingHexagons"/>
    <dgm:cxn modelId="{4CE990EE-E98D-436B-9739-919428570A3E}" srcId="{AFDC4553-D680-4C09-9F26-035EE2DB1E71}" destId="{A3408ADB-4480-4159-BFCA-1B6266E70243}" srcOrd="0" destOrd="0" parTransId="{6AE29FC7-0E1C-44E1-985D-DDEA89DF5A6D}" sibTransId="{9A486CAF-9EAA-4B7F-97F4-4B525E241891}"/>
    <dgm:cxn modelId="{A9F842FD-5B29-4593-97ED-09552D537D76}" type="presOf" srcId="{AFDC4553-D680-4C09-9F26-035EE2DB1E71}" destId="{B4716347-8F56-4B67-8694-644E54D6C239}" srcOrd="0" destOrd="0" presId="urn:microsoft.com/office/officeart/2008/layout/AlternatingHexagons"/>
    <dgm:cxn modelId="{5738A4A5-5743-4724-AB90-FB879BDC6017}" type="presParOf" srcId="{B4716347-8F56-4B67-8694-644E54D6C239}" destId="{ED5393C2-B1DB-41D6-9B6A-04D9B71D7F46}" srcOrd="0" destOrd="0" presId="urn:microsoft.com/office/officeart/2008/layout/AlternatingHexagons"/>
    <dgm:cxn modelId="{37FE2A35-FF8F-4A61-A205-69FDF1136B53}" type="presParOf" srcId="{ED5393C2-B1DB-41D6-9B6A-04D9B71D7F46}" destId="{0A1E4DBA-79C1-4D34-BF1F-39B03C9A6E4B}" srcOrd="0" destOrd="0" presId="urn:microsoft.com/office/officeart/2008/layout/AlternatingHexagons"/>
    <dgm:cxn modelId="{978753E8-C530-4918-9CC1-983DA0FA7766}" type="presParOf" srcId="{ED5393C2-B1DB-41D6-9B6A-04D9B71D7F46}" destId="{BF855C03-D324-4B8F-94BB-A28FD7B0BED9}" srcOrd="1" destOrd="0" presId="urn:microsoft.com/office/officeart/2008/layout/AlternatingHexagons"/>
    <dgm:cxn modelId="{B0A0F8AE-FF18-44D0-AF4E-0A6BB0121055}" type="presParOf" srcId="{ED5393C2-B1DB-41D6-9B6A-04D9B71D7F46}" destId="{A6E0DD4A-7D19-46C9-811D-8903489389ED}" srcOrd="2" destOrd="0" presId="urn:microsoft.com/office/officeart/2008/layout/AlternatingHexagons"/>
    <dgm:cxn modelId="{EFDC5037-3E0E-4D1F-BCE3-6E6CEB69C7C9}" type="presParOf" srcId="{ED5393C2-B1DB-41D6-9B6A-04D9B71D7F46}" destId="{99965E95-AD72-4E43-87AF-AA5B6AED2B74}" srcOrd="3" destOrd="0" presId="urn:microsoft.com/office/officeart/2008/layout/AlternatingHexagons"/>
    <dgm:cxn modelId="{7570E815-54FD-4D73-9E8F-DED56654F49D}" type="presParOf" srcId="{ED5393C2-B1DB-41D6-9B6A-04D9B71D7F46}" destId="{EBEE6891-0937-44F3-AC76-883774AC27D5}" srcOrd="4" destOrd="0" presId="urn:microsoft.com/office/officeart/2008/layout/AlternatingHexagons"/>
    <dgm:cxn modelId="{47EA7D83-7348-4716-8ACF-785CEDB28B64}" type="presParOf" srcId="{B4716347-8F56-4B67-8694-644E54D6C239}" destId="{CDBD8BB0-A44E-4CCE-AA63-E241B75EF122}" srcOrd="1" destOrd="0" presId="urn:microsoft.com/office/officeart/2008/layout/AlternatingHexagons"/>
    <dgm:cxn modelId="{8B66BAC2-44BC-474C-8D16-04CDF9356DE1}" type="presParOf" srcId="{B4716347-8F56-4B67-8694-644E54D6C239}" destId="{D0EBD479-5BD2-451C-A5BF-4E4819891A34}" srcOrd="2" destOrd="0" presId="urn:microsoft.com/office/officeart/2008/layout/AlternatingHexagons"/>
    <dgm:cxn modelId="{907DA0CE-CCC0-491C-A747-8E0FD430A3DC}" type="presParOf" srcId="{D0EBD479-5BD2-451C-A5BF-4E4819891A34}" destId="{6146B6EF-0B2C-4915-85D6-BC4A7F7DA107}" srcOrd="0" destOrd="0" presId="urn:microsoft.com/office/officeart/2008/layout/AlternatingHexagons"/>
    <dgm:cxn modelId="{E47BA47E-4759-4232-B69A-2EB567BE18D2}" type="presParOf" srcId="{D0EBD479-5BD2-451C-A5BF-4E4819891A34}" destId="{09DE82C2-F4E8-4062-918D-3FD2ED8B78C0}" srcOrd="1" destOrd="0" presId="urn:microsoft.com/office/officeart/2008/layout/AlternatingHexagons"/>
    <dgm:cxn modelId="{EF6F2906-CF2E-4380-B1D2-C15FF80A4896}" type="presParOf" srcId="{D0EBD479-5BD2-451C-A5BF-4E4819891A34}" destId="{7B927DB6-2C21-4211-B822-A9E806887E5E}" srcOrd="2" destOrd="0" presId="urn:microsoft.com/office/officeart/2008/layout/AlternatingHexagons"/>
    <dgm:cxn modelId="{D82F6636-63D8-450E-B5BF-4398F27FBC97}" type="presParOf" srcId="{D0EBD479-5BD2-451C-A5BF-4E4819891A34}" destId="{A5DDC6BA-200D-41A5-9FEA-F600CB8D931D}" srcOrd="3" destOrd="0" presId="urn:microsoft.com/office/officeart/2008/layout/AlternatingHexagons"/>
    <dgm:cxn modelId="{EDA03F64-A211-4FE3-9D47-42757B240955}" type="presParOf" srcId="{D0EBD479-5BD2-451C-A5BF-4E4819891A34}" destId="{1DB9BDEB-09D6-4DAA-B5FD-73AACC5F95C1}" srcOrd="4" destOrd="0" presId="urn:microsoft.com/office/officeart/2008/layout/AlternatingHexagons"/>
    <dgm:cxn modelId="{35DE857D-B774-4EA0-AA07-0618C6631994}" type="presParOf" srcId="{B4716347-8F56-4B67-8694-644E54D6C239}" destId="{07ED3525-51EF-42EB-9050-1D972B812B2C}" srcOrd="3" destOrd="0" presId="urn:microsoft.com/office/officeart/2008/layout/AlternatingHexagons"/>
    <dgm:cxn modelId="{DAE3458A-283C-48B4-8834-36503E4F3E3B}" type="presParOf" srcId="{B4716347-8F56-4B67-8694-644E54D6C239}" destId="{EFBCDEE5-1DD9-4770-99BF-2C3EE6E339D0}" srcOrd="4" destOrd="0" presId="urn:microsoft.com/office/officeart/2008/layout/AlternatingHexagons"/>
    <dgm:cxn modelId="{FFCCC7AD-3032-4FD1-AC56-B09C3BE2D584}" type="presParOf" srcId="{EFBCDEE5-1DD9-4770-99BF-2C3EE6E339D0}" destId="{91A9F37F-9A3D-4150-B166-0CED69B77400}" srcOrd="0" destOrd="0" presId="urn:microsoft.com/office/officeart/2008/layout/AlternatingHexagons"/>
    <dgm:cxn modelId="{695E9B1A-A046-41CE-A891-55E7A0E11BDF}" type="presParOf" srcId="{EFBCDEE5-1DD9-4770-99BF-2C3EE6E339D0}" destId="{229569C2-CFBA-4D7F-B0F9-2197F7E8B3A6}" srcOrd="1" destOrd="0" presId="urn:microsoft.com/office/officeart/2008/layout/AlternatingHexagons"/>
    <dgm:cxn modelId="{E9FCC66E-1971-4C5D-BB9C-49B25F6399C3}" type="presParOf" srcId="{EFBCDEE5-1DD9-4770-99BF-2C3EE6E339D0}" destId="{ECF0A11E-BB20-4665-8357-38AC2BC1E1B1}" srcOrd="2" destOrd="0" presId="urn:microsoft.com/office/officeart/2008/layout/AlternatingHexagons"/>
    <dgm:cxn modelId="{05564523-D137-4329-A48C-15C32497E04D}" type="presParOf" srcId="{EFBCDEE5-1DD9-4770-99BF-2C3EE6E339D0}" destId="{AB106892-E801-4479-AB6E-AD8CF0E60E57}" srcOrd="3" destOrd="0" presId="urn:microsoft.com/office/officeart/2008/layout/AlternatingHexagons"/>
    <dgm:cxn modelId="{FCDC864D-6157-423C-8805-E1CA5023F42E}" type="presParOf" srcId="{EFBCDEE5-1DD9-4770-99BF-2C3EE6E339D0}" destId="{79DF56F3-C00A-426A-8132-1D932C1C3980}"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FDC4553-D680-4C09-9F26-035EE2DB1E71}" type="doc">
      <dgm:prSet loTypeId="urn:microsoft.com/office/officeart/2008/layout/AlternatingHexagons" loCatId="list" qsTypeId="urn:microsoft.com/office/officeart/2005/8/quickstyle/3d3" qsCatId="3D" csTypeId="urn:microsoft.com/office/officeart/2005/8/colors/accent3_3" csCatId="accent3" phldr="1"/>
      <dgm:spPr/>
      <dgm:t>
        <a:bodyPr/>
        <a:lstStyle/>
        <a:p>
          <a:endParaRPr lang="en-US"/>
        </a:p>
      </dgm:t>
    </dgm:pt>
    <dgm:pt modelId="{A3408ADB-4480-4159-BFCA-1B6266E70243}">
      <dgm:prSet phldrT="[Text]" custT="1"/>
      <dgm:spPr/>
      <dgm:t>
        <a:bodyPr/>
        <a:lstStyle/>
        <a:p>
          <a:r>
            <a:rPr lang="en-US" sz="1100" b="1" dirty="0"/>
            <a:t>Free Cash Flow to Equity Ratio</a:t>
          </a:r>
        </a:p>
      </dgm:t>
    </dgm:pt>
    <dgm:pt modelId="{6AE29FC7-0E1C-44E1-985D-DDEA89DF5A6D}" type="parTrans" cxnId="{4CE990EE-E98D-436B-9739-919428570A3E}">
      <dgm:prSet/>
      <dgm:spPr/>
      <dgm:t>
        <a:bodyPr/>
        <a:lstStyle/>
        <a:p>
          <a:endParaRPr lang="en-US" sz="1600"/>
        </a:p>
      </dgm:t>
    </dgm:pt>
    <dgm:pt modelId="{9A486CAF-9EAA-4B7F-97F4-4B525E241891}" type="sibTrans" cxnId="{4CE990EE-E98D-436B-9739-919428570A3E}">
      <dgm:prSet custT="1"/>
      <dgm:spPr>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49530" tIns="49530" rIns="49530" bIns="49530" numCol="1" spcCol="1270" anchor="ctr" anchorCtr="0"/>
        <a:lstStyle/>
        <a:p>
          <a:r>
            <a:rPr lang="en-US" sz="1100" b="1" kern="1200" dirty="0">
              <a:latin typeface="Calibri"/>
              <a:ea typeface="+mn-ea"/>
              <a:cs typeface="+mn-cs"/>
            </a:rPr>
            <a:t>Sector</a:t>
          </a:r>
        </a:p>
      </dgm:t>
    </dgm:pt>
    <dgm:pt modelId="{4576E0EC-8220-40E3-9A4D-B321ED91B6EF}">
      <dgm:prSet phldrT="[Text]" custT="1"/>
      <dgm:spPr/>
      <dgm:t>
        <a:bodyPr/>
        <a:lstStyle/>
        <a:p>
          <a:r>
            <a:rPr lang="en-US" sz="1100" b="1" dirty="0"/>
            <a:t>Return on Equity: ROE</a:t>
          </a:r>
        </a:p>
      </dgm:t>
    </dgm:pt>
    <dgm:pt modelId="{2BD8F80C-9DD2-41AF-B407-2AA7118086B9}" type="parTrans" cxnId="{7658E7B7-9B49-48A6-BCED-CED3ACD1CA9C}">
      <dgm:prSet/>
      <dgm:spPr/>
      <dgm:t>
        <a:bodyPr/>
        <a:lstStyle/>
        <a:p>
          <a:endParaRPr lang="en-US" sz="1600"/>
        </a:p>
      </dgm:t>
    </dgm:pt>
    <dgm:pt modelId="{715E4DBF-B32C-4DFF-90F1-8B9D3F71FBD4}" type="sibTrans" cxnId="{7658E7B7-9B49-48A6-BCED-CED3ACD1CA9C}">
      <dgm:prSet custT="1"/>
      <dgm:spPr/>
      <dgm:t>
        <a:bodyPr/>
        <a:lstStyle/>
        <a:p>
          <a:r>
            <a:rPr lang="en-US" sz="1100" b="1" dirty="0"/>
            <a:t>Operating Profit: Current Quarter</a:t>
          </a:r>
        </a:p>
      </dgm:t>
    </dgm:pt>
    <dgm:pt modelId="{906D1714-DCEF-47AB-9372-190DBB232BE2}">
      <dgm:prSet phldrT="[Text]" custT="1"/>
      <dgm:spPr/>
      <dgm:t>
        <a:bodyPr/>
        <a:lstStyle/>
        <a:p>
          <a:r>
            <a:rPr lang="el-GR" sz="1100" b="1" dirty="0">
              <a:latin typeface="Times New Roman" panose="02020603050405020304" pitchFamily="18" charset="0"/>
              <a:cs typeface="Times New Roman" panose="02020603050405020304" pitchFamily="18" charset="0"/>
            </a:rPr>
            <a:t>Δ</a:t>
          </a:r>
          <a:r>
            <a:rPr lang="en-US" sz="1100" b="1" dirty="0">
              <a:latin typeface="Times New Roman" panose="02020603050405020304" pitchFamily="18" charset="0"/>
              <a:cs typeface="Times New Roman" panose="02020603050405020304" pitchFamily="18" charset="0"/>
            </a:rPr>
            <a:t> Accounts Payable: Quarterly</a:t>
          </a:r>
          <a:endParaRPr lang="en-US" sz="1100" b="1" dirty="0"/>
        </a:p>
      </dgm:t>
    </dgm:pt>
    <dgm:pt modelId="{31F0D203-5EE0-4865-86F5-A56BC8D4EC1E}" type="parTrans" cxnId="{5B8C0ECD-6CF6-4B9C-B62E-C75E0675940E}">
      <dgm:prSet/>
      <dgm:spPr/>
      <dgm:t>
        <a:bodyPr/>
        <a:lstStyle/>
        <a:p>
          <a:endParaRPr lang="en-US" sz="1600"/>
        </a:p>
      </dgm:t>
    </dgm:pt>
    <dgm:pt modelId="{059E215A-AB7B-45B5-9EA2-49F9AAD0F551}" type="sibTrans" cxnId="{5B8C0ECD-6CF6-4B9C-B62E-C75E0675940E}">
      <dgm:prSet custT="1"/>
      <dgm:spPr/>
      <dgm:t>
        <a:bodyPr/>
        <a:lstStyle/>
        <a:p>
          <a:r>
            <a:rPr lang="el-GR" sz="1100" b="1" dirty="0">
              <a:latin typeface="Times New Roman" panose="02020603050405020304" pitchFamily="18" charset="0"/>
              <a:cs typeface="Times New Roman" panose="02020603050405020304" pitchFamily="18" charset="0"/>
            </a:rPr>
            <a:t>Δ</a:t>
          </a:r>
          <a:r>
            <a:rPr lang="en-US" sz="1100" b="1" dirty="0">
              <a:latin typeface="Times New Roman" panose="02020603050405020304" pitchFamily="18" charset="0"/>
              <a:cs typeface="Times New Roman" panose="02020603050405020304" pitchFamily="18" charset="0"/>
            </a:rPr>
            <a:t>  Accounts &amp; Notes Receivable: Quarterly</a:t>
          </a:r>
          <a:endParaRPr lang="en-US" sz="1100" b="1" dirty="0"/>
        </a:p>
      </dgm:t>
    </dgm:pt>
    <dgm:pt modelId="{32F291C0-2D67-4FFC-85E3-D02AE392F195}">
      <dgm:prSet custT="1"/>
      <dgm:spPr/>
      <dgm:t>
        <a:bodyPr/>
        <a:lstStyle/>
        <a:p>
          <a:r>
            <a:rPr lang="el-GR" sz="1100" b="1" dirty="0">
              <a:latin typeface="Times New Roman" panose="02020603050405020304" pitchFamily="18" charset="0"/>
              <a:cs typeface="Times New Roman" panose="02020603050405020304" pitchFamily="18" charset="0"/>
            </a:rPr>
            <a:t>Δ</a:t>
          </a:r>
          <a:r>
            <a:rPr lang="en-US" sz="1100" b="1" dirty="0">
              <a:latin typeface="Times New Roman" panose="02020603050405020304" pitchFamily="18" charset="0"/>
              <a:cs typeface="Times New Roman" panose="02020603050405020304" pitchFamily="18" charset="0"/>
            </a:rPr>
            <a:t> Accrued Expenses: Quarterly</a:t>
          </a:r>
          <a:endParaRPr lang="en-US" sz="1100" b="1" dirty="0"/>
        </a:p>
      </dgm:t>
    </dgm:pt>
    <dgm:pt modelId="{E564E7D6-44CA-4D1F-8814-1A807AD952B9}" type="parTrans" cxnId="{FFF73777-4DB0-4A77-BB44-93F12FE1DF1A}">
      <dgm:prSet/>
      <dgm:spPr/>
      <dgm:t>
        <a:bodyPr/>
        <a:lstStyle/>
        <a:p>
          <a:endParaRPr lang="en-US" sz="1600"/>
        </a:p>
      </dgm:t>
    </dgm:pt>
    <dgm:pt modelId="{40B7A821-A9C4-4B27-869F-29AD82EBA736}" type="sibTrans" cxnId="{FFF73777-4DB0-4A77-BB44-93F12FE1DF1A}">
      <dgm:prSet custT="1"/>
      <dgm:spPr/>
      <dgm:t>
        <a:bodyPr/>
        <a:lstStyle/>
        <a:p>
          <a:r>
            <a:rPr lang="el-GR" sz="1100" b="1" dirty="0">
              <a:latin typeface="Times New Roman" panose="02020603050405020304" pitchFamily="18" charset="0"/>
              <a:cs typeface="Times New Roman" panose="02020603050405020304" pitchFamily="18" charset="0"/>
            </a:rPr>
            <a:t>Δ</a:t>
          </a:r>
          <a:r>
            <a:rPr lang="en-US" sz="1100" b="1" dirty="0">
              <a:latin typeface="Times New Roman" panose="02020603050405020304" pitchFamily="18" charset="0"/>
              <a:cs typeface="Times New Roman" panose="02020603050405020304" pitchFamily="18" charset="0"/>
            </a:rPr>
            <a:t> Inventories: Quarterly</a:t>
          </a:r>
          <a:endParaRPr lang="en-US" sz="1100" b="1" dirty="0"/>
        </a:p>
      </dgm:t>
    </dgm:pt>
    <dgm:pt modelId="{B4716347-8F56-4B67-8694-644E54D6C239}" type="pres">
      <dgm:prSet presAssocID="{AFDC4553-D680-4C09-9F26-035EE2DB1E71}" presName="Name0" presStyleCnt="0">
        <dgm:presLayoutVars>
          <dgm:chMax/>
          <dgm:chPref/>
          <dgm:dir/>
          <dgm:animLvl val="lvl"/>
        </dgm:presLayoutVars>
      </dgm:prSet>
      <dgm:spPr/>
    </dgm:pt>
    <dgm:pt modelId="{ED5393C2-B1DB-41D6-9B6A-04D9B71D7F46}" type="pres">
      <dgm:prSet presAssocID="{A3408ADB-4480-4159-BFCA-1B6266E70243}" presName="composite" presStyleCnt="0"/>
      <dgm:spPr/>
    </dgm:pt>
    <dgm:pt modelId="{0A1E4DBA-79C1-4D34-BF1F-39B03C9A6E4B}" type="pres">
      <dgm:prSet presAssocID="{A3408ADB-4480-4159-BFCA-1B6266E70243}" presName="Parent1" presStyleLbl="node1" presStyleIdx="0" presStyleCnt="8">
        <dgm:presLayoutVars>
          <dgm:chMax val="1"/>
          <dgm:chPref val="1"/>
          <dgm:bulletEnabled val="1"/>
        </dgm:presLayoutVars>
      </dgm:prSet>
      <dgm:spPr/>
    </dgm:pt>
    <dgm:pt modelId="{BF855C03-D324-4B8F-94BB-A28FD7B0BED9}" type="pres">
      <dgm:prSet presAssocID="{A3408ADB-4480-4159-BFCA-1B6266E70243}" presName="Childtext1" presStyleLbl="revTx" presStyleIdx="0" presStyleCnt="4">
        <dgm:presLayoutVars>
          <dgm:chMax val="0"/>
          <dgm:chPref val="0"/>
          <dgm:bulletEnabled val="1"/>
        </dgm:presLayoutVars>
      </dgm:prSet>
      <dgm:spPr/>
    </dgm:pt>
    <dgm:pt modelId="{A6E0DD4A-7D19-46C9-811D-8903489389ED}" type="pres">
      <dgm:prSet presAssocID="{A3408ADB-4480-4159-BFCA-1B6266E70243}" presName="BalanceSpacing" presStyleCnt="0"/>
      <dgm:spPr/>
    </dgm:pt>
    <dgm:pt modelId="{99965E95-AD72-4E43-87AF-AA5B6AED2B74}" type="pres">
      <dgm:prSet presAssocID="{A3408ADB-4480-4159-BFCA-1B6266E70243}" presName="BalanceSpacing1" presStyleCnt="0"/>
      <dgm:spPr/>
    </dgm:pt>
    <dgm:pt modelId="{EBEE6891-0937-44F3-AC76-883774AC27D5}" type="pres">
      <dgm:prSet presAssocID="{9A486CAF-9EAA-4B7F-97F4-4B525E241891}" presName="Accent1Text" presStyleLbl="node1" presStyleIdx="1" presStyleCnt="8"/>
      <dgm:spPr>
        <a:xfrm rot="5400000">
          <a:off x="764158" y="398366"/>
          <a:ext cx="1310735" cy="1140339"/>
        </a:xfrm>
        <a:prstGeom prst="hexagon">
          <a:avLst>
            <a:gd name="adj" fmla="val 25000"/>
            <a:gd name="vf" fmla="val 115470"/>
          </a:avLst>
        </a:prstGeom>
      </dgm:spPr>
    </dgm:pt>
    <dgm:pt modelId="{CDBD8BB0-A44E-4CCE-AA63-E241B75EF122}" type="pres">
      <dgm:prSet presAssocID="{9A486CAF-9EAA-4B7F-97F4-4B525E241891}" presName="spaceBetweenRectangles" presStyleCnt="0"/>
      <dgm:spPr/>
    </dgm:pt>
    <dgm:pt modelId="{D0EBD479-5BD2-451C-A5BF-4E4819891A34}" type="pres">
      <dgm:prSet presAssocID="{4576E0EC-8220-40E3-9A4D-B321ED91B6EF}" presName="composite" presStyleCnt="0"/>
      <dgm:spPr/>
    </dgm:pt>
    <dgm:pt modelId="{6146B6EF-0B2C-4915-85D6-BC4A7F7DA107}" type="pres">
      <dgm:prSet presAssocID="{4576E0EC-8220-40E3-9A4D-B321ED91B6EF}" presName="Parent1" presStyleLbl="node1" presStyleIdx="2" presStyleCnt="8">
        <dgm:presLayoutVars>
          <dgm:chMax val="1"/>
          <dgm:chPref val="1"/>
          <dgm:bulletEnabled val="1"/>
        </dgm:presLayoutVars>
      </dgm:prSet>
      <dgm:spPr/>
    </dgm:pt>
    <dgm:pt modelId="{09DE82C2-F4E8-4062-918D-3FD2ED8B78C0}" type="pres">
      <dgm:prSet presAssocID="{4576E0EC-8220-40E3-9A4D-B321ED91B6EF}" presName="Childtext1" presStyleLbl="revTx" presStyleIdx="1" presStyleCnt="4">
        <dgm:presLayoutVars>
          <dgm:chMax val="0"/>
          <dgm:chPref val="0"/>
          <dgm:bulletEnabled val="1"/>
        </dgm:presLayoutVars>
      </dgm:prSet>
      <dgm:spPr/>
    </dgm:pt>
    <dgm:pt modelId="{7B927DB6-2C21-4211-B822-A9E806887E5E}" type="pres">
      <dgm:prSet presAssocID="{4576E0EC-8220-40E3-9A4D-B321ED91B6EF}" presName="BalanceSpacing" presStyleCnt="0"/>
      <dgm:spPr/>
    </dgm:pt>
    <dgm:pt modelId="{A5DDC6BA-200D-41A5-9FEA-F600CB8D931D}" type="pres">
      <dgm:prSet presAssocID="{4576E0EC-8220-40E3-9A4D-B321ED91B6EF}" presName="BalanceSpacing1" presStyleCnt="0"/>
      <dgm:spPr/>
    </dgm:pt>
    <dgm:pt modelId="{1DB9BDEB-09D6-4DAA-B5FD-73AACC5F95C1}" type="pres">
      <dgm:prSet presAssocID="{715E4DBF-B32C-4DFF-90F1-8B9D3F71FBD4}" presName="Accent1Text" presStyleLbl="node1" presStyleIdx="3" presStyleCnt="8"/>
      <dgm:spPr/>
    </dgm:pt>
    <dgm:pt modelId="{07ED3525-51EF-42EB-9050-1D972B812B2C}" type="pres">
      <dgm:prSet presAssocID="{715E4DBF-B32C-4DFF-90F1-8B9D3F71FBD4}" presName="spaceBetweenRectangles" presStyleCnt="0"/>
      <dgm:spPr/>
    </dgm:pt>
    <dgm:pt modelId="{EFBCDEE5-1DD9-4770-99BF-2C3EE6E339D0}" type="pres">
      <dgm:prSet presAssocID="{906D1714-DCEF-47AB-9372-190DBB232BE2}" presName="composite" presStyleCnt="0"/>
      <dgm:spPr/>
    </dgm:pt>
    <dgm:pt modelId="{91A9F37F-9A3D-4150-B166-0CED69B77400}" type="pres">
      <dgm:prSet presAssocID="{906D1714-DCEF-47AB-9372-190DBB232BE2}" presName="Parent1" presStyleLbl="node1" presStyleIdx="4" presStyleCnt="8" custLinFactNeighborY="-658">
        <dgm:presLayoutVars>
          <dgm:chMax val="1"/>
          <dgm:chPref val="1"/>
          <dgm:bulletEnabled val="1"/>
        </dgm:presLayoutVars>
      </dgm:prSet>
      <dgm:spPr/>
    </dgm:pt>
    <dgm:pt modelId="{229569C2-CFBA-4D7F-B0F9-2197F7E8B3A6}" type="pres">
      <dgm:prSet presAssocID="{906D1714-DCEF-47AB-9372-190DBB232BE2}" presName="Childtext1" presStyleLbl="revTx" presStyleIdx="2" presStyleCnt="4">
        <dgm:presLayoutVars>
          <dgm:chMax val="0"/>
          <dgm:chPref val="0"/>
          <dgm:bulletEnabled val="1"/>
        </dgm:presLayoutVars>
      </dgm:prSet>
      <dgm:spPr/>
    </dgm:pt>
    <dgm:pt modelId="{ECF0A11E-BB20-4665-8357-38AC2BC1E1B1}" type="pres">
      <dgm:prSet presAssocID="{906D1714-DCEF-47AB-9372-190DBB232BE2}" presName="BalanceSpacing" presStyleCnt="0"/>
      <dgm:spPr/>
    </dgm:pt>
    <dgm:pt modelId="{AB106892-E801-4479-AB6E-AD8CF0E60E57}" type="pres">
      <dgm:prSet presAssocID="{906D1714-DCEF-47AB-9372-190DBB232BE2}" presName="BalanceSpacing1" presStyleCnt="0"/>
      <dgm:spPr/>
    </dgm:pt>
    <dgm:pt modelId="{79DF56F3-C00A-426A-8132-1D932C1C3980}" type="pres">
      <dgm:prSet presAssocID="{059E215A-AB7B-45B5-9EA2-49F9AAD0F551}" presName="Accent1Text" presStyleLbl="node1" presStyleIdx="5" presStyleCnt="8"/>
      <dgm:spPr/>
    </dgm:pt>
    <dgm:pt modelId="{44B6005D-91CF-4846-998D-4A6887A418C0}" type="pres">
      <dgm:prSet presAssocID="{059E215A-AB7B-45B5-9EA2-49F9AAD0F551}" presName="spaceBetweenRectangles" presStyleCnt="0"/>
      <dgm:spPr/>
    </dgm:pt>
    <dgm:pt modelId="{6D550B31-1774-4CD7-820E-1757E2661A30}" type="pres">
      <dgm:prSet presAssocID="{32F291C0-2D67-4FFC-85E3-D02AE392F195}" presName="composite" presStyleCnt="0"/>
      <dgm:spPr/>
    </dgm:pt>
    <dgm:pt modelId="{C92698E6-452E-4392-88EE-9D3BF582F85B}" type="pres">
      <dgm:prSet presAssocID="{32F291C0-2D67-4FFC-85E3-D02AE392F195}" presName="Parent1" presStyleLbl="node1" presStyleIdx="6" presStyleCnt="8" custLinFactX="-8234" custLinFactY="-69219" custLinFactNeighborX="-100000" custLinFactNeighborY="-100000">
        <dgm:presLayoutVars>
          <dgm:chMax val="1"/>
          <dgm:chPref val="1"/>
          <dgm:bulletEnabled val="1"/>
        </dgm:presLayoutVars>
      </dgm:prSet>
      <dgm:spPr/>
    </dgm:pt>
    <dgm:pt modelId="{EE67B6A5-E561-4DDF-93E7-965F669DDB51}" type="pres">
      <dgm:prSet presAssocID="{32F291C0-2D67-4FFC-85E3-D02AE392F195}" presName="Childtext1" presStyleLbl="revTx" presStyleIdx="3" presStyleCnt="4">
        <dgm:presLayoutVars>
          <dgm:chMax val="0"/>
          <dgm:chPref val="0"/>
          <dgm:bulletEnabled val="1"/>
        </dgm:presLayoutVars>
      </dgm:prSet>
      <dgm:spPr/>
    </dgm:pt>
    <dgm:pt modelId="{2E90799B-3F5D-4F11-A668-56F86B6078CE}" type="pres">
      <dgm:prSet presAssocID="{32F291C0-2D67-4FFC-85E3-D02AE392F195}" presName="BalanceSpacing" presStyleCnt="0"/>
      <dgm:spPr/>
    </dgm:pt>
    <dgm:pt modelId="{FB7FE710-1ECE-4B63-B54A-3A15FD4AE8B7}" type="pres">
      <dgm:prSet presAssocID="{32F291C0-2D67-4FFC-85E3-D02AE392F195}" presName="BalanceSpacing1" presStyleCnt="0"/>
      <dgm:spPr/>
    </dgm:pt>
    <dgm:pt modelId="{F0FEC971-FFB7-42E3-917B-E5F382D024B6}" type="pres">
      <dgm:prSet presAssocID="{40B7A821-A9C4-4B27-869F-29AD82EBA736}" presName="Accent1Text" presStyleLbl="node1" presStyleIdx="7" presStyleCnt="8" custLinFactX="-7393" custLinFactNeighborX="-100000" custLinFactNeighborY="-736"/>
      <dgm:spPr/>
    </dgm:pt>
  </dgm:ptLst>
  <dgm:cxnLst>
    <dgm:cxn modelId="{A8EF660B-A603-4A98-8D3F-375EF3585FCA}" type="presOf" srcId="{715E4DBF-B32C-4DFF-90F1-8B9D3F71FBD4}" destId="{1DB9BDEB-09D6-4DAA-B5FD-73AACC5F95C1}" srcOrd="0" destOrd="0" presId="urn:microsoft.com/office/officeart/2008/layout/AlternatingHexagons"/>
    <dgm:cxn modelId="{9C25D11E-5C50-407A-9930-461321011408}" type="presOf" srcId="{4576E0EC-8220-40E3-9A4D-B321ED91B6EF}" destId="{6146B6EF-0B2C-4915-85D6-BC4A7F7DA107}" srcOrd="0" destOrd="0" presId="urn:microsoft.com/office/officeart/2008/layout/AlternatingHexagons"/>
    <dgm:cxn modelId="{456B4E67-B8C0-43D3-A856-2B1D9330829A}" type="presOf" srcId="{9A486CAF-9EAA-4B7F-97F4-4B525E241891}" destId="{EBEE6891-0937-44F3-AC76-883774AC27D5}" srcOrd="0" destOrd="0" presId="urn:microsoft.com/office/officeart/2008/layout/AlternatingHexagons"/>
    <dgm:cxn modelId="{FFF73777-4DB0-4A77-BB44-93F12FE1DF1A}" srcId="{AFDC4553-D680-4C09-9F26-035EE2DB1E71}" destId="{32F291C0-2D67-4FFC-85E3-D02AE392F195}" srcOrd="3" destOrd="0" parTransId="{E564E7D6-44CA-4D1F-8814-1A807AD952B9}" sibTransId="{40B7A821-A9C4-4B27-869F-29AD82EBA736}"/>
    <dgm:cxn modelId="{2C584992-5463-4E71-9E39-A090488D2FAB}" type="presOf" srcId="{32F291C0-2D67-4FFC-85E3-D02AE392F195}" destId="{C92698E6-452E-4392-88EE-9D3BF582F85B}" srcOrd="0" destOrd="0" presId="urn:microsoft.com/office/officeart/2008/layout/AlternatingHexagons"/>
    <dgm:cxn modelId="{3861F4A6-14AC-40BE-8F7B-F6DB7AE05AF4}" type="presOf" srcId="{059E215A-AB7B-45B5-9EA2-49F9AAD0F551}" destId="{79DF56F3-C00A-426A-8132-1D932C1C3980}" srcOrd="0" destOrd="0" presId="urn:microsoft.com/office/officeart/2008/layout/AlternatingHexagons"/>
    <dgm:cxn modelId="{5A7302B3-A9F3-45A3-AE1B-4D0B08A21FA9}" type="presOf" srcId="{40B7A821-A9C4-4B27-869F-29AD82EBA736}" destId="{F0FEC971-FFB7-42E3-917B-E5F382D024B6}" srcOrd="0" destOrd="0" presId="urn:microsoft.com/office/officeart/2008/layout/AlternatingHexagons"/>
    <dgm:cxn modelId="{7658E7B7-9B49-48A6-BCED-CED3ACD1CA9C}" srcId="{AFDC4553-D680-4C09-9F26-035EE2DB1E71}" destId="{4576E0EC-8220-40E3-9A4D-B321ED91B6EF}" srcOrd="1" destOrd="0" parTransId="{2BD8F80C-9DD2-41AF-B407-2AA7118086B9}" sibTransId="{715E4DBF-B32C-4DFF-90F1-8B9D3F71FBD4}"/>
    <dgm:cxn modelId="{B5D79DC8-2239-419E-BF80-BCE5A8EF4675}" type="presOf" srcId="{A3408ADB-4480-4159-BFCA-1B6266E70243}" destId="{0A1E4DBA-79C1-4D34-BF1F-39B03C9A6E4B}" srcOrd="0" destOrd="0" presId="urn:microsoft.com/office/officeart/2008/layout/AlternatingHexagons"/>
    <dgm:cxn modelId="{5B8C0ECD-6CF6-4B9C-B62E-C75E0675940E}" srcId="{AFDC4553-D680-4C09-9F26-035EE2DB1E71}" destId="{906D1714-DCEF-47AB-9372-190DBB232BE2}" srcOrd="2" destOrd="0" parTransId="{31F0D203-5EE0-4865-86F5-A56BC8D4EC1E}" sibTransId="{059E215A-AB7B-45B5-9EA2-49F9AAD0F551}"/>
    <dgm:cxn modelId="{6C3443D3-9A04-4BF9-841F-705D78543A38}" type="presOf" srcId="{906D1714-DCEF-47AB-9372-190DBB232BE2}" destId="{91A9F37F-9A3D-4150-B166-0CED69B77400}" srcOrd="0" destOrd="0" presId="urn:microsoft.com/office/officeart/2008/layout/AlternatingHexagons"/>
    <dgm:cxn modelId="{4CE990EE-E98D-436B-9739-919428570A3E}" srcId="{AFDC4553-D680-4C09-9F26-035EE2DB1E71}" destId="{A3408ADB-4480-4159-BFCA-1B6266E70243}" srcOrd="0" destOrd="0" parTransId="{6AE29FC7-0E1C-44E1-985D-DDEA89DF5A6D}" sibTransId="{9A486CAF-9EAA-4B7F-97F4-4B525E241891}"/>
    <dgm:cxn modelId="{A9F842FD-5B29-4593-97ED-09552D537D76}" type="presOf" srcId="{AFDC4553-D680-4C09-9F26-035EE2DB1E71}" destId="{B4716347-8F56-4B67-8694-644E54D6C239}" srcOrd="0" destOrd="0" presId="urn:microsoft.com/office/officeart/2008/layout/AlternatingHexagons"/>
    <dgm:cxn modelId="{5738A4A5-5743-4724-AB90-FB879BDC6017}" type="presParOf" srcId="{B4716347-8F56-4B67-8694-644E54D6C239}" destId="{ED5393C2-B1DB-41D6-9B6A-04D9B71D7F46}" srcOrd="0" destOrd="0" presId="urn:microsoft.com/office/officeart/2008/layout/AlternatingHexagons"/>
    <dgm:cxn modelId="{37FE2A35-FF8F-4A61-A205-69FDF1136B53}" type="presParOf" srcId="{ED5393C2-B1DB-41D6-9B6A-04D9B71D7F46}" destId="{0A1E4DBA-79C1-4D34-BF1F-39B03C9A6E4B}" srcOrd="0" destOrd="0" presId="urn:microsoft.com/office/officeart/2008/layout/AlternatingHexagons"/>
    <dgm:cxn modelId="{978753E8-C530-4918-9CC1-983DA0FA7766}" type="presParOf" srcId="{ED5393C2-B1DB-41D6-9B6A-04D9B71D7F46}" destId="{BF855C03-D324-4B8F-94BB-A28FD7B0BED9}" srcOrd="1" destOrd="0" presId="urn:microsoft.com/office/officeart/2008/layout/AlternatingHexagons"/>
    <dgm:cxn modelId="{B0A0F8AE-FF18-44D0-AF4E-0A6BB0121055}" type="presParOf" srcId="{ED5393C2-B1DB-41D6-9B6A-04D9B71D7F46}" destId="{A6E0DD4A-7D19-46C9-811D-8903489389ED}" srcOrd="2" destOrd="0" presId="urn:microsoft.com/office/officeart/2008/layout/AlternatingHexagons"/>
    <dgm:cxn modelId="{EFDC5037-3E0E-4D1F-BCE3-6E6CEB69C7C9}" type="presParOf" srcId="{ED5393C2-B1DB-41D6-9B6A-04D9B71D7F46}" destId="{99965E95-AD72-4E43-87AF-AA5B6AED2B74}" srcOrd="3" destOrd="0" presId="urn:microsoft.com/office/officeart/2008/layout/AlternatingHexagons"/>
    <dgm:cxn modelId="{7570E815-54FD-4D73-9E8F-DED56654F49D}" type="presParOf" srcId="{ED5393C2-B1DB-41D6-9B6A-04D9B71D7F46}" destId="{EBEE6891-0937-44F3-AC76-883774AC27D5}" srcOrd="4" destOrd="0" presId="urn:microsoft.com/office/officeart/2008/layout/AlternatingHexagons"/>
    <dgm:cxn modelId="{47EA7D83-7348-4716-8ACF-785CEDB28B64}" type="presParOf" srcId="{B4716347-8F56-4B67-8694-644E54D6C239}" destId="{CDBD8BB0-A44E-4CCE-AA63-E241B75EF122}" srcOrd="1" destOrd="0" presId="urn:microsoft.com/office/officeart/2008/layout/AlternatingHexagons"/>
    <dgm:cxn modelId="{8B66BAC2-44BC-474C-8D16-04CDF9356DE1}" type="presParOf" srcId="{B4716347-8F56-4B67-8694-644E54D6C239}" destId="{D0EBD479-5BD2-451C-A5BF-4E4819891A34}" srcOrd="2" destOrd="0" presId="urn:microsoft.com/office/officeart/2008/layout/AlternatingHexagons"/>
    <dgm:cxn modelId="{907DA0CE-CCC0-491C-A747-8E0FD430A3DC}" type="presParOf" srcId="{D0EBD479-5BD2-451C-A5BF-4E4819891A34}" destId="{6146B6EF-0B2C-4915-85D6-BC4A7F7DA107}" srcOrd="0" destOrd="0" presId="urn:microsoft.com/office/officeart/2008/layout/AlternatingHexagons"/>
    <dgm:cxn modelId="{E47BA47E-4759-4232-B69A-2EB567BE18D2}" type="presParOf" srcId="{D0EBD479-5BD2-451C-A5BF-4E4819891A34}" destId="{09DE82C2-F4E8-4062-918D-3FD2ED8B78C0}" srcOrd="1" destOrd="0" presId="urn:microsoft.com/office/officeart/2008/layout/AlternatingHexagons"/>
    <dgm:cxn modelId="{EF6F2906-CF2E-4380-B1D2-C15FF80A4896}" type="presParOf" srcId="{D0EBD479-5BD2-451C-A5BF-4E4819891A34}" destId="{7B927DB6-2C21-4211-B822-A9E806887E5E}" srcOrd="2" destOrd="0" presId="urn:microsoft.com/office/officeart/2008/layout/AlternatingHexagons"/>
    <dgm:cxn modelId="{D82F6636-63D8-450E-B5BF-4398F27FBC97}" type="presParOf" srcId="{D0EBD479-5BD2-451C-A5BF-4E4819891A34}" destId="{A5DDC6BA-200D-41A5-9FEA-F600CB8D931D}" srcOrd="3" destOrd="0" presId="urn:microsoft.com/office/officeart/2008/layout/AlternatingHexagons"/>
    <dgm:cxn modelId="{EDA03F64-A211-4FE3-9D47-42757B240955}" type="presParOf" srcId="{D0EBD479-5BD2-451C-A5BF-4E4819891A34}" destId="{1DB9BDEB-09D6-4DAA-B5FD-73AACC5F95C1}" srcOrd="4" destOrd="0" presId="urn:microsoft.com/office/officeart/2008/layout/AlternatingHexagons"/>
    <dgm:cxn modelId="{35DE857D-B774-4EA0-AA07-0618C6631994}" type="presParOf" srcId="{B4716347-8F56-4B67-8694-644E54D6C239}" destId="{07ED3525-51EF-42EB-9050-1D972B812B2C}" srcOrd="3" destOrd="0" presId="urn:microsoft.com/office/officeart/2008/layout/AlternatingHexagons"/>
    <dgm:cxn modelId="{DAE3458A-283C-48B4-8834-36503E4F3E3B}" type="presParOf" srcId="{B4716347-8F56-4B67-8694-644E54D6C239}" destId="{EFBCDEE5-1DD9-4770-99BF-2C3EE6E339D0}" srcOrd="4" destOrd="0" presId="urn:microsoft.com/office/officeart/2008/layout/AlternatingHexagons"/>
    <dgm:cxn modelId="{FFCCC7AD-3032-4FD1-AC56-B09C3BE2D584}" type="presParOf" srcId="{EFBCDEE5-1DD9-4770-99BF-2C3EE6E339D0}" destId="{91A9F37F-9A3D-4150-B166-0CED69B77400}" srcOrd="0" destOrd="0" presId="urn:microsoft.com/office/officeart/2008/layout/AlternatingHexagons"/>
    <dgm:cxn modelId="{695E9B1A-A046-41CE-A891-55E7A0E11BDF}" type="presParOf" srcId="{EFBCDEE5-1DD9-4770-99BF-2C3EE6E339D0}" destId="{229569C2-CFBA-4D7F-B0F9-2197F7E8B3A6}" srcOrd="1" destOrd="0" presId="urn:microsoft.com/office/officeart/2008/layout/AlternatingHexagons"/>
    <dgm:cxn modelId="{E9FCC66E-1971-4C5D-BB9C-49B25F6399C3}" type="presParOf" srcId="{EFBCDEE5-1DD9-4770-99BF-2C3EE6E339D0}" destId="{ECF0A11E-BB20-4665-8357-38AC2BC1E1B1}" srcOrd="2" destOrd="0" presId="urn:microsoft.com/office/officeart/2008/layout/AlternatingHexagons"/>
    <dgm:cxn modelId="{05564523-D137-4329-A48C-15C32497E04D}" type="presParOf" srcId="{EFBCDEE5-1DD9-4770-99BF-2C3EE6E339D0}" destId="{AB106892-E801-4479-AB6E-AD8CF0E60E57}" srcOrd="3" destOrd="0" presId="urn:microsoft.com/office/officeart/2008/layout/AlternatingHexagons"/>
    <dgm:cxn modelId="{FCDC864D-6157-423C-8805-E1CA5023F42E}" type="presParOf" srcId="{EFBCDEE5-1DD9-4770-99BF-2C3EE6E339D0}" destId="{79DF56F3-C00A-426A-8132-1D932C1C3980}" srcOrd="4" destOrd="0" presId="urn:microsoft.com/office/officeart/2008/layout/AlternatingHexagons"/>
    <dgm:cxn modelId="{2DD11856-230A-4FF5-944E-CC3F1458ABD8}" type="presParOf" srcId="{B4716347-8F56-4B67-8694-644E54D6C239}" destId="{44B6005D-91CF-4846-998D-4A6887A418C0}" srcOrd="5" destOrd="0" presId="urn:microsoft.com/office/officeart/2008/layout/AlternatingHexagons"/>
    <dgm:cxn modelId="{4B1072C5-87A7-4737-AF26-2B1EAB640815}" type="presParOf" srcId="{B4716347-8F56-4B67-8694-644E54D6C239}" destId="{6D550B31-1774-4CD7-820E-1757E2661A30}" srcOrd="6" destOrd="0" presId="urn:microsoft.com/office/officeart/2008/layout/AlternatingHexagons"/>
    <dgm:cxn modelId="{DF0D0719-499D-48AD-AC62-F6DCFDD77958}" type="presParOf" srcId="{6D550B31-1774-4CD7-820E-1757E2661A30}" destId="{C92698E6-452E-4392-88EE-9D3BF582F85B}" srcOrd="0" destOrd="0" presId="urn:microsoft.com/office/officeart/2008/layout/AlternatingHexagons"/>
    <dgm:cxn modelId="{ADA5A8F2-7A61-4B36-A9B6-EA06FC51E98E}" type="presParOf" srcId="{6D550B31-1774-4CD7-820E-1757E2661A30}" destId="{EE67B6A5-E561-4DDF-93E7-965F669DDB51}" srcOrd="1" destOrd="0" presId="urn:microsoft.com/office/officeart/2008/layout/AlternatingHexagons"/>
    <dgm:cxn modelId="{B49157C0-8239-4290-9CAA-1E682D92622B}" type="presParOf" srcId="{6D550B31-1774-4CD7-820E-1757E2661A30}" destId="{2E90799B-3F5D-4F11-A668-56F86B6078CE}" srcOrd="2" destOrd="0" presId="urn:microsoft.com/office/officeart/2008/layout/AlternatingHexagons"/>
    <dgm:cxn modelId="{D8572011-C30E-43B1-ADE4-70416FF54743}" type="presParOf" srcId="{6D550B31-1774-4CD7-820E-1757E2661A30}" destId="{FB7FE710-1ECE-4B63-B54A-3A15FD4AE8B7}" srcOrd="3" destOrd="0" presId="urn:microsoft.com/office/officeart/2008/layout/AlternatingHexagons"/>
    <dgm:cxn modelId="{0D198D8B-D909-4CBB-AC8E-82779F845A85}" type="presParOf" srcId="{6D550B31-1774-4CD7-820E-1757E2661A30}" destId="{F0FEC971-FFB7-42E3-917B-E5F382D024B6}" srcOrd="4" destOrd="0" presId="urn:microsoft.com/office/officeart/2008/layout/AlternatingHexagon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A341531-CA37-4AA5-8D0A-1A5D7E85F38D}" type="doc">
      <dgm:prSet loTypeId="urn:microsoft.com/office/officeart/2005/8/layout/funnel1" loCatId="relationship" qsTypeId="urn:microsoft.com/office/officeart/2005/8/quickstyle/3d3" qsCatId="3D" csTypeId="urn:microsoft.com/office/officeart/2005/8/colors/accent1_2" csCatId="accent1" phldr="1"/>
      <dgm:spPr/>
      <dgm:t>
        <a:bodyPr/>
        <a:lstStyle/>
        <a:p>
          <a:endParaRPr lang="en-US"/>
        </a:p>
      </dgm:t>
    </dgm:pt>
    <dgm:pt modelId="{CDD730D9-EC67-479C-87EE-D0E43293E18B}">
      <dgm:prSet phldrT="[Text]"/>
      <dgm:spPr/>
      <dgm:t>
        <a:bodyPr/>
        <a:lstStyle/>
        <a:p>
          <a:r>
            <a:rPr lang="en-US" b="1" dirty="0"/>
            <a:t>The resulting numerical figure will be added to the Value and Momentum factors, producing the final ranking used to select the highest 65 stocks for the portfolio.</a:t>
          </a:r>
        </a:p>
      </dgm:t>
    </dgm:pt>
    <dgm:pt modelId="{771C5308-6148-4EFC-A736-7615392893EA}" type="parTrans" cxnId="{850B5C4E-DC48-4CDB-BAF4-34DE22FE5573}">
      <dgm:prSet/>
      <dgm:spPr/>
      <dgm:t>
        <a:bodyPr/>
        <a:lstStyle/>
        <a:p>
          <a:endParaRPr lang="en-US"/>
        </a:p>
      </dgm:t>
    </dgm:pt>
    <dgm:pt modelId="{2E7DF525-37C5-4E81-ABFA-82CDCA5FA72A}" type="sibTrans" cxnId="{850B5C4E-DC48-4CDB-BAF4-34DE22FE5573}">
      <dgm:prSet/>
      <dgm:spPr/>
      <dgm:t>
        <a:bodyPr/>
        <a:lstStyle/>
        <a:p>
          <a:endParaRPr lang="en-US"/>
        </a:p>
      </dgm:t>
    </dgm:pt>
    <dgm:pt modelId="{8C7391DD-16B5-4590-A5B7-F57861A6EEB4}">
      <dgm:prSet phldrT="[Text]"/>
      <dgm:spPr/>
      <dgm:t>
        <a:bodyPr/>
        <a:lstStyle/>
        <a:p>
          <a:r>
            <a:rPr lang="en-US" b="1" dirty="0"/>
            <a:t>Solution is Factored into Final Stock Ranking</a:t>
          </a:r>
        </a:p>
      </dgm:t>
    </dgm:pt>
    <dgm:pt modelId="{E05DFFF8-B62F-4766-A3D5-63FCD385A44E}" type="sibTrans" cxnId="{8788C99A-5F42-4FE1-8672-46A41C8CC00F}">
      <dgm:prSet/>
      <dgm:spPr/>
      <dgm:t>
        <a:bodyPr/>
        <a:lstStyle/>
        <a:p>
          <a:endParaRPr lang="en-US"/>
        </a:p>
      </dgm:t>
    </dgm:pt>
    <dgm:pt modelId="{B8D62C33-C081-4940-BB9F-ACA32DE2BECC}" type="parTrans" cxnId="{8788C99A-5F42-4FE1-8672-46A41C8CC00F}">
      <dgm:prSet/>
      <dgm:spPr/>
      <dgm:t>
        <a:bodyPr/>
        <a:lstStyle/>
        <a:p>
          <a:endParaRPr lang="en-US"/>
        </a:p>
      </dgm:t>
    </dgm:pt>
    <dgm:pt modelId="{57F88725-B11D-4227-999B-6433D384D2E1}">
      <dgm:prSet phldrT="[Text]"/>
      <dgm:spPr/>
      <dgm:t>
        <a:bodyPr/>
        <a:lstStyle/>
        <a:p>
          <a:r>
            <a:rPr lang="en-US" b="1" dirty="0"/>
            <a:t>Applies Factor Weighting </a:t>
          </a:r>
        </a:p>
      </dgm:t>
    </dgm:pt>
    <dgm:pt modelId="{CC42E50D-A0DD-41DF-BD2E-4ACB0E4EB3D8}" type="sibTrans" cxnId="{39CE84EB-7CEB-4F4A-84C2-65F1B1336218}">
      <dgm:prSet/>
      <dgm:spPr/>
      <dgm:t>
        <a:bodyPr/>
        <a:lstStyle/>
        <a:p>
          <a:endParaRPr lang="en-US"/>
        </a:p>
      </dgm:t>
    </dgm:pt>
    <dgm:pt modelId="{09C2BF35-A480-4D63-B11F-443321FBFB3F}" type="parTrans" cxnId="{39CE84EB-7CEB-4F4A-84C2-65F1B1336218}">
      <dgm:prSet/>
      <dgm:spPr/>
      <dgm:t>
        <a:bodyPr/>
        <a:lstStyle/>
        <a:p>
          <a:endParaRPr lang="en-US"/>
        </a:p>
      </dgm:t>
    </dgm:pt>
    <dgm:pt modelId="{60888A8A-B09B-4D27-97B8-9C91E453E212}">
      <dgm:prSet phldrT="[Text]"/>
      <dgm:spPr/>
      <dgm:t>
        <a:bodyPr/>
        <a:lstStyle/>
        <a:p>
          <a:r>
            <a:rPr lang="en-US" b="1" dirty="0"/>
            <a:t>Model Calculates CBOP Ratio</a:t>
          </a:r>
        </a:p>
      </dgm:t>
    </dgm:pt>
    <dgm:pt modelId="{8EAF6A7B-7D41-4F5B-86CE-E26215408181}" type="sibTrans" cxnId="{424CDA21-7F21-42A2-B2D2-242665B0E794}">
      <dgm:prSet/>
      <dgm:spPr/>
      <dgm:t>
        <a:bodyPr/>
        <a:lstStyle/>
        <a:p>
          <a:endParaRPr lang="en-US"/>
        </a:p>
      </dgm:t>
    </dgm:pt>
    <dgm:pt modelId="{DEAC38FA-A435-453A-BD26-CB958517BD8F}" type="parTrans" cxnId="{424CDA21-7F21-42A2-B2D2-242665B0E794}">
      <dgm:prSet/>
      <dgm:spPr/>
      <dgm:t>
        <a:bodyPr/>
        <a:lstStyle/>
        <a:p>
          <a:endParaRPr lang="en-US"/>
        </a:p>
      </dgm:t>
    </dgm:pt>
    <dgm:pt modelId="{86A028B8-3DF6-4F81-906C-F0CA5FE5FB2A}" type="pres">
      <dgm:prSet presAssocID="{6A341531-CA37-4AA5-8D0A-1A5D7E85F38D}" presName="Name0" presStyleCnt="0">
        <dgm:presLayoutVars>
          <dgm:chMax val="4"/>
          <dgm:resizeHandles val="exact"/>
        </dgm:presLayoutVars>
      </dgm:prSet>
      <dgm:spPr/>
    </dgm:pt>
    <dgm:pt modelId="{0261F1C6-612C-4482-80E4-E2BABF488FD5}" type="pres">
      <dgm:prSet presAssocID="{6A341531-CA37-4AA5-8D0A-1A5D7E85F38D}" presName="ellipse" presStyleLbl="trBgShp" presStyleIdx="0" presStyleCnt="1"/>
      <dgm:spPr/>
    </dgm:pt>
    <dgm:pt modelId="{4110C054-932F-437E-8FEC-EF0D0B088913}" type="pres">
      <dgm:prSet presAssocID="{6A341531-CA37-4AA5-8D0A-1A5D7E85F38D}" presName="arrow1" presStyleLbl="fgShp" presStyleIdx="0" presStyleCnt="1"/>
      <dgm:spPr>
        <a:solidFill>
          <a:srgbClr val="9C2D24"/>
        </a:solidFill>
      </dgm:spPr>
    </dgm:pt>
    <dgm:pt modelId="{61A86839-CF11-4A50-A3AF-FC927D4BA89F}" type="pres">
      <dgm:prSet presAssocID="{6A341531-CA37-4AA5-8D0A-1A5D7E85F38D}" presName="rectangle" presStyleLbl="revTx" presStyleIdx="0" presStyleCnt="1" custScaleX="141162" custScaleY="133142" custLinFactNeighborX="-560" custLinFactNeighborY="33485">
        <dgm:presLayoutVars>
          <dgm:bulletEnabled val="1"/>
        </dgm:presLayoutVars>
      </dgm:prSet>
      <dgm:spPr/>
    </dgm:pt>
    <dgm:pt modelId="{C7B116B5-ED4D-44E0-8D13-0398A03D1703}" type="pres">
      <dgm:prSet presAssocID="{57F88725-B11D-4227-999B-6433D384D2E1}" presName="item1" presStyleLbl="node1" presStyleIdx="0" presStyleCnt="3" custLinFactNeighborX="-6559" custLinFactNeighborY="4083">
        <dgm:presLayoutVars>
          <dgm:bulletEnabled val="1"/>
        </dgm:presLayoutVars>
      </dgm:prSet>
      <dgm:spPr/>
    </dgm:pt>
    <dgm:pt modelId="{3E2C5FA2-F842-49FA-A881-DCC5C7A190F9}" type="pres">
      <dgm:prSet presAssocID="{8C7391DD-16B5-4590-A5B7-F57861A6EEB4}" presName="item2" presStyleLbl="node1" presStyleIdx="1" presStyleCnt="3" custLinFactNeighborX="-1576" custLinFactNeighborY="-15755">
        <dgm:presLayoutVars>
          <dgm:bulletEnabled val="1"/>
        </dgm:presLayoutVars>
      </dgm:prSet>
      <dgm:spPr/>
    </dgm:pt>
    <dgm:pt modelId="{3D6C4CA8-ABAB-48DD-B780-FCB3200F54B7}" type="pres">
      <dgm:prSet presAssocID="{CDD730D9-EC67-479C-87EE-D0E43293E18B}" presName="item3" presStyleLbl="node1" presStyleIdx="2" presStyleCnt="3" custLinFactNeighborX="3940">
        <dgm:presLayoutVars>
          <dgm:bulletEnabled val="1"/>
        </dgm:presLayoutVars>
      </dgm:prSet>
      <dgm:spPr/>
    </dgm:pt>
    <dgm:pt modelId="{E3AF9E9F-48F0-40A7-B926-A050F3B1FA0D}" type="pres">
      <dgm:prSet presAssocID="{6A341531-CA37-4AA5-8D0A-1A5D7E85F38D}" presName="funnel" presStyleLbl="trAlignAcc1" presStyleIdx="0" presStyleCnt="1" custLinFactNeighborX="-600" custLinFactNeighborY="-1758"/>
      <dgm:spPr>
        <a:ln>
          <a:solidFill>
            <a:srgbClr val="9C2D24"/>
          </a:solidFill>
        </a:ln>
      </dgm:spPr>
    </dgm:pt>
  </dgm:ptLst>
  <dgm:cxnLst>
    <dgm:cxn modelId="{3D9F0112-D1E3-43FB-80BC-AA5356554AF4}" type="presOf" srcId="{6A341531-CA37-4AA5-8D0A-1A5D7E85F38D}" destId="{86A028B8-3DF6-4F81-906C-F0CA5FE5FB2A}" srcOrd="0" destOrd="0" presId="urn:microsoft.com/office/officeart/2005/8/layout/funnel1"/>
    <dgm:cxn modelId="{424CDA21-7F21-42A2-B2D2-242665B0E794}" srcId="{6A341531-CA37-4AA5-8D0A-1A5D7E85F38D}" destId="{60888A8A-B09B-4D27-97B8-9C91E453E212}" srcOrd="0" destOrd="0" parTransId="{DEAC38FA-A435-453A-BD26-CB958517BD8F}" sibTransId="{8EAF6A7B-7D41-4F5B-86CE-E26215408181}"/>
    <dgm:cxn modelId="{4873C76D-ACAA-4A66-9B97-244DBB4C5AD9}" type="presOf" srcId="{57F88725-B11D-4227-999B-6433D384D2E1}" destId="{3E2C5FA2-F842-49FA-A881-DCC5C7A190F9}" srcOrd="0" destOrd="0" presId="urn:microsoft.com/office/officeart/2005/8/layout/funnel1"/>
    <dgm:cxn modelId="{850B5C4E-DC48-4CDB-BAF4-34DE22FE5573}" srcId="{6A341531-CA37-4AA5-8D0A-1A5D7E85F38D}" destId="{CDD730D9-EC67-479C-87EE-D0E43293E18B}" srcOrd="3" destOrd="0" parTransId="{771C5308-6148-4EFC-A736-7615392893EA}" sibTransId="{2E7DF525-37C5-4E81-ABFA-82CDCA5FA72A}"/>
    <dgm:cxn modelId="{C6374A6E-0C7C-4231-8339-25D27443D10A}" type="presOf" srcId="{60888A8A-B09B-4D27-97B8-9C91E453E212}" destId="{3D6C4CA8-ABAB-48DD-B780-FCB3200F54B7}" srcOrd="0" destOrd="0" presId="urn:microsoft.com/office/officeart/2005/8/layout/funnel1"/>
    <dgm:cxn modelId="{CF01E955-B64A-4D39-9878-CEC5F4B0BBD2}" type="presOf" srcId="{CDD730D9-EC67-479C-87EE-D0E43293E18B}" destId="{61A86839-CF11-4A50-A3AF-FC927D4BA89F}" srcOrd="0" destOrd="0" presId="urn:microsoft.com/office/officeart/2005/8/layout/funnel1"/>
    <dgm:cxn modelId="{8788C99A-5F42-4FE1-8672-46A41C8CC00F}" srcId="{6A341531-CA37-4AA5-8D0A-1A5D7E85F38D}" destId="{8C7391DD-16B5-4590-A5B7-F57861A6EEB4}" srcOrd="2" destOrd="0" parTransId="{B8D62C33-C081-4940-BB9F-ACA32DE2BECC}" sibTransId="{E05DFFF8-B62F-4766-A3D5-63FCD385A44E}"/>
    <dgm:cxn modelId="{CD58C19E-36E6-480E-BAF5-038E07EAB509}" type="presOf" srcId="{8C7391DD-16B5-4590-A5B7-F57861A6EEB4}" destId="{C7B116B5-ED4D-44E0-8D13-0398A03D1703}" srcOrd="0" destOrd="0" presId="urn:microsoft.com/office/officeart/2005/8/layout/funnel1"/>
    <dgm:cxn modelId="{39CE84EB-7CEB-4F4A-84C2-65F1B1336218}" srcId="{6A341531-CA37-4AA5-8D0A-1A5D7E85F38D}" destId="{57F88725-B11D-4227-999B-6433D384D2E1}" srcOrd="1" destOrd="0" parTransId="{09C2BF35-A480-4D63-B11F-443321FBFB3F}" sibTransId="{CC42E50D-A0DD-41DF-BD2E-4ACB0E4EB3D8}"/>
    <dgm:cxn modelId="{1C8860FE-C55F-4467-93D3-9860EF9BDAD1}" type="presParOf" srcId="{86A028B8-3DF6-4F81-906C-F0CA5FE5FB2A}" destId="{0261F1C6-612C-4482-80E4-E2BABF488FD5}" srcOrd="0" destOrd="0" presId="urn:microsoft.com/office/officeart/2005/8/layout/funnel1"/>
    <dgm:cxn modelId="{9BDB236F-E9C2-4D5E-8A69-6444E5067FD9}" type="presParOf" srcId="{86A028B8-3DF6-4F81-906C-F0CA5FE5FB2A}" destId="{4110C054-932F-437E-8FEC-EF0D0B088913}" srcOrd="1" destOrd="0" presId="urn:microsoft.com/office/officeart/2005/8/layout/funnel1"/>
    <dgm:cxn modelId="{C49D7C78-5F92-4F44-8A87-4478E4E335FA}" type="presParOf" srcId="{86A028B8-3DF6-4F81-906C-F0CA5FE5FB2A}" destId="{61A86839-CF11-4A50-A3AF-FC927D4BA89F}" srcOrd="2" destOrd="0" presId="urn:microsoft.com/office/officeart/2005/8/layout/funnel1"/>
    <dgm:cxn modelId="{9767FB74-00C6-4B8C-A7DF-6F8EFBD27F66}" type="presParOf" srcId="{86A028B8-3DF6-4F81-906C-F0CA5FE5FB2A}" destId="{C7B116B5-ED4D-44E0-8D13-0398A03D1703}" srcOrd="3" destOrd="0" presId="urn:microsoft.com/office/officeart/2005/8/layout/funnel1"/>
    <dgm:cxn modelId="{C96E8EA6-E4CB-4D41-A2C7-86517A77EF78}" type="presParOf" srcId="{86A028B8-3DF6-4F81-906C-F0CA5FE5FB2A}" destId="{3E2C5FA2-F842-49FA-A881-DCC5C7A190F9}" srcOrd="4" destOrd="0" presId="urn:microsoft.com/office/officeart/2005/8/layout/funnel1"/>
    <dgm:cxn modelId="{ED2D5AEE-236A-4746-A44A-76123BA7C395}" type="presParOf" srcId="{86A028B8-3DF6-4F81-906C-F0CA5FE5FB2A}" destId="{3D6C4CA8-ABAB-48DD-B780-FCB3200F54B7}" srcOrd="5" destOrd="0" presId="urn:microsoft.com/office/officeart/2005/8/layout/funnel1"/>
    <dgm:cxn modelId="{C52D0BEB-AF03-4887-BFFA-D7D839424D29}" type="presParOf" srcId="{86A028B8-3DF6-4F81-906C-F0CA5FE5FB2A}" destId="{E3AF9E9F-48F0-40A7-B926-A050F3B1FA0D}"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062CCA-F71E-4859-83A1-741C127D4309}">
      <dsp:nvSpPr>
        <dsp:cNvPr id="0" name=""/>
        <dsp:cNvSpPr/>
      </dsp:nvSpPr>
      <dsp:spPr>
        <a:xfrm>
          <a:off x="1587" y="1861641"/>
          <a:ext cx="1603374" cy="801687"/>
        </a:xfrm>
        <a:prstGeom prst="roundRect">
          <a:avLst>
            <a:gd name="adj" fmla="val 10000"/>
          </a:avLst>
        </a:prstGeom>
        <a:solidFill>
          <a:srgbClr val="8C0B42"/>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Insider </a:t>
          </a:r>
        </a:p>
      </dsp:txBody>
      <dsp:txXfrm>
        <a:off x="25068" y="1885122"/>
        <a:ext cx="1556412" cy="754725"/>
      </dsp:txXfrm>
    </dsp:sp>
    <dsp:sp modelId="{E806FA0D-7C6B-4644-8A0F-68A18A7C5E55}">
      <dsp:nvSpPr>
        <dsp:cNvPr id="0" name=""/>
        <dsp:cNvSpPr/>
      </dsp:nvSpPr>
      <dsp:spPr>
        <a:xfrm rot="18770822">
          <a:off x="1454086" y="1899003"/>
          <a:ext cx="943101" cy="35507"/>
        </a:xfrm>
        <a:custGeom>
          <a:avLst/>
          <a:gdLst/>
          <a:ahLst/>
          <a:cxnLst/>
          <a:rect l="0" t="0" r="0" b="0"/>
          <a:pathLst>
            <a:path>
              <a:moveTo>
                <a:pt x="0" y="17753"/>
              </a:moveTo>
              <a:lnTo>
                <a:pt x="943101" y="17753"/>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02059" y="1893179"/>
        <a:ext cx="47155" cy="47155"/>
      </dsp:txXfrm>
    </dsp:sp>
    <dsp:sp modelId="{A30DAF51-E55F-491A-9B60-0886C9D4FDCF}">
      <dsp:nvSpPr>
        <dsp:cNvPr id="0" name=""/>
        <dsp:cNvSpPr/>
      </dsp:nvSpPr>
      <dsp:spPr>
        <a:xfrm>
          <a:off x="2246312" y="1170185"/>
          <a:ext cx="1603374" cy="801687"/>
        </a:xfrm>
        <a:prstGeom prst="roundRect">
          <a:avLst>
            <a:gd name="adj" fmla="val 10000"/>
          </a:avLst>
        </a:prstGeom>
        <a:solidFill>
          <a:srgbClr val="8C0B42"/>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Long Horizon (LH)</a:t>
          </a:r>
        </a:p>
      </dsp:txBody>
      <dsp:txXfrm>
        <a:off x="2269793" y="1193666"/>
        <a:ext cx="1556412" cy="754725"/>
      </dsp:txXfrm>
    </dsp:sp>
    <dsp:sp modelId="{4860A410-ACDD-4C34-A34B-2EA39F0E05B8}">
      <dsp:nvSpPr>
        <dsp:cNvPr id="0" name=""/>
        <dsp:cNvSpPr/>
      </dsp:nvSpPr>
      <dsp:spPr>
        <a:xfrm rot="19457599">
          <a:off x="3775450" y="1322790"/>
          <a:ext cx="789824" cy="35507"/>
        </a:xfrm>
        <a:custGeom>
          <a:avLst/>
          <a:gdLst/>
          <a:ahLst/>
          <a:cxnLst/>
          <a:rect l="0" t="0" r="0" b="0"/>
          <a:pathLst>
            <a:path>
              <a:moveTo>
                <a:pt x="0" y="17753"/>
              </a:moveTo>
              <a:lnTo>
                <a:pt x="789824" y="17753"/>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50616" y="1320798"/>
        <a:ext cx="39491" cy="39491"/>
      </dsp:txXfrm>
    </dsp:sp>
    <dsp:sp modelId="{4F7AD086-3FB5-44CF-983B-265B75FC23A8}">
      <dsp:nvSpPr>
        <dsp:cNvPr id="0" name=""/>
        <dsp:cNvSpPr/>
      </dsp:nvSpPr>
      <dsp:spPr>
        <a:xfrm>
          <a:off x="4491037" y="709215"/>
          <a:ext cx="1603374" cy="801687"/>
        </a:xfrm>
        <a:prstGeom prst="roundRect">
          <a:avLst>
            <a:gd name="adj" fmla="val 10000"/>
          </a:avLst>
        </a:prstGeom>
        <a:solidFill>
          <a:srgbClr val="8C0B42"/>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Uninformative</a:t>
          </a:r>
        </a:p>
      </dsp:txBody>
      <dsp:txXfrm>
        <a:off x="4514518" y="732696"/>
        <a:ext cx="1556412" cy="754725"/>
      </dsp:txXfrm>
    </dsp:sp>
    <dsp:sp modelId="{9CA2F961-B7B3-465B-A5E5-7647553AABD7}">
      <dsp:nvSpPr>
        <dsp:cNvPr id="0" name=""/>
        <dsp:cNvSpPr/>
      </dsp:nvSpPr>
      <dsp:spPr>
        <a:xfrm rot="2142401">
          <a:off x="3775450" y="1783760"/>
          <a:ext cx="789824" cy="35507"/>
        </a:xfrm>
        <a:custGeom>
          <a:avLst/>
          <a:gdLst/>
          <a:ahLst/>
          <a:cxnLst/>
          <a:rect l="0" t="0" r="0" b="0"/>
          <a:pathLst>
            <a:path>
              <a:moveTo>
                <a:pt x="0" y="17753"/>
              </a:moveTo>
              <a:lnTo>
                <a:pt x="789824" y="17753"/>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50616" y="1781769"/>
        <a:ext cx="39491" cy="39491"/>
      </dsp:txXfrm>
    </dsp:sp>
    <dsp:sp modelId="{C35889DB-45F8-4D6C-A693-45C0EB5C9431}">
      <dsp:nvSpPr>
        <dsp:cNvPr id="0" name=""/>
        <dsp:cNvSpPr/>
      </dsp:nvSpPr>
      <dsp:spPr>
        <a:xfrm>
          <a:off x="4491037" y="1631156"/>
          <a:ext cx="1603374" cy="801687"/>
        </a:xfrm>
        <a:prstGeom prst="roundRect">
          <a:avLst>
            <a:gd name="adj" fmla="val 10000"/>
          </a:avLst>
        </a:prstGeom>
        <a:solidFill>
          <a:srgbClr val="8C0B42"/>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Deviation from (LH)</a:t>
          </a:r>
        </a:p>
      </dsp:txBody>
      <dsp:txXfrm>
        <a:off x="4514518" y="1654637"/>
        <a:ext cx="1556412" cy="754725"/>
      </dsp:txXfrm>
    </dsp:sp>
    <dsp:sp modelId="{F69C9664-BFB3-4CB7-83AC-238C737CF696}">
      <dsp:nvSpPr>
        <dsp:cNvPr id="0" name=""/>
        <dsp:cNvSpPr/>
      </dsp:nvSpPr>
      <dsp:spPr>
        <a:xfrm rot="2829178">
          <a:off x="1454086" y="2590458"/>
          <a:ext cx="943101" cy="35507"/>
        </a:xfrm>
        <a:custGeom>
          <a:avLst/>
          <a:gdLst/>
          <a:ahLst/>
          <a:cxnLst/>
          <a:rect l="0" t="0" r="0" b="0"/>
          <a:pathLst>
            <a:path>
              <a:moveTo>
                <a:pt x="0" y="17753"/>
              </a:moveTo>
              <a:lnTo>
                <a:pt x="943101" y="17753"/>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02059" y="2584635"/>
        <a:ext cx="47155" cy="47155"/>
      </dsp:txXfrm>
    </dsp:sp>
    <dsp:sp modelId="{1E142786-40B5-4B33-A768-8AF9E25C1CA3}">
      <dsp:nvSpPr>
        <dsp:cNvPr id="0" name=""/>
        <dsp:cNvSpPr/>
      </dsp:nvSpPr>
      <dsp:spPr>
        <a:xfrm>
          <a:off x="2246312" y="2553096"/>
          <a:ext cx="1603374" cy="801687"/>
        </a:xfrm>
        <a:prstGeom prst="roundRect">
          <a:avLst>
            <a:gd name="adj" fmla="val 10000"/>
          </a:avLst>
        </a:prstGeom>
        <a:solidFill>
          <a:srgbClr val="FEC938"/>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Short Horizon (SH)</a:t>
          </a:r>
        </a:p>
      </dsp:txBody>
      <dsp:txXfrm>
        <a:off x="2269793" y="2576577"/>
        <a:ext cx="1556412" cy="754725"/>
      </dsp:txXfrm>
    </dsp:sp>
    <dsp:sp modelId="{7A7B0C67-C71A-4E8E-BC0B-BCC17FAEAE0A}">
      <dsp:nvSpPr>
        <dsp:cNvPr id="0" name=""/>
        <dsp:cNvSpPr/>
      </dsp:nvSpPr>
      <dsp:spPr>
        <a:xfrm>
          <a:off x="3849687" y="2936186"/>
          <a:ext cx="641350" cy="35507"/>
        </a:xfrm>
        <a:custGeom>
          <a:avLst/>
          <a:gdLst/>
          <a:ahLst/>
          <a:cxnLst/>
          <a:rect l="0" t="0" r="0" b="0"/>
          <a:pathLst>
            <a:path>
              <a:moveTo>
                <a:pt x="0" y="17753"/>
              </a:moveTo>
              <a:lnTo>
                <a:pt x="641350" y="17753"/>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54328" y="2937906"/>
        <a:ext cx="32067" cy="32067"/>
      </dsp:txXfrm>
    </dsp:sp>
    <dsp:sp modelId="{ABCD8FCC-E355-46A6-8486-05CC36D3FBB2}">
      <dsp:nvSpPr>
        <dsp:cNvPr id="0" name=""/>
        <dsp:cNvSpPr/>
      </dsp:nvSpPr>
      <dsp:spPr>
        <a:xfrm>
          <a:off x="4491037" y="2553096"/>
          <a:ext cx="1603374" cy="801687"/>
        </a:xfrm>
        <a:prstGeom prst="roundRect">
          <a:avLst>
            <a:gd name="adj" fmla="val 10000"/>
          </a:avLst>
        </a:prstGeom>
        <a:solidFill>
          <a:srgbClr val="8C0B42"/>
        </a:solidFill>
        <a:ln w="38100" cap="flat" cmpd="sng" algn="ctr">
          <a:solidFill>
            <a:srgbClr val="00B05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Informative</a:t>
          </a:r>
        </a:p>
      </dsp:txBody>
      <dsp:txXfrm>
        <a:off x="4514518" y="2576577"/>
        <a:ext cx="1556412" cy="75472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557F67-7182-F644-B68A-64F796A13A69}">
      <dsp:nvSpPr>
        <dsp:cNvPr id="0" name=""/>
        <dsp:cNvSpPr/>
      </dsp:nvSpPr>
      <dsp:spPr>
        <a:xfrm>
          <a:off x="1014354" y="310070"/>
          <a:ext cx="3858658" cy="3858658"/>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Momentum</a:t>
          </a:r>
        </a:p>
      </dsp:txBody>
      <dsp:txXfrm>
        <a:off x="3112270" y="1022085"/>
        <a:ext cx="1309187" cy="1286219"/>
      </dsp:txXfrm>
    </dsp:sp>
    <dsp:sp modelId="{28B025AD-E203-A342-BB86-9C67FD3A3782}">
      <dsp:nvSpPr>
        <dsp:cNvPr id="0" name=""/>
        <dsp:cNvSpPr/>
      </dsp:nvSpPr>
      <dsp:spPr>
        <a:xfrm>
          <a:off x="815449" y="424911"/>
          <a:ext cx="3858658" cy="3858658"/>
        </a:xfrm>
        <a:prstGeom prst="pie">
          <a:avLst>
            <a:gd name="adj1" fmla="val 1800000"/>
            <a:gd name="adj2" fmla="val 900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Cash Based Operating Profitability</a:t>
          </a:r>
        </a:p>
      </dsp:txBody>
      <dsp:txXfrm>
        <a:off x="1871987" y="2859541"/>
        <a:ext cx="1745583" cy="1194346"/>
      </dsp:txXfrm>
    </dsp:sp>
    <dsp:sp modelId="{2F029870-F07C-A849-AA98-8F11D3ED5A5E}">
      <dsp:nvSpPr>
        <dsp:cNvPr id="0" name=""/>
        <dsp:cNvSpPr/>
      </dsp:nvSpPr>
      <dsp:spPr>
        <a:xfrm>
          <a:off x="815449" y="424911"/>
          <a:ext cx="3858658" cy="3858658"/>
        </a:xfrm>
        <a:prstGeom prst="pie">
          <a:avLst>
            <a:gd name="adj1" fmla="val 9000000"/>
            <a:gd name="adj2" fmla="val 1620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Value</a:t>
          </a:r>
        </a:p>
      </dsp:txBody>
      <dsp:txXfrm>
        <a:off x="1228877" y="1182862"/>
        <a:ext cx="1309187" cy="128621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FAEA08-C7F6-1344-8261-89629CB51BAF}">
      <dsp:nvSpPr>
        <dsp:cNvPr id="0" name=""/>
        <dsp:cNvSpPr/>
      </dsp:nvSpPr>
      <dsp:spPr>
        <a:xfrm>
          <a:off x="0" y="0"/>
          <a:ext cx="5524500" cy="815490"/>
        </a:xfrm>
        <a:prstGeom prst="roundRect">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kern="1200" dirty="0">
              <a:solidFill>
                <a:srgbClr val="070101"/>
              </a:solidFill>
            </a:rPr>
            <a:t>Momentum Factor </a:t>
          </a:r>
        </a:p>
      </dsp:txBody>
      <dsp:txXfrm>
        <a:off x="39809" y="39809"/>
        <a:ext cx="5444882" cy="735872"/>
      </dsp:txXfrm>
    </dsp:sp>
    <dsp:sp modelId="{3584B871-4CB3-1442-A2B9-28704E7CF37C}">
      <dsp:nvSpPr>
        <dsp:cNvPr id="0" name=""/>
        <dsp:cNvSpPr/>
      </dsp:nvSpPr>
      <dsp:spPr>
        <a:xfrm>
          <a:off x="0" y="820947"/>
          <a:ext cx="5524500" cy="3659760"/>
        </a:xfrm>
        <a:prstGeom prst="rect">
          <a:avLst/>
        </a:prstGeom>
        <a:noFill/>
        <a:ln>
          <a:solidFill>
            <a:srgbClr val="070101"/>
          </a:solidFill>
        </a:ln>
        <a:effectLst/>
      </dsp:spPr>
      <dsp:style>
        <a:lnRef idx="0">
          <a:scrgbClr r="0" g="0" b="0"/>
        </a:lnRef>
        <a:fillRef idx="0">
          <a:scrgbClr r="0" g="0" b="0"/>
        </a:fillRef>
        <a:effectRef idx="0">
          <a:scrgbClr r="0" g="0" b="0"/>
        </a:effectRef>
        <a:fontRef idx="minor"/>
      </dsp:style>
      <dsp:txBody>
        <a:bodyPr spcFirstLastPara="0" vert="horz" wrap="square" lIns="175403" tIns="43180" rIns="241808" bIns="43180" numCol="1" spcCol="1270" anchor="t" anchorCtr="0">
          <a:noAutofit/>
        </a:bodyPr>
        <a:lstStyle/>
        <a:p>
          <a:pPr marL="228600" lvl="1" indent="-228600" algn="l" defTabSz="1200150">
            <a:lnSpc>
              <a:spcPct val="90000"/>
            </a:lnSpc>
            <a:spcBef>
              <a:spcPct val="0"/>
            </a:spcBef>
            <a:spcAft>
              <a:spcPct val="20000"/>
            </a:spcAft>
            <a:buChar char="•"/>
          </a:pPr>
          <a:r>
            <a:rPr lang="en-US" sz="2700" b="1" kern="1200" dirty="0">
              <a:solidFill>
                <a:schemeClr val="bg1"/>
              </a:solidFill>
            </a:rPr>
            <a:t>Applied as a function of YTD Returns and Factor weighting.</a:t>
          </a:r>
        </a:p>
        <a:p>
          <a:pPr marL="228600" lvl="1" indent="-228600" algn="l" defTabSz="1200150">
            <a:lnSpc>
              <a:spcPct val="90000"/>
            </a:lnSpc>
            <a:spcBef>
              <a:spcPct val="0"/>
            </a:spcBef>
            <a:spcAft>
              <a:spcPct val="20000"/>
            </a:spcAft>
            <a:buChar char="•"/>
          </a:pPr>
          <a:r>
            <a:rPr lang="en-US" sz="2700" b="1" kern="1200" dirty="0">
              <a:solidFill>
                <a:schemeClr val="bg1"/>
              </a:solidFill>
            </a:rPr>
            <a:t>Stocks with superior returns are given preferential ranking in portfolio model.</a:t>
          </a:r>
        </a:p>
        <a:p>
          <a:pPr marL="228600" lvl="1" indent="-228600" algn="l" defTabSz="1200150">
            <a:lnSpc>
              <a:spcPct val="90000"/>
            </a:lnSpc>
            <a:spcBef>
              <a:spcPct val="0"/>
            </a:spcBef>
            <a:spcAft>
              <a:spcPct val="20000"/>
            </a:spcAft>
            <a:buChar char="•"/>
          </a:pPr>
          <a:r>
            <a:rPr lang="en-US" sz="2700" b="1" kern="1200" dirty="0">
              <a:solidFill>
                <a:schemeClr val="bg1"/>
              </a:solidFill>
            </a:rPr>
            <a:t>Stocks with positive returns in one period tend to continue to perform well in follow-on periods. </a:t>
          </a:r>
          <a:r>
            <a:rPr lang="en-US" sz="2700" b="1" kern="1200" dirty="0" err="1">
              <a:solidFill>
                <a:schemeClr val="bg1"/>
              </a:solidFill>
            </a:rPr>
            <a:t>Jegadeesh</a:t>
          </a:r>
          <a:r>
            <a:rPr lang="en-US" sz="2700" b="1" kern="1200" dirty="0">
              <a:solidFill>
                <a:schemeClr val="bg1"/>
              </a:solidFill>
            </a:rPr>
            <a:t> and Titman (1993) </a:t>
          </a:r>
        </a:p>
      </dsp:txBody>
      <dsp:txXfrm>
        <a:off x="0" y="820947"/>
        <a:ext cx="5524500" cy="365976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557F67-7182-F644-B68A-64F796A13A69}">
      <dsp:nvSpPr>
        <dsp:cNvPr id="0" name=""/>
        <dsp:cNvSpPr/>
      </dsp:nvSpPr>
      <dsp:spPr>
        <a:xfrm>
          <a:off x="1014354" y="310070"/>
          <a:ext cx="3858658" cy="3858658"/>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Value</a:t>
          </a:r>
        </a:p>
      </dsp:txBody>
      <dsp:txXfrm>
        <a:off x="3112270" y="1022085"/>
        <a:ext cx="1309187" cy="1286219"/>
      </dsp:txXfrm>
    </dsp:sp>
    <dsp:sp modelId="{28B025AD-E203-A342-BB86-9C67FD3A3782}">
      <dsp:nvSpPr>
        <dsp:cNvPr id="0" name=""/>
        <dsp:cNvSpPr/>
      </dsp:nvSpPr>
      <dsp:spPr>
        <a:xfrm>
          <a:off x="815449" y="424911"/>
          <a:ext cx="3858658" cy="3858658"/>
        </a:xfrm>
        <a:prstGeom prst="pie">
          <a:avLst>
            <a:gd name="adj1" fmla="val 1800000"/>
            <a:gd name="adj2" fmla="val 900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Cash Based Operating Profitability</a:t>
          </a:r>
          <a:endParaRPr lang="en-US" sz="2000" kern="1200" dirty="0"/>
        </a:p>
      </dsp:txBody>
      <dsp:txXfrm>
        <a:off x="1871987" y="2859541"/>
        <a:ext cx="1745583" cy="1194346"/>
      </dsp:txXfrm>
    </dsp:sp>
    <dsp:sp modelId="{2F029870-F07C-A849-AA98-8F11D3ED5A5E}">
      <dsp:nvSpPr>
        <dsp:cNvPr id="0" name=""/>
        <dsp:cNvSpPr/>
      </dsp:nvSpPr>
      <dsp:spPr>
        <a:xfrm>
          <a:off x="815449" y="424911"/>
          <a:ext cx="3858658" cy="3858658"/>
        </a:xfrm>
        <a:prstGeom prst="pie">
          <a:avLst>
            <a:gd name="adj1" fmla="val 9000000"/>
            <a:gd name="adj2" fmla="val 1620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Momentum</a:t>
          </a:r>
        </a:p>
      </dsp:txBody>
      <dsp:txXfrm>
        <a:off x="1228877" y="1182862"/>
        <a:ext cx="1309187" cy="128621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FAEA08-C7F6-1344-8261-89629CB51BAF}">
      <dsp:nvSpPr>
        <dsp:cNvPr id="0" name=""/>
        <dsp:cNvSpPr/>
      </dsp:nvSpPr>
      <dsp:spPr>
        <a:xfrm>
          <a:off x="0" y="0"/>
          <a:ext cx="5561045" cy="827277"/>
        </a:xfrm>
        <a:prstGeom prst="roundRect">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solidFill>
                <a:srgbClr val="070101"/>
              </a:solidFill>
            </a:rPr>
            <a:t>Value Factor</a:t>
          </a:r>
        </a:p>
      </dsp:txBody>
      <dsp:txXfrm>
        <a:off x="40384" y="40384"/>
        <a:ext cx="5480277" cy="746509"/>
      </dsp:txXfrm>
    </dsp:sp>
    <dsp:sp modelId="{3584B871-4CB3-1442-A2B9-28704E7CF37C}">
      <dsp:nvSpPr>
        <dsp:cNvPr id="0" name=""/>
        <dsp:cNvSpPr/>
      </dsp:nvSpPr>
      <dsp:spPr>
        <a:xfrm>
          <a:off x="0" y="860270"/>
          <a:ext cx="5561045" cy="3512645"/>
        </a:xfrm>
        <a:prstGeom prst="rect">
          <a:avLst/>
        </a:prstGeom>
        <a:noFill/>
        <a:ln>
          <a:solidFill>
            <a:srgbClr val="070101"/>
          </a:solidFill>
        </a:ln>
        <a:effectLst/>
      </dsp:spPr>
      <dsp:style>
        <a:lnRef idx="0">
          <a:scrgbClr r="0" g="0" b="0"/>
        </a:lnRef>
        <a:fillRef idx="0">
          <a:scrgbClr r="0" g="0" b="0"/>
        </a:fillRef>
        <a:effectRef idx="0">
          <a:scrgbClr r="0" g="0" b="0"/>
        </a:effectRef>
        <a:fontRef idx="minor"/>
      </dsp:style>
      <dsp:txBody>
        <a:bodyPr spcFirstLastPara="0" vert="horz" wrap="square" lIns="176563" tIns="33020" rIns="184912" bIns="33020" numCol="1" spcCol="1270" anchor="t" anchorCtr="0">
          <a:noAutofit/>
        </a:bodyPr>
        <a:lstStyle/>
        <a:p>
          <a:pPr marL="228600" lvl="1" indent="-228600" algn="l" defTabSz="1155700">
            <a:lnSpc>
              <a:spcPct val="90000"/>
            </a:lnSpc>
            <a:spcBef>
              <a:spcPct val="0"/>
            </a:spcBef>
            <a:spcAft>
              <a:spcPct val="20000"/>
            </a:spcAft>
            <a:buChar char="•"/>
          </a:pPr>
          <a:r>
            <a:rPr lang="en-US" sz="2600" b="1" kern="1200" dirty="0">
              <a:solidFill>
                <a:schemeClr val="bg1"/>
              </a:solidFill>
            </a:rPr>
            <a:t>Applied as a function of Price to Book Ratio and Factor weighting.</a:t>
          </a:r>
        </a:p>
        <a:p>
          <a:pPr marL="228600" lvl="1" indent="-228600" algn="l" defTabSz="1155700">
            <a:lnSpc>
              <a:spcPct val="90000"/>
            </a:lnSpc>
            <a:spcBef>
              <a:spcPct val="0"/>
            </a:spcBef>
            <a:spcAft>
              <a:spcPct val="20000"/>
            </a:spcAft>
            <a:buChar char="•"/>
          </a:pPr>
          <a:r>
            <a:rPr lang="en-US" sz="2600" b="1" kern="1200" dirty="0">
              <a:solidFill>
                <a:schemeClr val="bg1"/>
              </a:solidFill>
            </a:rPr>
            <a:t> Value only strategies have underperformed relative to other strategies over the prior decade.</a:t>
          </a:r>
        </a:p>
        <a:p>
          <a:pPr marL="228600" lvl="1" indent="-228600" algn="l" defTabSz="1155700">
            <a:lnSpc>
              <a:spcPct val="90000"/>
            </a:lnSpc>
            <a:spcBef>
              <a:spcPct val="0"/>
            </a:spcBef>
            <a:spcAft>
              <a:spcPct val="20000"/>
            </a:spcAft>
            <a:buChar char="•"/>
          </a:pPr>
          <a:r>
            <a:rPr lang="en-US" sz="2600" b="1" kern="1200" dirty="0">
              <a:solidFill>
                <a:schemeClr val="bg1"/>
              </a:solidFill>
            </a:rPr>
            <a:t> A combination of Value &amp; Profitability is expected to outperform value only portfolios.</a:t>
          </a:r>
        </a:p>
      </dsp:txBody>
      <dsp:txXfrm>
        <a:off x="0" y="860270"/>
        <a:ext cx="5561045" cy="351264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040939-BDA8-44CC-B5E3-CACB87737F50}">
      <dsp:nvSpPr>
        <dsp:cNvPr id="0" name=""/>
        <dsp:cNvSpPr/>
      </dsp:nvSpPr>
      <dsp:spPr>
        <a:xfrm>
          <a:off x="1664015" y="1314"/>
          <a:ext cx="1984367" cy="1289838"/>
        </a:xfrm>
        <a:prstGeom prst="round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Compare current weights to charter requirements</a:t>
          </a:r>
        </a:p>
      </dsp:txBody>
      <dsp:txXfrm>
        <a:off x="1726980" y="64279"/>
        <a:ext cx="1858437" cy="1163908"/>
      </dsp:txXfrm>
    </dsp:sp>
    <dsp:sp modelId="{6D62F70D-6732-4EB6-9C66-88C97E616348}">
      <dsp:nvSpPr>
        <dsp:cNvPr id="0" name=""/>
        <dsp:cNvSpPr/>
      </dsp:nvSpPr>
      <dsp:spPr>
        <a:xfrm>
          <a:off x="936917" y="646233"/>
          <a:ext cx="3438562" cy="3438562"/>
        </a:xfrm>
        <a:custGeom>
          <a:avLst/>
          <a:gdLst/>
          <a:ahLst/>
          <a:cxnLst/>
          <a:rect l="0" t="0" r="0" b="0"/>
          <a:pathLst>
            <a:path>
              <a:moveTo>
                <a:pt x="2977456" y="547563"/>
              </a:moveTo>
              <a:arcTo wR="1719281" hR="1719281" stAng="19022266" swAng="230071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337A3DC-3611-450D-A3D6-B2FD7AB77B4C}">
      <dsp:nvSpPr>
        <dsp:cNvPr id="0" name=""/>
        <dsp:cNvSpPr/>
      </dsp:nvSpPr>
      <dsp:spPr>
        <a:xfrm>
          <a:off x="3152956" y="2580235"/>
          <a:ext cx="1984367" cy="1289838"/>
        </a:xfrm>
        <a:prstGeom prst="round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Reduce evenly all stocks within sector to adhere to charter requirements </a:t>
          </a:r>
        </a:p>
      </dsp:txBody>
      <dsp:txXfrm>
        <a:off x="3215921" y="2643200"/>
        <a:ext cx="1858437" cy="1163908"/>
      </dsp:txXfrm>
    </dsp:sp>
    <dsp:sp modelId="{4ABBF49A-5CC2-41D2-AAF6-E4A2749138CF}">
      <dsp:nvSpPr>
        <dsp:cNvPr id="0" name=""/>
        <dsp:cNvSpPr/>
      </dsp:nvSpPr>
      <dsp:spPr>
        <a:xfrm>
          <a:off x="936917" y="646233"/>
          <a:ext cx="3438562" cy="3438562"/>
        </a:xfrm>
        <a:custGeom>
          <a:avLst/>
          <a:gdLst/>
          <a:ahLst/>
          <a:cxnLst/>
          <a:rect l="0" t="0" r="0" b="0"/>
          <a:pathLst>
            <a:path>
              <a:moveTo>
                <a:pt x="2246322" y="3355788"/>
              </a:moveTo>
              <a:arcTo wR="1719281" hR="1719281" stAng="4328923" swAng="214215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6A7DBF5-5176-45BE-B728-5ACAFCA7D2C4}">
      <dsp:nvSpPr>
        <dsp:cNvPr id="0" name=""/>
        <dsp:cNvSpPr/>
      </dsp:nvSpPr>
      <dsp:spPr>
        <a:xfrm>
          <a:off x="175074" y="2580235"/>
          <a:ext cx="1984367" cy="1289838"/>
        </a:xfrm>
        <a:prstGeom prst="round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Add back to stocks in sectors below limits</a:t>
          </a:r>
        </a:p>
      </dsp:txBody>
      <dsp:txXfrm>
        <a:off x="238039" y="2643200"/>
        <a:ext cx="1858437" cy="1163908"/>
      </dsp:txXfrm>
    </dsp:sp>
    <dsp:sp modelId="{CA8D654F-EBDD-432B-8144-8DA55C4F5DA1}">
      <dsp:nvSpPr>
        <dsp:cNvPr id="0" name=""/>
        <dsp:cNvSpPr/>
      </dsp:nvSpPr>
      <dsp:spPr>
        <a:xfrm>
          <a:off x="936917" y="646233"/>
          <a:ext cx="3438562" cy="3438562"/>
        </a:xfrm>
        <a:custGeom>
          <a:avLst/>
          <a:gdLst/>
          <a:ahLst/>
          <a:cxnLst/>
          <a:rect l="0" t="0" r="0" b="0"/>
          <a:pathLst>
            <a:path>
              <a:moveTo>
                <a:pt x="5579" y="1580886"/>
              </a:moveTo>
              <a:arcTo wR="1719281" hR="1719281" stAng="11077024" swAng="230071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88A796-127E-47AE-A06E-E6ABC48AED89}">
      <dsp:nvSpPr>
        <dsp:cNvPr id="0" name=""/>
        <dsp:cNvSpPr/>
      </dsp:nvSpPr>
      <dsp:spPr>
        <a:xfrm>
          <a:off x="0" y="695195"/>
          <a:ext cx="5392910" cy="3370569"/>
        </a:xfrm>
        <a:prstGeom prst="swooshArrow">
          <a:avLst>
            <a:gd name="adj1" fmla="val 25000"/>
            <a:gd name="adj2" fmla="val 25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879FEDC-C0B1-40B3-8771-4335EC9FF9EB}">
      <dsp:nvSpPr>
        <dsp:cNvPr id="0" name=""/>
        <dsp:cNvSpPr/>
      </dsp:nvSpPr>
      <dsp:spPr>
        <a:xfrm>
          <a:off x="684899" y="3021562"/>
          <a:ext cx="140215" cy="140215"/>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1E7E0FD-15B9-4843-8E8A-E9963D6D637F}">
      <dsp:nvSpPr>
        <dsp:cNvPr id="0" name=""/>
        <dsp:cNvSpPr/>
      </dsp:nvSpPr>
      <dsp:spPr>
        <a:xfrm rot="19642615">
          <a:off x="877847" y="2523568"/>
          <a:ext cx="1256548" cy="974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297" tIns="0" rIns="0" bIns="0" numCol="1" spcCol="1270" anchor="t" anchorCtr="0">
          <a:noAutofit/>
          <a:scene3d>
            <a:camera prst="orthographicFront"/>
            <a:lightRig rig="threePt" dir="t"/>
          </a:scene3d>
          <a:sp3d>
            <a:bevelB h="25400"/>
          </a:sp3d>
        </a:bodyPr>
        <a:lstStyle/>
        <a:p>
          <a:pPr marL="0" lvl="0" indent="0" algn="l" defTabSz="800100">
            <a:lnSpc>
              <a:spcPct val="90000"/>
            </a:lnSpc>
            <a:spcBef>
              <a:spcPct val="0"/>
            </a:spcBef>
            <a:spcAft>
              <a:spcPct val="35000"/>
            </a:spcAft>
            <a:buNone/>
          </a:pPr>
          <a:r>
            <a:rPr lang="en-US" sz="1800" b="1" kern="1200" dirty="0"/>
            <a:t>Momentum</a:t>
          </a:r>
        </a:p>
      </dsp:txBody>
      <dsp:txXfrm>
        <a:off x="877847" y="2523568"/>
        <a:ext cx="1256548" cy="974094"/>
      </dsp:txXfrm>
    </dsp:sp>
    <dsp:sp modelId="{ED59CDA5-2611-4F19-80AE-18A3BE5EE7A9}">
      <dsp:nvSpPr>
        <dsp:cNvPr id="0" name=""/>
        <dsp:cNvSpPr/>
      </dsp:nvSpPr>
      <dsp:spPr>
        <a:xfrm>
          <a:off x="1922572" y="2105441"/>
          <a:ext cx="253466" cy="25346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2D4F95D-C848-4D6B-9D44-778CAB8408C3}">
      <dsp:nvSpPr>
        <dsp:cNvPr id="0" name=""/>
        <dsp:cNvSpPr/>
      </dsp:nvSpPr>
      <dsp:spPr>
        <a:xfrm rot="20740126">
          <a:off x="2407956" y="1794295"/>
          <a:ext cx="1294298" cy="1833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307" tIns="0" rIns="0" bIns="0" numCol="1" spcCol="1270" anchor="t" anchorCtr="0">
          <a:noAutofit/>
        </a:bodyPr>
        <a:lstStyle/>
        <a:p>
          <a:pPr marL="0" lvl="0" indent="0" algn="l" defTabSz="800100">
            <a:lnSpc>
              <a:spcPct val="90000"/>
            </a:lnSpc>
            <a:spcBef>
              <a:spcPct val="0"/>
            </a:spcBef>
            <a:spcAft>
              <a:spcPct val="35000"/>
            </a:spcAft>
            <a:buNone/>
          </a:pPr>
          <a:r>
            <a:rPr lang="en-US" sz="1800" b="1" kern="1200" dirty="0"/>
            <a:t>Value</a:t>
          </a:r>
        </a:p>
      </dsp:txBody>
      <dsp:txXfrm>
        <a:off x="2407956" y="1794295"/>
        <a:ext cx="1294298" cy="1833589"/>
      </dsp:txXfrm>
    </dsp:sp>
    <dsp:sp modelId="{0A6F6146-8345-400F-AF0A-5BF2FDB9FC4C}">
      <dsp:nvSpPr>
        <dsp:cNvPr id="0" name=""/>
        <dsp:cNvSpPr/>
      </dsp:nvSpPr>
      <dsp:spPr>
        <a:xfrm>
          <a:off x="3411016" y="1547949"/>
          <a:ext cx="350539" cy="350539"/>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CE9E124-931E-4B01-BC5E-4575C6CA351F}">
      <dsp:nvSpPr>
        <dsp:cNvPr id="0" name=""/>
        <dsp:cNvSpPr/>
      </dsp:nvSpPr>
      <dsp:spPr>
        <a:xfrm rot="21043905">
          <a:off x="3670667" y="1295727"/>
          <a:ext cx="1482476" cy="695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5743" tIns="0" rIns="0" bIns="0" numCol="1" spcCol="1270" anchor="t" anchorCtr="0">
          <a:noAutofit/>
        </a:bodyPr>
        <a:lstStyle/>
        <a:p>
          <a:pPr marL="0" lvl="0" indent="0" algn="l" defTabSz="844550">
            <a:lnSpc>
              <a:spcPct val="90000"/>
            </a:lnSpc>
            <a:spcBef>
              <a:spcPct val="0"/>
            </a:spcBef>
            <a:spcAft>
              <a:spcPct val="35000"/>
            </a:spcAft>
            <a:buNone/>
          </a:pPr>
          <a:r>
            <a:rPr lang="en-US" sz="1900" b="1" kern="1200" dirty="0">
              <a:solidFill>
                <a:srgbClr val="2D2D2D">
                  <a:hueOff val="0"/>
                  <a:satOff val="0"/>
                  <a:lumOff val="0"/>
                  <a:alphaOff val="0"/>
                </a:srgbClr>
              </a:solidFill>
              <a:latin typeface="Calibri"/>
              <a:ea typeface="+mn-ea"/>
              <a:cs typeface="+mn-cs"/>
            </a:rPr>
            <a:t>Cash-Based Profitability</a:t>
          </a:r>
        </a:p>
      </dsp:txBody>
      <dsp:txXfrm>
        <a:off x="3670667" y="1295727"/>
        <a:ext cx="1482476" cy="69522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DDE2C4-85CD-44AD-BDE9-CBFDCB503BAF}">
      <dsp:nvSpPr>
        <dsp:cNvPr id="0" name=""/>
        <dsp:cNvSpPr/>
      </dsp:nvSpPr>
      <dsp:spPr>
        <a:xfrm>
          <a:off x="128033" y="859104"/>
          <a:ext cx="1910517" cy="629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b="1" kern="1200" dirty="0"/>
            <a:t>Scores</a:t>
          </a:r>
        </a:p>
      </dsp:txBody>
      <dsp:txXfrm>
        <a:off x="128033" y="859104"/>
        <a:ext cx="1910517" cy="629602"/>
      </dsp:txXfrm>
    </dsp:sp>
    <dsp:sp modelId="{1DE80E5D-15D2-45EA-8354-40A67DE5E887}">
      <dsp:nvSpPr>
        <dsp:cNvPr id="0" name=""/>
        <dsp:cNvSpPr/>
      </dsp:nvSpPr>
      <dsp:spPr>
        <a:xfrm>
          <a:off x="128033" y="2186719"/>
          <a:ext cx="1910517" cy="1179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t>All stocks are scored &amp; sorted by Sector</a:t>
          </a:r>
        </a:p>
      </dsp:txBody>
      <dsp:txXfrm>
        <a:off x="128033" y="2186719"/>
        <a:ext cx="1910517" cy="1179567"/>
      </dsp:txXfrm>
    </dsp:sp>
    <dsp:sp modelId="{40FA9F9E-665F-4D48-B61C-815C03C6DFF4}">
      <dsp:nvSpPr>
        <dsp:cNvPr id="0" name=""/>
        <dsp:cNvSpPr/>
      </dsp:nvSpPr>
      <dsp:spPr>
        <a:xfrm>
          <a:off x="125862" y="667618"/>
          <a:ext cx="151972" cy="151972"/>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CDADC34-27EF-4222-8911-A9AE6AEADAB3}">
      <dsp:nvSpPr>
        <dsp:cNvPr id="0" name=""/>
        <dsp:cNvSpPr/>
      </dsp:nvSpPr>
      <dsp:spPr>
        <a:xfrm>
          <a:off x="232243" y="454856"/>
          <a:ext cx="151972" cy="151972"/>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D069D18-EF87-4E73-862A-994256E305DB}">
      <dsp:nvSpPr>
        <dsp:cNvPr id="0" name=""/>
        <dsp:cNvSpPr/>
      </dsp:nvSpPr>
      <dsp:spPr>
        <a:xfrm>
          <a:off x="487558" y="497409"/>
          <a:ext cx="238814" cy="238814"/>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CE34E9D-EE97-474E-9F37-8C8424ED4E19}">
      <dsp:nvSpPr>
        <dsp:cNvPr id="0" name=""/>
        <dsp:cNvSpPr/>
      </dsp:nvSpPr>
      <dsp:spPr>
        <a:xfrm>
          <a:off x="700320" y="263370"/>
          <a:ext cx="151972" cy="151972"/>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6D4F106-E360-48A6-86E1-7008A60A564F}">
      <dsp:nvSpPr>
        <dsp:cNvPr id="0" name=""/>
        <dsp:cNvSpPr/>
      </dsp:nvSpPr>
      <dsp:spPr>
        <a:xfrm>
          <a:off x="976911" y="178266"/>
          <a:ext cx="151972" cy="151972"/>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64A63BE-876B-445B-B6FE-7878BD9C50DC}">
      <dsp:nvSpPr>
        <dsp:cNvPr id="0" name=""/>
        <dsp:cNvSpPr/>
      </dsp:nvSpPr>
      <dsp:spPr>
        <a:xfrm>
          <a:off x="1317330" y="327199"/>
          <a:ext cx="151972" cy="151972"/>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12C8894-68DD-4400-B101-EED0B3CD3981}">
      <dsp:nvSpPr>
        <dsp:cNvPr id="0" name=""/>
        <dsp:cNvSpPr/>
      </dsp:nvSpPr>
      <dsp:spPr>
        <a:xfrm>
          <a:off x="1530092" y="433580"/>
          <a:ext cx="238814" cy="238814"/>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6FD4CDB-ED00-42E8-ABE2-DE9031172D08}">
      <dsp:nvSpPr>
        <dsp:cNvPr id="0" name=""/>
        <dsp:cNvSpPr/>
      </dsp:nvSpPr>
      <dsp:spPr>
        <a:xfrm>
          <a:off x="1827959" y="667618"/>
          <a:ext cx="151972" cy="151972"/>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FB04602-AA14-475D-8A46-842824C7EDC2}">
      <dsp:nvSpPr>
        <dsp:cNvPr id="0" name=""/>
        <dsp:cNvSpPr/>
      </dsp:nvSpPr>
      <dsp:spPr>
        <a:xfrm>
          <a:off x="1955616" y="901657"/>
          <a:ext cx="151972" cy="151972"/>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14E9769-CE56-4E80-A6EC-59A5C09C1299}">
      <dsp:nvSpPr>
        <dsp:cNvPr id="0" name=""/>
        <dsp:cNvSpPr/>
      </dsp:nvSpPr>
      <dsp:spPr>
        <a:xfrm>
          <a:off x="849253" y="454856"/>
          <a:ext cx="390787" cy="390787"/>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2CDFE02-7BD5-41BA-82CD-84BA2A048A98}">
      <dsp:nvSpPr>
        <dsp:cNvPr id="0" name=""/>
        <dsp:cNvSpPr/>
      </dsp:nvSpPr>
      <dsp:spPr>
        <a:xfrm>
          <a:off x="19481" y="1263352"/>
          <a:ext cx="151972" cy="151972"/>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9650208-B338-4A78-900E-5AAED585DC53}">
      <dsp:nvSpPr>
        <dsp:cNvPr id="0" name=""/>
        <dsp:cNvSpPr/>
      </dsp:nvSpPr>
      <dsp:spPr>
        <a:xfrm>
          <a:off x="147138" y="1454838"/>
          <a:ext cx="238814" cy="238814"/>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C88FA44-0A47-47B3-9076-B76EE7344860}">
      <dsp:nvSpPr>
        <dsp:cNvPr id="0" name=""/>
        <dsp:cNvSpPr/>
      </dsp:nvSpPr>
      <dsp:spPr>
        <a:xfrm>
          <a:off x="466281" y="1625048"/>
          <a:ext cx="347366" cy="34736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D175B1A-16F4-4237-AE76-149880A3C863}">
      <dsp:nvSpPr>
        <dsp:cNvPr id="0" name=""/>
        <dsp:cNvSpPr/>
      </dsp:nvSpPr>
      <dsp:spPr>
        <a:xfrm>
          <a:off x="913082" y="1901639"/>
          <a:ext cx="151972" cy="151972"/>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53A7FBE-8D63-48E2-A791-580118379086}">
      <dsp:nvSpPr>
        <dsp:cNvPr id="0" name=""/>
        <dsp:cNvSpPr/>
      </dsp:nvSpPr>
      <dsp:spPr>
        <a:xfrm>
          <a:off x="998187" y="1625048"/>
          <a:ext cx="238814" cy="238814"/>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0162D3D-9E06-4028-ACD8-02D11CB1C15E}">
      <dsp:nvSpPr>
        <dsp:cNvPr id="0" name=""/>
        <dsp:cNvSpPr/>
      </dsp:nvSpPr>
      <dsp:spPr>
        <a:xfrm>
          <a:off x="1210949" y="1922915"/>
          <a:ext cx="151972" cy="151972"/>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47AC5E8-7FE9-44D9-A4DD-F846A935ABDD}">
      <dsp:nvSpPr>
        <dsp:cNvPr id="0" name=""/>
        <dsp:cNvSpPr/>
      </dsp:nvSpPr>
      <dsp:spPr>
        <a:xfrm>
          <a:off x="1402435" y="1582496"/>
          <a:ext cx="347366" cy="34736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C92EBC0-93E1-41AB-8782-E6ED0C765826}">
      <dsp:nvSpPr>
        <dsp:cNvPr id="0" name=""/>
        <dsp:cNvSpPr/>
      </dsp:nvSpPr>
      <dsp:spPr>
        <a:xfrm>
          <a:off x="1870512" y="1497391"/>
          <a:ext cx="238814" cy="238814"/>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4ACFE7F-0E80-435C-A05F-4EAD0F67E4B7}">
      <dsp:nvSpPr>
        <dsp:cNvPr id="0" name=""/>
        <dsp:cNvSpPr/>
      </dsp:nvSpPr>
      <dsp:spPr>
        <a:xfrm>
          <a:off x="2109326" y="497055"/>
          <a:ext cx="701364" cy="1338981"/>
        </a:xfrm>
        <a:prstGeom prst="chevron">
          <a:avLst>
            <a:gd name="adj" fmla="val 6231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68AA811-3E0A-4AB1-AB78-9CEF66492D6A}">
      <dsp:nvSpPr>
        <dsp:cNvPr id="0" name=""/>
        <dsp:cNvSpPr/>
      </dsp:nvSpPr>
      <dsp:spPr>
        <a:xfrm>
          <a:off x="2683170" y="497055"/>
          <a:ext cx="701364" cy="1338981"/>
        </a:xfrm>
        <a:prstGeom prst="chevron">
          <a:avLst>
            <a:gd name="adj" fmla="val 6231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017EA5B-FD10-4140-88BB-B731CB9B2B52}">
      <dsp:nvSpPr>
        <dsp:cNvPr id="0" name=""/>
        <dsp:cNvSpPr/>
      </dsp:nvSpPr>
      <dsp:spPr>
        <a:xfrm>
          <a:off x="3527995" y="402065"/>
          <a:ext cx="1625890" cy="1625890"/>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tx1"/>
              </a:solidFill>
            </a:rPr>
            <a:t>Ranks</a:t>
          </a:r>
        </a:p>
      </dsp:txBody>
      <dsp:txXfrm>
        <a:off x="3766101" y="640171"/>
        <a:ext cx="1149678" cy="1149678"/>
      </dsp:txXfrm>
    </dsp:sp>
    <dsp:sp modelId="{D6E84C09-8D4B-4F27-BE52-CCFDF067B5B7}">
      <dsp:nvSpPr>
        <dsp:cNvPr id="0" name=""/>
        <dsp:cNvSpPr/>
      </dsp:nvSpPr>
      <dsp:spPr>
        <a:xfrm>
          <a:off x="3384535" y="2186719"/>
          <a:ext cx="1912812" cy="1179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t>Top 65 ranked are selected</a:t>
          </a:r>
        </a:p>
      </dsp:txBody>
      <dsp:txXfrm>
        <a:off x="3384535" y="2186719"/>
        <a:ext cx="1912812" cy="117956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B66610-BE93-42B5-BC6B-5CF6ABA55C29}">
      <dsp:nvSpPr>
        <dsp:cNvPr id="0" name=""/>
        <dsp:cNvSpPr/>
      </dsp:nvSpPr>
      <dsp:spPr>
        <a:xfrm rot="5400000">
          <a:off x="4297144" y="-1490073"/>
          <a:ext cx="1365309" cy="4686869"/>
        </a:xfrm>
        <a:prstGeom prst="round2Same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ctr" defTabSz="2133600">
            <a:lnSpc>
              <a:spcPct val="90000"/>
            </a:lnSpc>
            <a:spcBef>
              <a:spcPct val="0"/>
            </a:spcBef>
            <a:spcAft>
              <a:spcPct val="15000"/>
            </a:spcAft>
            <a:buNone/>
          </a:pPr>
          <a:r>
            <a:rPr lang="en-US" sz="4800" b="1" kern="1200" dirty="0"/>
            <a:t>~3%</a:t>
          </a:r>
        </a:p>
      </dsp:txBody>
      <dsp:txXfrm rot="-5400000">
        <a:off x="2636365" y="237355"/>
        <a:ext cx="4620220" cy="1232011"/>
      </dsp:txXfrm>
    </dsp:sp>
    <dsp:sp modelId="{3A17E720-9EB5-4780-B04B-9A8081D77C5D}">
      <dsp:nvSpPr>
        <dsp:cNvPr id="0" name=""/>
        <dsp:cNvSpPr/>
      </dsp:nvSpPr>
      <dsp:spPr>
        <a:xfrm>
          <a:off x="0" y="42"/>
          <a:ext cx="2636364" cy="1706636"/>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3360" tIns="106680" rIns="213360" bIns="106680" numCol="1" spcCol="1270" anchor="ctr" anchorCtr="0">
          <a:noAutofit/>
        </a:bodyPr>
        <a:lstStyle/>
        <a:p>
          <a:pPr marL="0" lvl="0" indent="0" algn="ctr" defTabSz="2489200">
            <a:lnSpc>
              <a:spcPct val="90000"/>
            </a:lnSpc>
            <a:spcBef>
              <a:spcPct val="0"/>
            </a:spcBef>
            <a:spcAft>
              <a:spcPct val="35000"/>
            </a:spcAft>
            <a:buNone/>
          </a:pPr>
          <a:r>
            <a:rPr lang="en-US" sz="5600" b="1" kern="1200" dirty="0"/>
            <a:t>#1-10</a:t>
          </a:r>
        </a:p>
      </dsp:txBody>
      <dsp:txXfrm>
        <a:off x="83311" y="83353"/>
        <a:ext cx="2469742" cy="1540014"/>
      </dsp:txXfrm>
    </dsp:sp>
    <dsp:sp modelId="{3CC1B89B-1699-4EC7-8459-87C51BE42BBE}">
      <dsp:nvSpPr>
        <dsp:cNvPr id="0" name=""/>
        <dsp:cNvSpPr/>
      </dsp:nvSpPr>
      <dsp:spPr>
        <a:xfrm rot="5400000">
          <a:off x="4297144" y="301894"/>
          <a:ext cx="1365309" cy="4686869"/>
        </a:xfrm>
        <a:prstGeom prst="round2SameRect">
          <a:avLst/>
        </a:prstGeom>
        <a:solidFill>
          <a:srgbClr val="FEA60A">
            <a:alpha val="90000"/>
            <a:tint val="40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ctr" defTabSz="2133600">
            <a:lnSpc>
              <a:spcPct val="90000"/>
            </a:lnSpc>
            <a:spcBef>
              <a:spcPct val="0"/>
            </a:spcBef>
            <a:spcAft>
              <a:spcPct val="15000"/>
            </a:spcAft>
            <a:buNone/>
          </a:pPr>
          <a:r>
            <a:rPr lang="en-US" sz="4800" b="1" kern="1200" dirty="0"/>
            <a:t>~ 1.5%</a:t>
          </a:r>
        </a:p>
      </dsp:txBody>
      <dsp:txXfrm rot="-5400000">
        <a:off x="2636365" y="2029323"/>
        <a:ext cx="4620220" cy="1232011"/>
      </dsp:txXfrm>
    </dsp:sp>
    <dsp:sp modelId="{ABF2F5E4-578E-4425-A2BE-1226985042D1}">
      <dsp:nvSpPr>
        <dsp:cNvPr id="0" name=""/>
        <dsp:cNvSpPr/>
      </dsp:nvSpPr>
      <dsp:spPr>
        <a:xfrm>
          <a:off x="0" y="1792011"/>
          <a:ext cx="2636364" cy="1706636"/>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3360" tIns="106680" rIns="213360" bIns="106680" numCol="1" spcCol="1270" anchor="ctr" anchorCtr="0">
          <a:noAutofit/>
        </a:bodyPr>
        <a:lstStyle/>
        <a:p>
          <a:pPr marL="0" lvl="0" indent="0" algn="ctr" defTabSz="2489200">
            <a:lnSpc>
              <a:spcPct val="90000"/>
            </a:lnSpc>
            <a:spcBef>
              <a:spcPct val="0"/>
            </a:spcBef>
            <a:spcAft>
              <a:spcPct val="35000"/>
            </a:spcAft>
            <a:buNone/>
          </a:pPr>
          <a:r>
            <a:rPr lang="en-US" sz="5600" b="1" kern="1200" dirty="0"/>
            <a:t>#11-37</a:t>
          </a:r>
        </a:p>
      </dsp:txBody>
      <dsp:txXfrm>
        <a:off x="83311" y="1875322"/>
        <a:ext cx="2469742" cy="154001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5B4B6F-786A-4FAF-8CEB-422913FA4007}">
      <dsp:nvSpPr>
        <dsp:cNvPr id="0" name=""/>
        <dsp:cNvSpPr/>
      </dsp:nvSpPr>
      <dsp:spPr>
        <a:xfrm rot="5400000">
          <a:off x="4313652" y="-1510752"/>
          <a:ext cx="1332292" cy="4686869"/>
        </a:xfrm>
        <a:prstGeom prst="round2Same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ctr" defTabSz="2133600">
            <a:lnSpc>
              <a:spcPct val="90000"/>
            </a:lnSpc>
            <a:spcBef>
              <a:spcPct val="0"/>
            </a:spcBef>
            <a:spcAft>
              <a:spcPct val="15000"/>
            </a:spcAft>
            <a:buNone/>
          </a:pPr>
          <a:r>
            <a:rPr lang="en-US" sz="4800" b="1" kern="1200" dirty="0"/>
            <a:t>~ 1%</a:t>
          </a:r>
        </a:p>
      </dsp:txBody>
      <dsp:txXfrm rot="-5400000">
        <a:off x="2636364" y="231573"/>
        <a:ext cx="4621832" cy="1202218"/>
      </dsp:txXfrm>
    </dsp:sp>
    <dsp:sp modelId="{6316542A-2701-430C-87FF-04CC766E8284}">
      <dsp:nvSpPr>
        <dsp:cNvPr id="0" name=""/>
        <dsp:cNvSpPr/>
      </dsp:nvSpPr>
      <dsp:spPr>
        <a:xfrm>
          <a:off x="0" y="0"/>
          <a:ext cx="2636363" cy="1665365"/>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3360" tIns="106680" rIns="213360" bIns="106680" numCol="1" spcCol="1270" anchor="ctr" anchorCtr="0">
          <a:noAutofit/>
        </a:bodyPr>
        <a:lstStyle/>
        <a:p>
          <a:pPr marL="0" lvl="0" indent="0" algn="ctr" defTabSz="2489200">
            <a:lnSpc>
              <a:spcPct val="90000"/>
            </a:lnSpc>
            <a:spcBef>
              <a:spcPct val="0"/>
            </a:spcBef>
            <a:spcAft>
              <a:spcPct val="35000"/>
            </a:spcAft>
            <a:buNone/>
          </a:pPr>
          <a:r>
            <a:rPr lang="en-US" sz="5600" b="1" kern="1200" dirty="0"/>
            <a:t>#38-65</a:t>
          </a:r>
        </a:p>
      </dsp:txBody>
      <dsp:txXfrm>
        <a:off x="81296" y="81296"/>
        <a:ext cx="2473771" cy="150277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CC416-A313-5349-B977-3F087D0B2489}">
      <dsp:nvSpPr>
        <dsp:cNvPr id="0" name=""/>
        <dsp:cNvSpPr/>
      </dsp:nvSpPr>
      <dsp:spPr>
        <a:xfrm>
          <a:off x="0" y="9207"/>
          <a:ext cx="5480077" cy="7558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Cash Based Operating Profitability Ratio or Free Cash Flow to Equity Ratio cannot be calculated. </a:t>
          </a:r>
        </a:p>
      </dsp:txBody>
      <dsp:txXfrm>
        <a:off x="36896" y="46103"/>
        <a:ext cx="5406285" cy="682028"/>
      </dsp:txXfrm>
    </dsp:sp>
    <dsp:sp modelId="{0A889E0B-9313-F04D-A893-C77C51ED4813}">
      <dsp:nvSpPr>
        <dsp:cNvPr id="0" name=""/>
        <dsp:cNvSpPr/>
      </dsp:nvSpPr>
      <dsp:spPr>
        <a:xfrm>
          <a:off x="0" y="819747"/>
          <a:ext cx="5480077" cy="7558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Return on Equity </a:t>
          </a:r>
          <a:r>
            <a:rPr lang="en-US" sz="1900" u="sng" kern="1200" dirty="0"/>
            <a:t>&lt;</a:t>
          </a:r>
          <a:r>
            <a:rPr lang="en-US" sz="1900" kern="1200" dirty="0"/>
            <a:t> 0%</a:t>
          </a:r>
        </a:p>
      </dsp:txBody>
      <dsp:txXfrm>
        <a:off x="36896" y="856643"/>
        <a:ext cx="5406285" cy="682028"/>
      </dsp:txXfrm>
    </dsp:sp>
    <dsp:sp modelId="{17F65ED5-E7EE-1F4D-A071-E563A01AE27D}">
      <dsp:nvSpPr>
        <dsp:cNvPr id="0" name=""/>
        <dsp:cNvSpPr/>
      </dsp:nvSpPr>
      <dsp:spPr>
        <a:xfrm>
          <a:off x="0" y="1630287"/>
          <a:ext cx="5480077" cy="7558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Exchange Traded Funds (ETFs)</a:t>
          </a:r>
        </a:p>
      </dsp:txBody>
      <dsp:txXfrm>
        <a:off x="36896" y="1667183"/>
        <a:ext cx="5406285" cy="682028"/>
      </dsp:txXfrm>
    </dsp:sp>
    <dsp:sp modelId="{C53E96CE-0E51-0141-8B2C-0E5E13F49CC1}">
      <dsp:nvSpPr>
        <dsp:cNvPr id="0" name=""/>
        <dsp:cNvSpPr/>
      </dsp:nvSpPr>
      <dsp:spPr>
        <a:xfrm>
          <a:off x="0" y="2440827"/>
          <a:ext cx="5480077" cy="7558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Free Cash Flow to Equity Ratio &lt; 0</a:t>
          </a:r>
        </a:p>
      </dsp:txBody>
      <dsp:txXfrm>
        <a:off x="36896" y="2477723"/>
        <a:ext cx="5406285" cy="682028"/>
      </dsp:txXfrm>
    </dsp:sp>
    <dsp:sp modelId="{DBA68533-D8EC-1A4B-A173-A90ACC641759}">
      <dsp:nvSpPr>
        <dsp:cNvPr id="0" name=""/>
        <dsp:cNvSpPr/>
      </dsp:nvSpPr>
      <dsp:spPr>
        <a:xfrm>
          <a:off x="0" y="3251367"/>
          <a:ext cx="5480077" cy="7558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Price to Book Ratio = 0 </a:t>
          </a:r>
        </a:p>
      </dsp:txBody>
      <dsp:txXfrm>
        <a:off x="36896" y="3288263"/>
        <a:ext cx="5406285" cy="682028"/>
      </dsp:txXfrm>
    </dsp:sp>
    <dsp:sp modelId="{E17162B7-0A34-0A42-8592-717D0903B6DE}">
      <dsp:nvSpPr>
        <dsp:cNvPr id="0" name=""/>
        <dsp:cNvSpPr/>
      </dsp:nvSpPr>
      <dsp:spPr>
        <a:xfrm>
          <a:off x="0" y="4061907"/>
          <a:ext cx="5480077" cy="7558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YTD Return &lt; -20% or = 0%</a:t>
          </a:r>
        </a:p>
      </dsp:txBody>
      <dsp:txXfrm>
        <a:off x="36896" y="4098803"/>
        <a:ext cx="5406285" cy="6820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062CCA-F71E-4859-83A1-741C127D4309}">
      <dsp:nvSpPr>
        <dsp:cNvPr id="0" name=""/>
        <dsp:cNvSpPr/>
      </dsp:nvSpPr>
      <dsp:spPr>
        <a:xfrm>
          <a:off x="2635" y="1553667"/>
          <a:ext cx="1569187" cy="784593"/>
        </a:xfrm>
        <a:prstGeom prst="roundRect">
          <a:avLst>
            <a:gd name="adj" fmla="val 10000"/>
          </a:avLst>
        </a:prstGeom>
        <a:solidFill>
          <a:srgbClr val="8C0B42"/>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Insider </a:t>
          </a:r>
        </a:p>
      </dsp:txBody>
      <dsp:txXfrm>
        <a:off x="25615" y="1576647"/>
        <a:ext cx="1523227" cy="738633"/>
      </dsp:txXfrm>
    </dsp:sp>
    <dsp:sp modelId="{E806FA0D-7C6B-4644-8A0F-68A18A7C5E55}">
      <dsp:nvSpPr>
        <dsp:cNvPr id="0" name=""/>
        <dsp:cNvSpPr/>
      </dsp:nvSpPr>
      <dsp:spPr>
        <a:xfrm rot="18770822">
          <a:off x="1424163" y="1587085"/>
          <a:ext cx="922992" cy="41044"/>
        </a:xfrm>
        <a:custGeom>
          <a:avLst/>
          <a:gdLst/>
          <a:ahLst/>
          <a:cxnLst/>
          <a:rect l="0" t="0" r="0" b="0"/>
          <a:pathLst>
            <a:path>
              <a:moveTo>
                <a:pt x="0" y="20522"/>
              </a:moveTo>
              <a:lnTo>
                <a:pt x="922992" y="2052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62584" y="1584533"/>
        <a:ext cx="46149" cy="46149"/>
      </dsp:txXfrm>
    </dsp:sp>
    <dsp:sp modelId="{A30DAF51-E55F-491A-9B60-0886C9D4FDCF}">
      <dsp:nvSpPr>
        <dsp:cNvPr id="0" name=""/>
        <dsp:cNvSpPr/>
      </dsp:nvSpPr>
      <dsp:spPr>
        <a:xfrm>
          <a:off x="2199496" y="876955"/>
          <a:ext cx="1569187" cy="784593"/>
        </a:xfrm>
        <a:prstGeom prst="roundRect">
          <a:avLst>
            <a:gd name="adj" fmla="val 10000"/>
          </a:avLst>
        </a:prstGeom>
        <a:solidFill>
          <a:srgbClr val="FEC938"/>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Long Horizon (LH)</a:t>
          </a:r>
        </a:p>
      </dsp:txBody>
      <dsp:txXfrm>
        <a:off x="2222476" y="899935"/>
        <a:ext cx="1523227" cy="738633"/>
      </dsp:txXfrm>
    </dsp:sp>
    <dsp:sp modelId="{4860A410-ACDD-4C34-A34B-2EA39F0E05B8}">
      <dsp:nvSpPr>
        <dsp:cNvPr id="0" name=""/>
        <dsp:cNvSpPr/>
      </dsp:nvSpPr>
      <dsp:spPr>
        <a:xfrm rot="19457599">
          <a:off x="3696029" y="1023159"/>
          <a:ext cx="772983" cy="41044"/>
        </a:xfrm>
        <a:custGeom>
          <a:avLst/>
          <a:gdLst/>
          <a:ahLst/>
          <a:cxnLst/>
          <a:rect l="0" t="0" r="0" b="0"/>
          <a:pathLst>
            <a:path>
              <a:moveTo>
                <a:pt x="0" y="20522"/>
              </a:moveTo>
              <a:lnTo>
                <a:pt x="772983" y="2052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63196" y="1024356"/>
        <a:ext cx="38649" cy="38649"/>
      </dsp:txXfrm>
    </dsp:sp>
    <dsp:sp modelId="{4F7AD086-3FB5-44CF-983B-265B75FC23A8}">
      <dsp:nvSpPr>
        <dsp:cNvPr id="0" name=""/>
        <dsp:cNvSpPr/>
      </dsp:nvSpPr>
      <dsp:spPr>
        <a:xfrm>
          <a:off x="4396358" y="425814"/>
          <a:ext cx="1569187" cy="784593"/>
        </a:xfrm>
        <a:prstGeom prst="roundRect">
          <a:avLst>
            <a:gd name="adj" fmla="val 10000"/>
          </a:avLst>
        </a:prstGeom>
        <a:solidFill>
          <a:srgbClr val="8C0B42"/>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Uninformative</a:t>
          </a:r>
        </a:p>
      </dsp:txBody>
      <dsp:txXfrm>
        <a:off x="4419338" y="448794"/>
        <a:ext cx="1523227" cy="738633"/>
      </dsp:txXfrm>
    </dsp:sp>
    <dsp:sp modelId="{9CA2F961-B7B3-465B-A5E5-7647553AABD7}">
      <dsp:nvSpPr>
        <dsp:cNvPr id="0" name=""/>
        <dsp:cNvSpPr/>
      </dsp:nvSpPr>
      <dsp:spPr>
        <a:xfrm rot="2142401">
          <a:off x="3696029" y="1474300"/>
          <a:ext cx="772983" cy="41044"/>
        </a:xfrm>
        <a:custGeom>
          <a:avLst/>
          <a:gdLst/>
          <a:ahLst/>
          <a:cxnLst/>
          <a:rect l="0" t="0" r="0" b="0"/>
          <a:pathLst>
            <a:path>
              <a:moveTo>
                <a:pt x="0" y="20522"/>
              </a:moveTo>
              <a:lnTo>
                <a:pt x="772983" y="2052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63196" y="1475498"/>
        <a:ext cx="38649" cy="38649"/>
      </dsp:txXfrm>
    </dsp:sp>
    <dsp:sp modelId="{C35889DB-45F8-4D6C-A693-45C0EB5C9431}">
      <dsp:nvSpPr>
        <dsp:cNvPr id="0" name=""/>
        <dsp:cNvSpPr/>
      </dsp:nvSpPr>
      <dsp:spPr>
        <a:xfrm>
          <a:off x="4396358" y="1328096"/>
          <a:ext cx="1569187" cy="784593"/>
        </a:xfrm>
        <a:prstGeom prst="roundRect">
          <a:avLst>
            <a:gd name="adj" fmla="val 10000"/>
          </a:avLst>
        </a:prstGeom>
        <a:solidFill>
          <a:srgbClr val="8C0B42"/>
        </a:solidFill>
        <a:ln w="38100" cap="flat" cmpd="sng" algn="ctr">
          <a:solidFill>
            <a:srgbClr val="00B05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Deviation from (LH)</a:t>
          </a:r>
        </a:p>
      </dsp:txBody>
      <dsp:txXfrm>
        <a:off x="4419338" y="1351076"/>
        <a:ext cx="1523227" cy="738633"/>
      </dsp:txXfrm>
    </dsp:sp>
    <dsp:sp modelId="{F69C9664-BFB3-4CB7-83AC-238C737CF696}">
      <dsp:nvSpPr>
        <dsp:cNvPr id="0" name=""/>
        <dsp:cNvSpPr/>
      </dsp:nvSpPr>
      <dsp:spPr>
        <a:xfrm rot="2829178">
          <a:off x="1424163" y="2263797"/>
          <a:ext cx="922992" cy="41044"/>
        </a:xfrm>
        <a:custGeom>
          <a:avLst/>
          <a:gdLst/>
          <a:ahLst/>
          <a:cxnLst/>
          <a:rect l="0" t="0" r="0" b="0"/>
          <a:pathLst>
            <a:path>
              <a:moveTo>
                <a:pt x="0" y="20522"/>
              </a:moveTo>
              <a:lnTo>
                <a:pt x="922992" y="2052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62584" y="2261245"/>
        <a:ext cx="46149" cy="46149"/>
      </dsp:txXfrm>
    </dsp:sp>
    <dsp:sp modelId="{1E142786-40B5-4B33-A768-8AF9E25C1CA3}">
      <dsp:nvSpPr>
        <dsp:cNvPr id="0" name=""/>
        <dsp:cNvSpPr/>
      </dsp:nvSpPr>
      <dsp:spPr>
        <a:xfrm>
          <a:off x="2199496" y="2230379"/>
          <a:ext cx="1569187" cy="784593"/>
        </a:xfrm>
        <a:prstGeom prst="roundRect">
          <a:avLst>
            <a:gd name="adj" fmla="val 10000"/>
          </a:avLst>
        </a:prstGeom>
        <a:solidFill>
          <a:srgbClr val="8C0B42"/>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Short Horizon (SH)</a:t>
          </a:r>
        </a:p>
      </dsp:txBody>
      <dsp:txXfrm>
        <a:off x="2222476" y="2253359"/>
        <a:ext cx="1523227" cy="738633"/>
      </dsp:txXfrm>
    </dsp:sp>
    <dsp:sp modelId="{7A7B0C67-C71A-4E8E-BC0B-BCC17FAEAE0A}">
      <dsp:nvSpPr>
        <dsp:cNvPr id="0" name=""/>
        <dsp:cNvSpPr/>
      </dsp:nvSpPr>
      <dsp:spPr>
        <a:xfrm>
          <a:off x="3768684" y="2602153"/>
          <a:ext cx="627674" cy="41044"/>
        </a:xfrm>
        <a:custGeom>
          <a:avLst/>
          <a:gdLst/>
          <a:ahLst/>
          <a:cxnLst/>
          <a:rect l="0" t="0" r="0" b="0"/>
          <a:pathLst>
            <a:path>
              <a:moveTo>
                <a:pt x="0" y="20522"/>
              </a:moveTo>
              <a:lnTo>
                <a:pt x="627674" y="2052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66829" y="2606984"/>
        <a:ext cx="31383" cy="31383"/>
      </dsp:txXfrm>
    </dsp:sp>
    <dsp:sp modelId="{ABCD8FCC-E355-46A6-8486-05CC36D3FBB2}">
      <dsp:nvSpPr>
        <dsp:cNvPr id="0" name=""/>
        <dsp:cNvSpPr/>
      </dsp:nvSpPr>
      <dsp:spPr>
        <a:xfrm>
          <a:off x="4396358" y="2230379"/>
          <a:ext cx="1569187" cy="784593"/>
        </a:xfrm>
        <a:prstGeom prst="roundRect">
          <a:avLst>
            <a:gd name="adj" fmla="val 10000"/>
          </a:avLst>
        </a:prstGeom>
        <a:solidFill>
          <a:srgbClr val="8C0B42"/>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Informative</a:t>
          </a:r>
        </a:p>
      </dsp:txBody>
      <dsp:txXfrm>
        <a:off x="4419338" y="2253359"/>
        <a:ext cx="1523227" cy="7386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C1BF3C-58D7-461C-BCE4-609F241537C8}">
      <dsp:nvSpPr>
        <dsp:cNvPr id="0" name=""/>
        <dsp:cNvSpPr/>
      </dsp:nvSpPr>
      <dsp:spPr>
        <a:xfrm>
          <a:off x="4238" y="1841646"/>
          <a:ext cx="1576706" cy="630682"/>
        </a:xfrm>
        <a:prstGeom prst="chevron">
          <a:avLst/>
        </a:prstGeom>
        <a:solidFill>
          <a:srgbClr val="8C0B4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b="1" kern="1200"/>
            <a:t>Collect historical data on universe of equities</a:t>
          </a:r>
        </a:p>
      </dsp:txBody>
      <dsp:txXfrm>
        <a:off x="319579" y="1841646"/>
        <a:ext cx="946024" cy="630682"/>
      </dsp:txXfrm>
    </dsp:sp>
    <dsp:sp modelId="{1E802CB4-0FDB-4066-88DC-C4FD53FC2F67}">
      <dsp:nvSpPr>
        <dsp:cNvPr id="0" name=""/>
        <dsp:cNvSpPr/>
      </dsp:nvSpPr>
      <dsp:spPr>
        <a:xfrm>
          <a:off x="1423274" y="1841646"/>
          <a:ext cx="1576706" cy="630682"/>
        </a:xfrm>
        <a:prstGeom prst="chevron">
          <a:avLst/>
        </a:prstGeom>
        <a:solidFill>
          <a:srgbClr val="8C0B4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b="1" kern="1200"/>
            <a:t>Historical insider data processed to calculate historical horizon (HOR)</a:t>
          </a:r>
        </a:p>
      </dsp:txBody>
      <dsp:txXfrm>
        <a:off x="1738615" y="1841646"/>
        <a:ext cx="946024" cy="630682"/>
      </dsp:txXfrm>
    </dsp:sp>
    <dsp:sp modelId="{FF53575A-20F6-495C-8184-585B523EB15A}">
      <dsp:nvSpPr>
        <dsp:cNvPr id="0" name=""/>
        <dsp:cNvSpPr/>
      </dsp:nvSpPr>
      <dsp:spPr>
        <a:xfrm>
          <a:off x="2842309" y="1841646"/>
          <a:ext cx="1576706" cy="630682"/>
        </a:xfrm>
        <a:prstGeom prst="chevron">
          <a:avLst/>
        </a:prstGeom>
        <a:solidFill>
          <a:srgbClr val="8C0B4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b="1" kern="1200"/>
            <a:t>Scraper runs on SEC fillings collecting current data</a:t>
          </a:r>
        </a:p>
      </dsp:txBody>
      <dsp:txXfrm>
        <a:off x="3157650" y="1841646"/>
        <a:ext cx="946024" cy="630682"/>
      </dsp:txXfrm>
    </dsp:sp>
    <dsp:sp modelId="{7E3ADE0B-4723-4761-A310-94232DA8E43B}">
      <dsp:nvSpPr>
        <dsp:cNvPr id="0" name=""/>
        <dsp:cNvSpPr/>
      </dsp:nvSpPr>
      <dsp:spPr>
        <a:xfrm>
          <a:off x="4261345" y="1841646"/>
          <a:ext cx="1576706" cy="630682"/>
        </a:xfrm>
        <a:prstGeom prst="chevron">
          <a:avLst/>
        </a:prstGeom>
        <a:solidFill>
          <a:srgbClr val="8C0B4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rtl="0">
            <a:lnSpc>
              <a:spcPct val="90000"/>
            </a:lnSpc>
            <a:spcBef>
              <a:spcPct val="0"/>
            </a:spcBef>
            <a:spcAft>
              <a:spcPct val="35000"/>
            </a:spcAft>
            <a:buNone/>
          </a:pPr>
          <a:r>
            <a:rPr lang="en-US" sz="900" b="1" kern="1200"/>
            <a:t>Calculate: Short and Long horizon trades based on</a:t>
          </a:r>
          <a:r>
            <a:rPr lang="en-US" sz="900" b="1" kern="1200">
              <a:latin typeface="Calibri"/>
            </a:rPr>
            <a:t> UNEXP</a:t>
          </a:r>
          <a:r>
            <a:rPr lang="en-US" sz="900" b="1" kern="1200"/>
            <a:t> and STR</a:t>
          </a:r>
        </a:p>
      </dsp:txBody>
      <dsp:txXfrm>
        <a:off x="4576686" y="1841646"/>
        <a:ext cx="946024" cy="630682"/>
      </dsp:txXfrm>
    </dsp:sp>
    <dsp:sp modelId="{0EBC5137-F233-4D6B-9234-DEEC00B762BD}">
      <dsp:nvSpPr>
        <dsp:cNvPr id="0" name=""/>
        <dsp:cNvSpPr/>
      </dsp:nvSpPr>
      <dsp:spPr>
        <a:xfrm>
          <a:off x="5680380" y="1841646"/>
          <a:ext cx="1576706" cy="630682"/>
        </a:xfrm>
        <a:prstGeom prst="chevron">
          <a:avLst/>
        </a:prstGeom>
        <a:solidFill>
          <a:srgbClr val="8C0B4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b="1" kern="1200"/>
            <a:t>Invest in equities that match HOR and STR criteria</a:t>
          </a:r>
        </a:p>
      </dsp:txBody>
      <dsp:txXfrm>
        <a:off x="5995721" y="1841646"/>
        <a:ext cx="946024" cy="630682"/>
      </dsp:txXfrm>
    </dsp:sp>
    <dsp:sp modelId="{9BC91C22-179A-44EF-B5FC-6194875F61E6}">
      <dsp:nvSpPr>
        <dsp:cNvPr id="0" name=""/>
        <dsp:cNvSpPr/>
      </dsp:nvSpPr>
      <dsp:spPr>
        <a:xfrm>
          <a:off x="7099416" y="1841646"/>
          <a:ext cx="1576706" cy="630682"/>
        </a:xfrm>
        <a:prstGeom prst="chevron">
          <a:avLst/>
        </a:prstGeom>
        <a:solidFill>
          <a:srgbClr val="8C0B4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b="1" kern="1200"/>
            <a:t>Hold and rebalance every calendar month</a:t>
          </a:r>
        </a:p>
      </dsp:txBody>
      <dsp:txXfrm>
        <a:off x="7414757" y="1841646"/>
        <a:ext cx="946024" cy="6306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13FDC7-A45F-4C1A-973C-DD4E351C3E55}">
      <dsp:nvSpPr>
        <dsp:cNvPr id="0" name=""/>
        <dsp:cNvSpPr/>
      </dsp:nvSpPr>
      <dsp:spPr>
        <a:xfrm>
          <a:off x="1045631" y="0"/>
          <a:ext cx="3749862" cy="3749862"/>
        </a:xfrm>
        <a:prstGeom prst="ellipse">
          <a:avLst/>
        </a:prstGeom>
        <a:gradFill rotWithShape="0">
          <a:gsLst>
            <a:gs pos="0">
              <a:srgbClr val="8C0B42">
                <a:shade val="30000"/>
                <a:satMod val="115000"/>
              </a:srgbClr>
            </a:gs>
            <a:gs pos="50000">
              <a:srgbClr val="8C0B42">
                <a:shade val="67500"/>
                <a:satMod val="115000"/>
              </a:srgbClr>
            </a:gs>
            <a:gs pos="100000">
              <a:srgbClr val="8C0B42">
                <a:shade val="100000"/>
                <a:satMod val="115000"/>
              </a:srgbClr>
            </a:gs>
          </a:gsLst>
          <a:lin ang="8100000" scaled="1"/>
        </a:gra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US" sz="1200" b="1" kern="1200"/>
            <a:t>100% equities</a:t>
          </a:r>
          <a:r>
            <a:rPr lang="en-US" sz="1200" b="1" kern="1200">
              <a:latin typeface="Calibri"/>
            </a:rPr>
            <a:t> </a:t>
          </a:r>
          <a:endParaRPr lang="en-US" sz="1200" b="1" kern="1200"/>
        </a:p>
      </dsp:txBody>
      <dsp:txXfrm>
        <a:off x="2217462" y="187493"/>
        <a:ext cx="1406198" cy="374986"/>
      </dsp:txXfrm>
    </dsp:sp>
    <dsp:sp modelId="{7591D63F-FFF0-48BF-B39E-35B6BDEED0B6}">
      <dsp:nvSpPr>
        <dsp:cNvPr id="0" name=""/>
        <dsp:cNvSpPr/>
      </dsp:nvSpPr>
      <dsp:spPr>
        <a:xfrm>
          <a:off x="1239090" y="562479"/>
          <a:ext cx="3187382" cy="3187382"/>
        </a:xfrm>
        <a:prstGeom prst="ellipse">
          <a:avLst/>
        </a:prstGeom>
        <a:solidFill>
          <a:srgbClr val="FFC000">
            <a:alpha val="75000"/>
          </a:srgb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b="1" kern="1200"/>
            <a:t>&gt; $</a:t>
          </a:r>
          <a:r>
            <a:rPr lang="en-US" sz="1100" b="1" kern="1200">
              <a:latin typeface="Calibri"/>
            </a:rPr>
            <a:t>500M</a:t>
          </a:r>
          <a:r>
            <a:rPr lang="en-US" sz="1100" b="1" kern="1200"/>
            <a:t> market cap</a:t>
          </a:r>
        </a:p>
      </dsp:txBody>
      <dsp:txXfrm>
        <a:off x="2145502" y="745753"/>
        <a:ext cx="1374558" cy="366549"/>
      </dsp:txXfrm>
    </dsp:sp>
    <dsp:sp modelId="{C0DFF09D-B937-4D63-8A41-8CBD821B0C23}">
      <dsp:nvSpPr>
        <dsp:cNvPr id="0" name=""/>
        <dsp:cNvSpPr/>
      </dsp:nvSpPr>
      <dsp:spPr>
        <a:xfrm>
          <a:off x="1608110" y="1124958"/>
          <a:ext cx="2624903" cy="2624903"/>
        </a:xfrm>
        <a:prstGeom prst="ellipse">
          <a:avLst/>
        </a:prstGeom>
        <a:solidFill>
          <a:schemeClr val="tx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rtl="0">
            <a:lnSpc>
              <a:spcPct val="90000"/>
            </a:lnSpc>
            <a:spcBef>
              <a:spcPct val="0"/>
            </a:spcBef>
            <a:spcAft>
              <a:spcPct val="35000"/>
            </a:spcAft>
            <a:buNone/>
          </a:pPr>
          <a:r>
            <a:rPr lang="en-US" sz="1100" b="1" kern="1200">
              <a:latin typeface="Calibri"/>
            </a:rPr>
            <a:t>At</a:t>
          </a:r>
          <a:r>
            <a:rPr lang="en-US" sz="1100" b="1" kern="1200"/>
            <a:t> </a:t>
          </a:r>
          <a:r>
            <a:rPr lang="en-US" sz="1100" b="1" kern="1200">
              <a:latin typeface="Calibri"/>
            </a:rPr>
            <a:t>least </a:t>
          </a:r>
          <a:r>
            <a:rPr lang="en-US" sz="1100" b="1" kern="1200"/>
            <a:t>4 years</a:t>
          </a:r>
          <a:r>
            <a:rPr lang="en-US" sz="1100" b="1" kern="1200">
              <a:latin typeface="Calibri"/>
            </a:rPr>
            <a:t> old</a:t>
          </a:r>
          <a:endParaRPr lang="en-US" sz="1100" b="1" kern="1200"/>
        </a:p>
      </dsp:txBody>
      <dsp:txXfrm>
        <a:off x="2241368" y="1306076"/>
        <a:ext cx="1358387" cy="362236"/>
      </dsp:txXfrm>
    </dsp:sp>
    <dsp:sp modelId="{BEA7A92D-354B-4461-BEFD-5F957D13CDDF}">
      <dsp:nvSpPr>
        <dsp:cNvPr id="0" name=""/>
        <dsp:cNvSpPr/>
      </dsp:nvSpPr>
      <dsp:spPr>
        <a:xfrm>
          <a:off x="1889349" y="1687437"/>
          <a:ext cx="2062424" cy="2062424"/>
        </a:xfrm>
        <a:prstGeom prst="ellipse">
          <a:avLst/>
        </a:prstGeom>
        <a:solidFill>
          <a:srgbClr val="8C0B4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US" sz="1200" b="1" kern="1200"/>
            <a:t>Daily volume &gt;</a:t>
          </a:r>
          <a:r>
            <a:rPr lang="en-US" sz="1200" b="1" kern="1200">
              <a:latin typeface="Calibri"/>
            </a:rPr>
            <a:t>50k shares</a:t>
          </a:r>
          <a:endParaRPr lang="en-US" sz="1200" b="1" kern="1200"/>
        </a:p>
      </dsp:txBody>
      <dsp:txXfrm>
        <a:off x="2363707" y="1873056"/>
        <a:ext cx="1113709" cy="371236"/>
      </dsp:txXfrm>
    </dsp:sp>
    <dsp:sp modelId="{18D347BE-0998-4835-8BE6-A5539EC41FB7}">
      <dsp:nvSpPr>
        <dsp:cNvPr id="0" name=""/>
        <dsp:cNvSpPr/>
      </dsp:nvSpPr>
      <dsp:spPr>
        <a:xfrm>
          <a:off x="2170589" y="2249917"/>
          <a:ext cx="1499944" cy="1499944"/>
        </a:xfrm>
        <a:prstGeom prst="ellipse">
          <a:avLst/>
        </a:prstGeom>
        <a:solidFill>
          <a:srgbClr val="FFC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t>Selected Universe</a:t>
          </a:r>
        </a:p>
      </dsp:txBody>
      <dsp:txXfrm>
        <a:off x="2390251" y="2624903"/>
        <a:ext cx="1060621" cy="7499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FCA74-3FD0-488D-81BD-68493406E0E9}">
      <dsp:nvSpPr>
        <dsp:cNvPr id="0" name=""/>
        <dsp:cNvSpPr/>
      </dsp:nvSpPr>
      <dsp:spPr>
        <a:xfrm>
          <a:off x="788505" y="-37037"/>
          <a:ext cx="2787170" cy="2787170"/>
        </a:xfrm>
        <a:prstGeom prst="circularArrow">
          <a:avLst>
            <a:gd name="adj1" fmla="val 4668"/>
            <a:gd name="adj2" fmla="val 272909"/>
            <a:gd name="adj3" fmla="val 13147195"/>
            <a:gd name="adj4" fmla="val 17819451"/>
            <a:gd name="adj5" fmla="val 4847"/>
          </a:avLst>
        </a:prstGeom>
        <a:solidFill>
          <a:srgbClr val="FFC000"/>
        </a:solidFill>
        <a:ln>
          <a:noFill/>
        </a:ln>
        <a:effectLst/>
      </dsp:spPr>
      <dsp:style>
        <a:lnRef idx="0">
          <a:scrgbClr r="0" g="0" b="0"/>
        </a:lnRef>
        <a:fillRef idx="1">
          <a:scrgbClr r="0" g="0" b="0"/>
        </a:fillRef>
        <a:effectRef idx="0">
          <a:scrgbClr r="0" g="0" b="0"/>
        </a:effectRef>
        <a:fontRef idx="minor"/>
      </dsp:style>
    </dsp:sp>
    <dsp:sp modelId="{F7DE92DD-F609-4D77-A8AB-55776BBA9905}">
      <dsp:nvSpPr>
        <dsp:cNvPr id="0" name=""/>
        <dsp:cNvSpPr/>
      </dsp:nvSpPr>
      <dsp:spPr>
        <a:xfrm>
          <a:off x="1330777" y="654"/>
          <a:ext cx="1702627" cy="851313"/>
        </a:xfrm>
        <a:prstGeom prst="roundRect">
          <a:avLst/>
        </a:prstGeom>
        <a:solidFill>
          <a:srgbClr val="8C0B4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kern="1200"/>
            <a:t>Retrieve new trades from </a:t>
          </a:r>
          <a:r>
            <a:rPr lang="en-US" sz="1400" b="1" kern="1200">
              <a:latin typeface="Calibri"/>
            </a:rPr>
            <a:t>scraped</a:t>
          </a:r>
          <a:r>
            <a:rPr lang="en-US" sz="1400" b="1" kern="1200"/>
            <a:t> data </a:t>
          </a:r>
          <a:r>
            <a:rPr lang="en-US" sz="1400" b="1" kern="1200">
              <a:latin typeface="Calibri"/>
            </a:rPr>
            <a:t>in Python </a:t>
          </a:r>
          <a:r>
            <a:rPr lang="en-US" sz="1400" b="1" kern="1200"/>
            <a:t>(daily)</a:t>
          </a:r>
        </a:p>
      </dsp:txBody>
      <dsp:txXfrm>
        <a:off x="1372335" y="42212"/>
        <a:ext cx="1619511" cy="768197"/>
      </dsp:txXfrm>
    </dsp:sp>
    <dsp:sp modelId="{C2D865B6-54CA-440B-84A6-B80B46B35569}">
      <dsp:nvSpPr>
        <dsp:cNvPr id="0" name=""/>
        <dsp:cNvSpPr/>
      </dsp:nvSpPr>
      <dsp:spPr>
        <a:xfrm>
          <a:off x="2331556" y="1001433"/>
          <a:ext cx="1702627" cy="851313"/>
        </a:xfrm>
        <a:prstGeom prst="roundRect">
          <a:avLst/>
        </a:prstGeom>
        <a:solidFill>
          <a:srgbClr val="8C0B4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Assign weights and purchase equities</a:t>
          </a:r>
        </a:p>
      </dsp:txBody>
      <dsp:txXfrm>
        <a:off x="2373114" y="1042991"/>
        <a:ext cx="1619511" cy="768197"/>
      </dsp:txXfrm>
    </dsp:sp>
    <dsp:sp modelId="{C0C7C21F-9308-450E-B81F-22E760EAC2D7}">
      <dsp:nvSpPr>
        <dsp:cNvPr id="0" name=""/>
        <dsp:cNvSpPr/>
      </dsp:nvSpPr>
      <dsp:spPr>
        <a:xfrm>
          <a:off x="1330777" y="2002212"/>
          <a:ext cx="1702627" cy="851313"/>
        </a:xfrm>
        <a:prstGeom prst="roundRect">
          <a:avLst/>
        </a:prstGeom>
        <a:solidFill>
          <a:srgbClr val="8C0B4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Hold equity for one month from transaction date</a:t>
          </a:r>
        </a:p>
      </dsp:txBody>
      <dsp:txXfrm>
        <a:off x="1372335" y="2043770"/>
        <a:ext cx="1619511" cy="768197"/>
      </dsp:txXfrm>
    </dsp:sp>
    <dsp:sp modelId="{C58AB31D-8512-4420-B764-A3CE0EBD1B3F}">
      <dsp:nvSpPr>
        <dsp:cNvPr id="0" name=""/>
        <dsp:cNvSpPr/>
      </dsp:nvSpPr>
      <dsp:spPr>
        <a:xfrm>
          <a:off x="329997" y="1001433"/>
          <a:ext cx="1702627" cy="851313"/>
        </a:xfrm>
        <a:prstGeom prst="roundRect">
          <a:avLst/>
        </a:prstGeom>
        <a:solidFill>
          <a:srgbClr val="8C0B4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Sell equities at end of one month holding period</a:t>
          </a:r>
        </a:p>
      </dsp:txBody>
      <dsp:txXfrm>
        <a:off x="371555" y="1042991"/>
        <a:ext cx="1619511" cy="7681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AD250-1A9B-4F53-8486-5803294EDCC6}">
      <dsp:nvSpPr>
        <dsp:cNvPr id="0" name=""/>
        <dsp:cNvSpPr/>
      </dsp:nvSpPr>
      <dsp:spPr>
        <a:xfrm>
          <a:off x="41" y="155566"/>
          <a:ext cx="4015172" cy="921600"/>
        </a:xfrm>
        <a:prstGeom prst="rect">
          <a:avLst/>
        </a:prstGeom>
        <a:solidFill>
          <a:srgbClr val="761638"/>
        </a:solidFill>
        <a:ln w="25400" cap="flat" cmpd="sng" algn="ctr">
          <a:solidFill>
            <a:srgbClr val="8C0B4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rtl="0">
            <a:lnSpc>
              <a:spcPct val="90000"/>
            </a:lnSpc>
            <a:spcBef>
              <a:spcPct val="0"/>
            </a:spcBef>
            <a:spcAft>
              <a:spcPct val="35000"/>
            </a:spcAft>
            <a:buNone/>
          </a:pPr>
          <a:r>
            <a:rPr lang="en-US" sz="3200" kern="1200">
              <a:latin typeface="Calibri"/>
            </a:rPr>
            <a:t>Building Portfolio</a:t>
          </a:r>
          <a:endParaRPr lang="en-US" sz="3200" kern="1200"/>
        </a:p>
      </dsp:txBody>
      <dsp:txXfrm>
        <a:off x="41" y="155566"/>
        <a:ext cx="4015172" cy="921600"/>
      </dsp:txXfrm>
    </dsp:sp>
    <dsp:sp modelId="{00896A02-D069-4EC2-84FE-39BC24A51DB9}">
      <dsp:nvSpPr>
        <dsp:cNvPr id="0" name=""/>
        <dsp:cNvSpPr/>
      </dsp:nvSpPr>
      <dsp:spPr>
        <a:xfrm>
          <a:off x="41" y="1077167"/>
          <a:ext cx="4015172" cy="2810880"/>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rtl="0">
            <a:lnSpc>
              <a:spcPct val="90000"/>
            </a:lnSpc>
            <a:spcBef>
              <a:spcPct val="0"/>
            </a:spcBef>
            <a:spcAft>
              <a:spcPct val="15000"/>
            </a:spcAft>
            <a:buChar char="•"/>
          </a:pPr>
          <a:r>
            <a:rPr lang="en-US" sz="3200" kern="1200">
              <a:latin typeface="Calibri"/>
            </a:rPr>
            <a:t>Began trading on 11/24</a:t>
          </a:r>
        </a:p>
        <a:p>
          <a:pPr marL="285750" lvl="1" indent="-285750" algn="l" defTabSz="1422400">
            <a:lnSpc>
              <a:spcPct val="90000"/>
            </a:lnSpc>
            <a:spcBef>
              <a:spcPct val="0"/>
            </a:spcBef>
            <a:spcAft>
              <a:spcPct val="15000"/>
            </a:spcAft>
            <a:buChar char="•"/>
          </a:pPr>
          <a:r>
            <a:rPr lang="en-US" sz="3200" kern="1200">
              <a:latin typeface="Calibri"/>
            </a:rPr>
            <a:t>3 trades so far</a:t>
          </a:r>
          <a:endParaRPr lang="en-US" sz="3200" kern="1200"/>
        </a:p>
        <a:p>
          <a:pPr marL="285750" lvl="1" indent="-285750" algn="l" defTabSz="1422400" rtl="0">
            <a:lnSpc>
              <a:spcPct val="90000"/>
            </a:lnSpc>
            <a:spcBef>
              <a:spcPct val="0"/>
            </a:spcBef>
            <a:spcAft>
              <a:spcPct val="15000"/>
            </a:spcAft>
            <a:buChar char="•"/>
          </a:pPr>
          <a:r>
            <a:rPr lang="en-US" sz="3200" kern="1200">
              <a:latin typeface="Calibri"/>
            </a:rPr>
            <a:t>30 possible trades in November</a:t>
          </a:r>
          <a:endParaRPr lang="en-US" sz="3200" kern="1200"/>
        </a:p>
      </dsp:txBody>
      <dsp:txXfrm>
        <a:off x="41" y="1077167"/>
        <a:ext cx="4015172" cy="2810880"/>
      </dsp:txXfrm>
    </dsp:sp>
    <dsp:sp modelId="{B1238158-6AD7-48EE-AEF1-F822BEA3401F}">
      <dsp:nvSpPr>
        <dsp:cNvPr id="0" name=""/>
        <dsp:cNvSpPr/>
      </dsp:nvSpPr>
      <dsp:spPr>
        <a:xfrm>
          <a:off x="4577338" y="155566"/>
          <a:ext cx="4015172" cy="921600"/>
        </a:xfrm>
        <a:prstGeom prst="rect">
          <a:avLst/>
        </a:prstGeom>
        <a:solidFill>
          <a:srgbClr val="761638"/>
        </a:solidFill>
        <a:ln w="25400" cap="flat" cmpd="sng" algn="ctr">
          <a:solidFill>
            <a:srgbClr val="76163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rtl="0">
            <a:lnSpc>
              <a:spcPct val="90000"/>
            </a:lnSpc>
            <a:spcBef>
              <a:spcPct val="0"/>
            </a:spcBef>
            <a:spcAft>
              <a:spcPct val="35000"/>
            </a:spcAft>
            <a:buNone/>
          </a:pPr>
          <a:r>
            <a:rPr lang="en-US" sz="3200" kern="1200">
              <a:latin typeface="Calibri"/>
            </a:rPr>
            <a:t>Awaiting New Trades</a:t>
          </a:r>
          <a:endParaRPr lang="en-US" sz="3200" kern="1200"/>
        </a:p>
      </dsp:txBody>
      <dsp:txXfrm>
        <a:off x="4577338" y="155566"/>
        <a:ext cx="4015172" cy="921600"/>
      </dsp:txXfrm>
    </dsp:sp>
    <dsp:sp modelId="{4C8B040B-1245-4E23-B9DE-92E5DBAD6193}">
      <dsp:nvSpPr>
        <dsp:cNvPr id="0" name=""/>
        <dsp:cNvSpPr/>
      </dsp:nvSpPr>
      <dsp:spPr>
        <a:xfrm>
          <a:off x="4577338" y="1077167"/>
          <a:ext cx="4015172" cy="2810880"/>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rtl="0">
            <a:lnSpc>
              <a:spcPct val="90000"/>
            </a:lnSpc>
            <a:spcBef>
              <a:spcPct val="0"/>
            </a:spcBef>
            <a:spcAft>
              <a:spcPct val="15000"/>
            </a:spcAft>
            <a:buChar char="•"/>
          </a:pPr>
          <a:r>
            <a:rPr lang="en-US" sz="3200" kern="1200">
              <a:latin typeface="Calibri"/>
            </a:rPr>
            <a:t>Expect to see SH trades almost daily</a:t>
          </a:r>
          <a:endParaRPr lang="en-US" sz="3200" kern="1200"/>
        </a:p>
        <a:p>
          <a:pPr marL="285750" lvl="1" indent="-285750" algn="l" defTabSz="1422400" rtl="0">
            <a:lnSpc>
              <a:spcPct val="90000"/>
            </a:lnSpc>
            <a:spcBef>
              <a:spcPct val="0"/>
            </a:spcBef>
            <a:spcAft>
              <a:spcPct val="15000"/>
            </a:spcAft>
            <a:buChar char="•"/>
          </a:pPr>
          <a:r>
            <a:rPr lang="en-US" sz="3200" kern="1200">
              <a:latin typeface="Calibri"/>
            </a:rPr>
            <a:t>LH unexpected trades rare</a:t>
          </a:r>
          <a:endParaRPr lang="en-US" sz="3200" kern="1200"/>
        </a:p>
      </dsp:txBody>
      <dsp:txXfrm>
        <a:off x="4577338" y="1077167"/>
        <a:ext cx="4015172" cy="28108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E4DBA-79C1-4D34-BF1F-39B03C9A6E4B}">
      <dsp:nvSpPr>
        <dsp:cNvPr id="0" name=""/>
        <dsp:cNvSpPr/>
      </dsp:nvSpPr>
      <dsp:spPr>
        <a:xfrm rot="5400000">
          <a:off x="2082928" y="391566"/>
          <a:ext cx="1366428" cy="1188792"/>
        </a:xfrm>
        <a:prstGeom prst="hexagon">
          <a:avLst>
            <a:gd name="adj" fmla="val 25000"/>
            <a:gd name="vf" fmla="val 11547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Price/Book Ratio</a:t>
          </a:r>
        </a:p>
      </dsp:txBody>
      <dsp:txXfrm rot="-5400000">
        <a:off x="2356999" y="515683"/>
        <a:ext cx="818286" cy="940558"/>
      </dsp:txXfrm>
    </dsp:sp>
    <dsp:sp modelId="{BF855C03-D324-4B8F-94BB-A28FD7B0BED9}">
      <dsp:nvSpPr>
        <dsp:cNvPr id="0" name=""/>
        <dsp:cNvSpPr/>
      </dsp:nvSpPr>
      <dsp:spPr>
        <a:xfrm>
          <a:off x="3396612" y="576033"/>
          <a:ext cx="1524934" cy="81985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BEE6891-0937-44F3-AC76-883774AC27D5}">
      <dsp:nvSpPr>
        <dsp:cNvPr id="0" name=""/>
        <dsp:cNvSpPr/>
      </dsp:nvSpPr>
      <dsp:spPr>
        <a:xfrm rot="5400000">
          <a:off x="799032" y="391566"/>
          <a:ext cx="1366428" cy="1188792"/>
        </a:xfrm>
        <a:prstGeom prst="hexagon">
          <a:avLst>
            <a:gd name="adj" fmla="val 25000"/>
            <a:gd name="vf" fmla="val 11547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b="1" kern="1200" dirty="0"/>
            <a:t>Ticker</a:t>
          </a:r>
        </a:p>
      </dsp:txBody>
      <dsp:txXfrm rot="-5400000">
        <a:off x="1073103" y="515683"/>
        <a:ext cx="818286" cy="940558"/>
      </dsp:txXfrm>
    </dsp:sp>
    <dsp:sp modelId="{6146B6EF-0B2C-4915-85D6-BC4A7F7DA107}">
      <dsp:nvSpPr>
        <dsp:cNvPr id="0" name=""/>
        <dsp:cNvSpPr/>
      </dsp:nvSpPr>
      <dsp:spPr>
        <a:xfrm rot="5400000">
          <a:off x="1438520" y="1551390"/>
          <a:ext cx="1366428" cy="1188792"/>
        </a:xfrm>
        <a:prstGeom prst="hexagon">
          <a:avLst>
            <a:gd name="adj" fmla="val 25000"/>
            <a:gd name="vf" fmla="val 11547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Common Equity</a:t>
          </a:r>
        </a:p>
      </dsp:txBody>
      <dsp:txXfrm rot="-5400000">
        <a:off x="1712591" y="1675507"/>
        <a:ext cx="818286" cy="940558"/>
      </dsp:txXfrm>
    </dsp:sp>
    <dsp:sp modelId="{09DE82C2-F4E8-4062-918D-3FD2ED8B78C0}">
      <dsp:nvSpPr>
        <dsp:cNvPr id="0" name=""/>
        <dsp:cNvSpPr/>
      </dsp:nvSpPr>
      <dsp:spPr>
        <a:xfrm>
          <a:off x="2404" y="1735858"/>
          <a:ext cx="1475742" cy="81985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DB9BDEB-09D6-4DAA-B5FD-73AACC5F95C1}">
      <dsp:nvSpPr>
        <dsp:cNvPr id="0" name=""/>
        <dsp:cNvSpPr/>
      </dsp:nvSpPr>
      <dsp:spPr>
        <a:xfrm rot="5400000">
          <a:off x="2722416" y="1551390"/>
          <a:ext cx="1366428" cy="1188792"/>
        </a:xfrm>
        <a:prstGeom prst="hexagon">
          <a:avLst>
            <a:gd name="adj" fmla="val 25000"/>
            <a:gd name="vf" fmla="val 11547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b="1" kern="1200" dirty="0"/>
            <a:t>$ Free Cash Flow: Current Quarter</a:t>
          </a:r>
        </a:p>
      </dsp:txBody>
      <dsp:txXfrm rot="-5400000">
        <a:off x="2996487" y="1675507"/>
        <a:ext cx="818286" cy="940558"/>
      </dsp:txXfrm>
    </dsp:sp>
    <dsp:sp modelId="{91A9F37F-9A3D-4150-B166-0CED69B77400}">
      <dsp:nvSpPr>
        <dsp:cNvPr id="0" name=""/>
        <dsp:cNvSpPr/>
      </dsp:nvSpPr>
      <dsp:spPr>
        <a:xfrm rot="5400000">
          <a:off x="1430233" y="2853518"/>
          <a:ext cx="1366428" cy="1449281"/>
        </a:xfrm>
        <a:prstGeom prst="hexagon">
          <a:avLst>
            <a:gd name="adj" fmla="val 25000"/>
            <a:gd name="vf" fmla="val 11547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Market Capitalization</a:t>
          </a:r>
        </a:p>
      </dsp:txBody>
      <dsp:txXfrm rot="-5400000">
        <a:off x="1630354" y="3122682"/>
        <a:ext cx="966187" cy="910952"/>
      </dsp:txXfrm>
    </dsp:sp>
    <dsp:sp modelId="{229569C2-CFBA-4D7F-B0F9-2197F7E8B3A6}">
      <dsp:nvSpPr>
        <dsp:cNvPr id="0" name=""/>
        <dsp:cNvSpPr/>
      </dsp:nvSpPr>
      <dsp:spPr>
        <a:xfrm>
          <a:off x="3396612" y="2895682"/>
          <a:ext cx="1524934" cy="81985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9DF56F3-C00A-426A-8132-1D932C1C3980}">
      <dsp:nvSpPr>
        <dsp:cNvPr id="0" name=""/>
        <dsp:cNvSpPr/>
      </dsp:nvSpPr>
      <dsp:spPr>
        <a:xfrm rot="5400000">
          <a:off x="116486" y="1551390"/>
          <a:ext cx="1366428" cy="1188792"/>
        </a:xfrm>
        <a:prstGeom prst="hexagon">
          <a:avLst>
            <a:gd name="adj" fmla="val 25000"/>
            <a:gd name="vf" fmla="val 11547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b="1" kern="1200" dirty="0"/>
            <a:t>Stock Price</a:t>
          </a:r>
        </a:p>
      </dsp:txBody>
      <dsp:txXfrm rot="-5400000">
        <a:off x="390557" y="1675507"/>
        <a:ext cx="818286" cy="9405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E4DBA-79C1-4D34-BF1F-39B03C9A6E4B}">
      <dsp:nvSpPr>
        <dsp:cNvPr id="0" name=""/>
        <dsp:cNvSpPr/>
      </dsp:nvSpPr>
      <dsp:spPr>
        <a:xfrm rot="5400000">
          <a:off x="2034074" y="78234"/>
          <a:ext cx="1172493" cy="1020069"/>
        </a:xfrm>
        <a:prstGeom prst="hexagon">
          <a:avLst>
            <a:gd name="adj" fmla="val 25000"/>
            <a:gd name="vf" fmla="val 115470"/>
          </a:avLst>
        </a:prstGeom>
        <a:solidFill>
          <a:schemeClr val="accent3">
            <a:shade val="8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Free Cash Flow to Equity Ratio</a:t>
          </a:r>
        </a:p>
      </dsp:txBody>
      <dsp:txXfrm rot="-5400000">
        <a:off x="2269247" y="184737"/>
        <a:ext cx="702147" cy="807066"/>
      </dsp:txXfrm>
    </dsp:sp>
    <dsp:sp modelId="{BF855C03-D324-4B8F-94BB-A28FD7B0BED9}">
      <dsp:nvSpPr>
        <dsp:cNvPr id="0" name=""/>
        <dsp:cNvSpPr/>
      </dsp:nvSpPr>
      <dsp:spPr>
        <a:xfrm>
          <a:off x="3161309" y="236521"/>
          <a:ext cx="1308503" cy="70349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BEE6891-0937-44F3-AC76-883774AC27D5}">
      <dsp:nvSpPr>
        <dsp:cNvPr id="0" name=""/>
        <dsp:cNvSpPr/>
      </dsp:nvSpPr>
      <dsp:spPr>
        <a:xfrm rot="5400000">
          <a:off x="932398" y="78234"/>
          <a:ext cx="1172493" cy="1020069"/>
        </a:xfrm>
        <a:prstGeom prst="hexagon">
          <a:avLst>
            <a:gd name="adj" fmla="val 25000"/>
            <a:gd name="vf" fmla="val 115470"/>
          </a:avLst>
        </a:prstGeom>
        <a:solidFill>
          <a:schemeClr val="accent3">
            <a:shade val="80000"/>
            <a:hueOff val="31272"/>
            <a:satOff val="-204"/>
            <a:lumOff val="350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Calibri"/>
              <a:ea typeface="+mn-ea"/>
              <a:cs typeface="+mn-cs"/>
            </a:rPr>
            <a:t>Sector</a:t>
          </a:r>
        </a:p>
      </dsp:txBody>
      <dsp:txXfrm rot="-5400000">
        <a:off x="1167571" y="184737"/>
        <a:ext cx="702147" cy="807066"/>
      </dsp:txXfrm>
    </dsp:sp>
    <dsp:sp modelId="{6146B6EF-0B2C-4915-85D6-BC4A7F7DA107}">
      <dsp:nvSpPr>
        <dsp:cNvPr id="0" name=""/>
        <dsp:cNvSpPr/>
      </dsp:nvSpPr>
      <dsp:spPr>
        <a:xfrm rot="5400000">
          <a:off x="1481126" y="1073447"/>
          <a:ext cx="1172493" cy="1020069"/>
        </a:xfrm>
        <a:prstGeom prst="hexagon">
          <a:avLst>
            <a:gd name="adj" fmla="val 25000"/>
            <a:gd name="vf" fmla="val 115470"/>
          </a:avLst>
        </a:prstGeom>
        <a:solidFill>
          <a:schemeClr val="accent3">
            <a:shade val="80000"/>
            <a:hueOff val="62545"/>
            <a:satOff val="-409"/>
            <a:lumOff val="701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Return on Equity: ROE</a:t>
          </a:r>
        </a:p>
      </dsp:txBody>
      <dsp:txXfrm rot="-5400000">
        <a:off x="1716299" y="1179950"/>
        <a:ext cx="702147" cy="807066"/>
      </dsp:txXfrm>
    </dsp:sp>
    <dsp:sp modelId="{09DE82C2-F4E8-4062-918D-3FD2ED8B78C0}">
      <dsp:nvSpPr>
        <dsp:cNvPr id="0" name=""/>
        <dsp:cNvSpPr/>
      </dsp:nvSpPr>
      <dsp:spPr>
        <a:xfrm>
          <a:off x="248834" y="1231734"/>
          <a:ext cx="1266293" cy="70349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DB9BDEB-09D6-4DAA-B5FD-73AACC5F95C1}">
      <dsp:nvSpPr>
        <dsp:cNvPr id="0" name=""/>
        <dsp:cNvSpPr/>
      </dsp:nvSpPr>
      <dsp:spPr>
        <a:xfrm rot="5400000">
          <a:off x="2582801" y="1073447"/>
          <a:ext cx="1172493" cy="1020069"/>
        </a:xfrm>
        <a:prstGeom prst="hexagon">
          <a:avLst>
            <a:gd name="adj" fmla="val 25000"/>
            <a:gd name="vf" fmla="val 115470"/>
          </a:avLst>
        </a:prstGeom>
        <a:solidFill>
          <a:schemeClr val="accent3">
            <a:shade val="80000"/>
            <a:hueOff val="93817"/>
            <a:satOff val="-613"/>
            <a:lumOff val="1052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b="1" kern="1200" dirty="0"/>
            <a:t>Operating Profit: Current Quarter</a:t>
          </a:r>
        </a:p>
      </dsp:txBody>
      <dsp:txXfrm rot="-5400000">
        <a:off x="2817974" y="1179950"/>
        <a:ext cx="702147" cy="807066"/>
      </dsp:txXfrm>
    </dsp:sp>
    <dsp:sp modelId="{91A9F37F-9A3D-4150-B166-0CED69B77400}">
      <dsp:nvSpPr>
        <dsp:cNvPr id="0" name=""/>
        <dsp:cNvSpPr/>
      </dsp:nvSpPr>
      <dsp:spPr>
        <a:xfrm rot="5400000">
          <a:off x="2034074" y="2060945"/>
          <a:ext cx="1172493" cy="1020069"/>
        </a:xfrm>
        <a:prstGeom prst="hexagon">
          <a:avLst>
            <a:gd name="adj" fmla="val 25000"/>
            <a:gd name="vf" fmla="val 115470"/>
          </a:avLst>
        </a:prstGeom>
        <a:solidFill>
          <a:schemeClr val="accent3">
            <a:shade val="80000"/>
            <a:hueOff val="125090"/>
            <a:satOff val="-818"/>
            <a:lumOff val="14031"/>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l-GR" sz="1100" b="1" kern="1200" dirty="0">
              <a:latin typeface="Times New Roman" panose="02020603050405020304" pitchFamily="18" charset="0"/>
              <a:cs typeface="Times New Roman" panose="02020603050405020304" pitchFamily="18" charset="0"/>
            </a:rPr>
            <a:t>Δ</a:t>
          </a:r>
          <a:r>
            <a:rPr lang="en-US" sz="1100" b="1" kern="1200" dirty="0">
              <a:latin typeface="Times New Roman" panose="02020603050405020304" pitchFamily="18" charset="0"/>
              <a:cs typeface="Times New Roman" panose="02020603050405020304" pitchFamily="18" charset="0"/>
            </a:rPr>
            <a:t> Accounts Payable: Quarterly</a:t>
          </a:r>
          <a:endParaRPr lang="en-US" sz="1100" b="1" kern="1200" dirty="0"/>
        </a:p>
      </dsp:txBody>
      <dsp:txXfrm rot="-5400000">
        <a:off x="2269247" y="2167448"/>
        <a:ext cx="702147" cy="807066"/>
      </dsp:txXfrm>
    </dsp:sp>
    <dsp:sp modelId="{229569C2-CFBA-4D7F-B0F9-2197F7E8B3A6}">
      <dsp:nvSpPr>
        <dsp:cNvPr id="0" name=""/>
        <dsp:cNvSpPr/>
      </dsp:nvSpPr>
      <dsp:spPr>
        <a:xfrm>
          <a:off x="3161309" y="2226947"/>
          <a:ext cx="1308503" cy="70349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9DF56F3-C00A-426A-8132-1D932C1C3980}">
      <dsp:nvSpPr>
        <dsp:cNvPr id="0" name=""/>
        <dsp:cNvSpPr/>
      </dsp:nvSpPr>
      <dsp:spPr>
        <a:xfrm rot="5400000">
          <a:off x="932398" y="2068660"/>
          <a:ext cx="1172493" cy="1020069"/>
        </a:xfrm>
        <a:prstGeom prst="hexagon">
          <a:avLst>
            <a:gd name="adj" fmla="val 25000"/>
            <a:gd name="vf" fmla="val 115470"/>
          </a:avLst>
        </a:prstGeom>
        <a:solidFill>
          <a:schemeClr val="accent3">
            <a:shade val="80000"/>
            <a:hueOff val="156362"/>
            <a:satOff val="-1022"/>
            <a:lumOff val="1753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l-GR" sz="1100" b="1" kern="1200" dirty="0">
              <a:latin typeface="Times New Roman" panose="02020603050405020304" pitchFamily="18" charset="0"/>
              <a:cs typeface="Times New Roman" panose="02020603050405020304" pitchFamily="18" charset="0"/>
            </a:rPr>
            <a:t>Δ</a:t>
          </a:r>
          <a:r>
            <a:rPr lang="en-US" sz="1100" b="1" kern="1200" dirty="0">
              <a:latin typeface="Times New Roman" panose="02020603050405020304" pitchFamily="18" charset="0"/>
              <a:cs typeface="Times New Roman" panose="02020603050405020304" pitchFamily="18" charset="0"/>
            </a:rPr>
            <a:t>  Accounts &amp; Notes Receivable: Quarterly</a:t>
          </a:r>
          <a:endParaRPr lang="en-US" sz="1100" b="1" kern="1200" dirty="0"/>
        </a:p>
      </dsp:txBody>
      <dsp:txXfrm rot="-5400000">
        <a:off x="1167571" y="2175163"/>
        <a:ext cx="702147" cy="807066"/>
      </dsp:txXfrm>
    </dsp:sp>
    <dsp:sp modelId="{C92698E6-452E-4392-88EE-9D3BF582F85B}">
      <dsp:nvSpPr>
        <dsp:cNvPr id="0" name=""/>
        <dsp:cNvSpPr/>
      </dsp:nvSpPr>
      <dsp:spPr>
        <a:xfrm rot="5400000">
          <a:off x="377063" y="1079790"/>
          <a:ext cx="1172493" cy="1020069"/>
        </a:xfrm>
        <a:prstGeom prst="hexagon">
          <a:avLst>
            <a:gd name="adj" fmla="val 25000"/>
            <a:gd name="vf" fmla="val 115470"/>
          </a:avLst>
        </a:prstGeom>
        <a:solidFill>
          <a:schemeClr val="accent3">
            <a:shade val="80000"/>
            <a:hueOff val="187635"/>
            <a:satOff val="-1227"/>
            <a:lumOff val="2104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l-GR" sz="1100" b="1" kern="1200" dirty="0">
              <a:latin typeface="Times New Roman" panose="02020603050405020304" pitchFamily="18" charset="0"/>
              <a:cs typeface="Times New Roman" panose="02020603050405020304" pitchFamily="18" charset="0"/>
            </a:rPr>
            <a:t>Δ</a:t>
          </a:r>
          <a:r>
            <a:rPr lang="en-US" sz="1100" b="1" kern="1200" dirty="0">
              <a:latin typeface="Times New Roman" panose="02020603050405020304" pitchFamily="18" charset="0"/>
              <a:cs typeface="Times New Roman" panose="02020603050405020304" pitchFamily="18" charset="0"/>
            </a:rPr>
            <a:t> Accrued Expenses: Quarterly</a:t>
          </a:r>
          <a:endParaRPr lang="en-US" sz="1100" b="1" kern="1200" dirty="0"/>
        </a:p>
      </dsp:txBody>
      <dsp:txXfrm rot="-5400000">
        <a:off x="612236" y="1186293"/>
        <a:ext cx="702147" cy="807066"/>
      </dsp:txXfrm>
    </dsp:sp>
    <dsp:sp modelId="{EE67B6A5-E561-4DDF-93E7-965F669DDB51}">
      <dsp:nvSpPr>
        <dsp:cNvPr id="0" name=""/>
        <dsp:cNvSpPr/>
      </dsp:nvSpPr>
      <dsp:spPr>
        <a:xfrm>
          <a:off x="248834" y="3222160"/>
          <a:ext cx="1266293" cy="70349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0FEC971-FFB7-42E3-917B-E5F382D024B6}">
      <dsp:nvSpPr>
        <dsp:cNvPr id="0" name=""/>
        <dsp:cNvSpPr/>
      </dsp:nvSpPr>
      <dsp:spPr>
        <a:xfrm rot="5400000">
          <a:off x="1487317" y="3055243"/>
          <a:ext cx="1172493" cy="1020069"/>
        </a:xfrm>
        <a:prstGeom prst="hexagon">
          <a:avLst>
            <a:gd name="adj" fmla="val 25000"/>
            <a:gd name="vf" fmla="val 115470"/>
          </a:avLst>
        </a:prstGeom>
        <a:solidFill>
          <a:schemeClr val="accent3">
            <a:shade val="80000"/>
            <a:hueOff val="218907"/>
            <a:satOff val="-1431"/>
            <a:lumOff val="2455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l-GR" sz="1100" b="1" kern="1200" dirty="0">
              <a:latin typeface="Times New Roman" panose="02020603050405020304" pitchFamily="18" charset="0"/>
              <a:cs typeface="Times New Roman" panose="02020603050405020304" pitchFamily="18" charset="0"/>
            </a:rPr>
            <a:t>Δ</a:t>
          </a:r>
          <a:r>
            <a:rPr lang="en-US" sz="1100" b="1" kern="1200" dirty="0">
              <a:latin typeface="Times New Roman" panose="02020603050405020304" pitchFamily="18" charset="0"/>
              <a:cs typeface="Times New Roman" panose="02020603050405020304" pitchFamily="18" charset="0"/>
            </a:rPr>
            <a:t> Inventories: Quarterly</a:t>
          </a:r>
          <a:endParaRPr lang="en-US" sz="1100" b="1" kern="1200" dirty="0"/>
        </a:p>
      </dsp:txBody>
      <dsp:txXfrm rot="-5400000">
        <a:off x="1722490" y="3161746"/>
        <a:ext cx="702147" cy="8070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61F1C6-612C-4482-80E4-E2BABF488FD5}">
      <dsp:nvSpPr>
        <dsp:cNvPr id="0" name=""/>
        <dsp:cNvSpPr/>
      </dsp:nvSpPr>
      <dsp:spPr>
        <a:xfrm>
          <a:off x="929284" y="708280"/>
          <a:ext cx="3395968" cy="1179375"/>
        </a:xfrm>
        <a:prstGeom prst="ellipse">
          <a:avLst/>
        </a:prstGeom>
        <a:solidFill>
          <a:schemeClr val="accent1">
            <a:tint val="50000"/>
            <a:alpha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4110C054-932F-437E-8FEC-EF0D0B088913}">
      <dsp:nvSpPr>
        <dsp:cNvPr id="0" name=""/>
        <dsp:cNvSpPr/>
      </dsp:nvSpPr>
      <dsp:spPr>
        <a:xfrm>
          <a:off x="2303466" y="3596169"/>
          <a:ext cx="658133" cy="421205"/>
        </a:xfrm>
        <a:prstGeom prst="downArrow">
          <a:avLst/>
        </a:prstGeom>
        <a:solidFill>
          <a:srgbClr val="9C2D24"/>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1A86839-CF11-4A50-A3AF-FC927D4BA89F}">
      <dsp:nvSpPr>
        <dsp:cNvPr id="0" name=""/>
        <dsp:cNvSpPr/>
      </dsp:nvSpPr>
      <dsp:spPr>
        <a:xfrm>
          <a:off x="385160" y="4066713"/>
          <a:ext cx="4459364" cy="1051502"/>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The resulting numerical figure will be added to the Value and Momentum factors, producing the final ranking used to select the highest 65 stocks for the portfolio.</a:t>
          </a:r>
        </a:p>
      </dsp:txBody>
      <dsp:txXfrm>
        <a:off x="385160" y="4066713"/>
        <a:ext cx="4459364" cy="1051502"/>
      </dsp:txXfrm>
    </dsp:sp>
    <dsp:sp modelId="{C7B116B5-ED4D-44E0-8D13-0398A03D1703}">
      <dsp:nvSpPr>
        <dsp:cNvPr id="0" name=""/>
        <dsp:cNvSpPr/>
      </dsp:nvSpPr>
      <dsp:spPr>
        <a:xfrm>
          <a:off x="2086241" y="2027109"/>
          <a:ext cx="1184640" cy="1184640"/>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Solution is Factored into Final Stock Ranking</a:t>
          </a:r>
        </a:p>
      </dsp:txBody>
      <dsp:txXfrm>
        <a:off x="2259728" y="2200596"/>
        <a:ext cx="837666" cy="837666"/>
      </dsp:txXfrm>
    </dsp:sp>
    <dsp:sp modelId="{3E2C5FA2-F842-49FA-A881-DCC5C7A190F9}">
      <dsp:nvSpPr>
        <dsp:cNvPr id="0" name=""/>
        <dsp:cNvSpPr/>
      </dsp:nvSpPr>
      <dsp:spPr>
        <a:xfrm>
          <a:off x="1297596" y="903357"/>
          <a:ext cx="1184640" cy="1184640"/>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Applies Factor Weighting </a:t>
          </a:r>
        </a:p>
      </dsp:txBody>
      <dsp:txXfrm>
        <a:off x="1471083" y="1076844"/>
        <a:ext cx="837666" cy="837666"/>
      </dsp:txXfrm>
    </dsp:sp>
    <dsp:sp modelId="{3D6C4CA8-ABAB-48DD-B780-FCB3200F54B7}">
      <dsp:nvSpPr>
        <dsp:cNvPr id="0" name=""/>
        <dsp:cNvSpPr/>
      </dsp:nvSpPr>
      <dsp:spPr>
        <a:xfrm>
          <a:off x="2573906" y="803578"/>
          <a:ext cx="1184640" cy="1184640"/>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Model Calculates CBOP Ratio</a:t>
          </a:r>
        </a:p>
      </dsp:txBody>
      <dsp:txXfrm>
        <a:off x="2747393" y="977065"/>
        <a:ext cx="837666" cy="837666"/>
      </dsp:txXfrm>
    </dsp:sp>
    <dsp:sp modelId="{E3AF9E9F-48F0-40A7-B926-A050F3B1FA0D}">
      <dsp:nvSpPr>
        <dsp:cNvPr id="0" name=""/>
        <dsp:cNvSpPr/>
      </dsp:nvSpPr>
      <dsp:spPr>
        <a:xfrm>
          <a:off x="767646" y="511657"/>
          <a:ext cx="3685546" cy="2948437"/>
        </a:xfrm>
        <a:prstGeom prst="funnel">
          <a:avLst/>
        </a:prstGeom>
        <a:solidFill>
          <a:schemeClr val="lt1">
            <a:alpha val="40000"/>
            <a:hueOff val="0"/>
            <a:satOff val="0"/>
            <a:lumOff val="0"/>
            <a:alphaOff val="0"/>
          </a:schemeClr>
        </a:solidFill>
        <a:ln>
          <a:solidFill>
            <a:srgbClr val="9C2D24"/>
          </a:solid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6.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0.08191</cdr:x>
      <cdr:y>0.0174</cdr:y>
    </cdr:from>
    <cdr:to>
      <cdr:x>0.75851</cdr:x>
      <cdr:y>0.18757</cdr:y>
    </cdr:to>
    <cdr:sp macro="" textlink="">
      <cdr:nvSpPr>
        <cdr:cNvPr id="5" name="Rectangle 4">
          <a:extLst xmlns:a="http://schemas.openxmlformats.org/drawingml/2006/main">
            <a:ext uri="{FF2B5EF4-FFF2-40B4-BE49-F238E27FC236}">
              <a16:creationId xmlns:a16="http://schemas.microsoft.com/office/drawing/2014/main" id="{0F79D47D-CD35-497F-B4BC-4292261BD339}"/>
            </a:ext>
          </a:extLst>
        </cdr:cNvPr>
        <cdr:cNvSpPr/>
      </cdr:nvSpPr>
      <cdr:spPr>
        <a:xfrm xmlns:a="http://schemas.openxmlformats.org/drawingml/2006/main">
          <a:off x="533400" y="62347"/>
          <a:ext cx="4405746" cy="609600"/>
        </a:xfrm>
        <a:prstGeom xmlns:a="http://schemas.openxmlformats.org/drawingml/2006/main" prst="rect">
          <a:avLst/>
        </a:prstGeom>
        <a:noFill xmlns:a="http://schemas.openxmlformats.org/drawingml/2006/mai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0.46882</cdr:x>
      <cdr:y>0.06752</cdr:y>
    </cdr:from>
    <cdr:to>
      <cdr:x>0.69149</cdr:x>
      <cdr:y>0.11409</cdr:y>
    </cdr:to>
    <cdr:sp macro="" textlink="">
      <cdr:nvSpPr>
        <cdr:cNvPr id="3" name="Right Brace 2">
          <a:extLst xmlns:a="http://schemas.openxmlformats.org/drawingml/2006/main">
            <a:ext uri="{FF2B5EF4-FFF2-40B4-BE49-F238E27FC236}">
              <a16:creationId xmlns:a16="http://schemas.microsoft.com/office/drawing/2014/main" id="{4111D341-2E90-4E2B-BCB3-40F997C23172}"/>
            </a:ext>
          </a:extLst>
        </cdr:cNvPr>
        <cdr:cNvSpPr/>
      </cdr:nvSpPr>
      <cdr:spPr>
        <a:xfrm xmlns:a="http://schemas.openxmlformats.org/drawingml/2006/main" rot="16200000">
          <a:off x="3694334" y="-399684"/>
          <a:ext cx="166832" cy="1449954"/>
        </a:xfrm>
        <a:prstGeom xmlns:a="http://schemas.openxmlformats.org/drawingml/2006/main" prst="rightBrace">
          <a:avLst>
            <a:gd name="adj1" fmla="val 21666"/>
            <a:gd name="adj2" fmla="val 50000"/>
          </a:avLst>
        </a:prstGeom>
        <a:noFill xmlns:a="http://schemas.openxmlformats.org/drawingml/2006/main"/>
        <a:ln xmlns:a="http://schemas.openxmlformats.org/drawingml/2006/main">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0.46589</cdr:x>
      <cdr:y>0</cdr:y>
    </cdr:from>
    <cdr:to>
      <cdr:x>0.74249</cdr:x>
      <cdr:y>0.06752</cdr:y>
    </cdr:to>
    <cdr:sp macro="" textlink="">
      <cdr:nvSpPr>
        <cdr:cNvPr id="4" name="TextBox 3">
          <a:extLst xmlns:a="http://schemas.openxmlformats.org/drawingml/2006/main">
            <a:ext uri="{FF2B5EF4-FFF2-40B4-BE49-F238E27FC236}">
              <a16:creationId xmlns:a16="http://schemas.microsoft.com/office/drawing/2014/main" id="{4773260F-878F-4FFF-83C5-39E6A67353E7}"/>
            </a:ext>
          </a:extLst>
        </cdr:cNvPr>
        <cdr:cNvSpPr txBox="1"/>
      </cdr:nvSpPr>
      <cdr:spPr>
        <a:xfrm xmlns:a="http://schemas.openxmlformats.org/drawingml/2006/main">
          <a:off x="2891709" y="0"/>
          <a:ext cx="1716786" cy="23479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a:t>Long Horizon Insider</a:t>
          </a:r>
        </a:p>
      </cdr:txBody>
    </cdr:sp>
  </cdr:relSizeAnchor>
</c:userShapes>
</file>

<file path=ppt/drawings/drawing2.xml><?xml version="1.0" encoding="utf-8"?>
<c:userShapes xmlns:c="http://schemas.openxmlformats.org/drawingml/2006/chart">
  <cdr:relSizeAnchor xmlns:cdr="http://schemas.openxmlformats.org/drawingml/2006/chartDrawing">
    <cdr:from>
      <cdr:x>0.70237</cdr:x>
      <cdr:y>0.11107</cdr:y>
    </cdr:from>
    <cdr:to>
      <cdr:x>0.88407</cdr:x>
      <cdr:y>0.24448</cdr:y>
    </cdr:to>
    <cdr:sp macro="" textlink="">
      <cdr:nvSpPr>
        <cdr:cNvPr id="4" name="Freeform: Shape 3">
          <a:extLst xmlns:a="http://schemas.openxmlformats.org/drawingml/2006/main">
            <a:ext uri="{FF2B5EF4-FFF2-40B4-BE49-F238E27FC236}">
              <a16:creationId xmlns:a16="http://schemas.microsoft.com/office/drawing/2014/main" id="{6326F74B-F2D9-4195-8418-1CF91ACBD365}"/>
            </a:ext>
          </a:extLst>
        </cdr:cNvPr>
        <cdr:cNvSpPr/>
      </cdr:nvSpPr>
      <cdr:spPr>
        <a:xfrm xmlns:a="http://schemas.openxmlformats.org/drawingml/2006/main">
          <a:off x="5034057" y="536367"/>
          <a:ext cx="1302327" cy="644236"/>
        </a:xfrm>
        <a:custGeom xmlns:a="http://schemas.openxmlformats.org/drawingml/2006/main">
          <a:avLst/>
          <a:gdLst>
            <a:gd name="connsiteX0" fmla="*/ 0 w 1302327"/>
            <a:gd name="connsiteY0" fmla="*/ 637309 h 644236"/>
            <a:gd name="connsiteX1" fmla="*/ 214746 w 1302327"/>
            <a:gd name="connsiteY1" fmla="*/ 637309 h 644236"/>
            <a:gd name="connsiteX2" fmla="*/ 270164 w 1302327"/>
            <a:gd name="connsiteY2" fmla="*/ 609600 h 644236"/>
            <a:gd name="connsiteX3" fmla="*/ 311727 w 1302327"/>
            <a:gd name="connsiteY3" fmla="*/ 595745 h 644236"/>
            <a:gd name="connsiteX4" fmla="*/ 367146 w 1302327"/>
            <a:gd name="connsiteY4" fmla="*/ 568036 h 644236"/>
            <a:gd name="connsiteX5" fmla="*/ 415637 w 1302327"/>
            <a:gd name="connsiteY5" fmla="*/ 547254 h 644236"/>
            <a:gd name="connsiteX6" fmla="*/ 450273 w 1302327"/>
            <a:gd name="connsiteY6" fmla="*/ 505690 h 644236"/>
            <a:gd name="connsiteX7" fmla="*/ 471055 w 1302327"/>
            <a:gd name="connsiteY7" fmla="*/ 491836 h 644236"/>
            <a:gd name="connsiteX8" fmla="*/ 512618 w 1302327"/>
            <a:gd name="connsiteY8" fmla="*/ 450272 h 644236"/>
            <a:gd name="connsiteX9" fmla="*/ 533400 w 1302327"/>
            <a:gd name="connsiteY9" fmla="*/ 429490 h 644236"/>
            <a:gd name="connsiteX10" fmla="*/ 561109 w 1302327"/>
            <a:gd name="connsiteY10" fmla="*/ 415636 h 644236"/>
            <a:gd name="connsiteX11" fmla="*/ 609600 w 1302327"/>
            <a:gd name="connsiteY11" fmla="*/ 374072 h 644236"/>
            <a:gd name="connsiteX12" fmla="*/ 658091 w 1302327"/>
            <a:gd name="connsiteY12" fmla="*/ 353290 h 644236"/>
            <a:gd name="connsiteX13" fmla="*/ 692727 w 1302327"/>
            <a:gd name="connsiteY13" fmla="*/ 325581 h 644236"/>
            <a:gd name="connsiteX14" fmla="*/ 713509 w 1302327"/>
            <a:gd name="connsiteY14" fmla="*/ 318654 h 644236"/>
            <a:gd name="connsiteX15" fmla="*/ 768927 w 1302327"/>
            <a:gd name="connsiteY15" fmla="*/ 297872 h 644236"/>
            <a:gd name="connsiteX16" fmla="*/ 796637 w 1302327"/>
            <a:gd name="connsiteY16" fmla="*/ 270163 h 644236"/>
            <a:gd name="connsiteX17" fmla="*/ 845127 w 1302327"/>
            <a:gd name="connsiteY17" fmla="*/ 256309 h 644236"/>
            <a:gd name="connsiteX18" fmla="*/ 900546 w 1302327"/>
            <a:gd name="connsiteY18" fmla="*/ 242454 h 644236"/>
            <a:gd name="connsiteX19" fmla="*/ 928255 w 1302327"/>
            <a:gd name="connsiteY19" fmla="*/ 235527 h 644236"/>
            <a:gd name="connsiteX20" fmla="*/ 1059873 w 1302327"/>
            <a:gd name="connsiteY20" fmla="*/ 221672 h 644236"/>
            <a:gd name="connsiteX21" fmla="*/ 1080655 w 1302327"/>
            <a:gd name="connsiteY21" fmla="*/ 214745 h 644236"/>
            <a:gd name="connsiteX22" fmla="*/ 1122218 w 1302327"/>
            <a:gd name="connsiteY22" fmla="*/ 180109 h 644236"/>
            <a:gd name="connsiteX23" fmla="*/ 1143000 w 1302327"/>
            <a:gd name="connsiteY23" fmla="*/ 152400 h 644236"/>
            <a:gd name="connsiteX24" fmla="*/ 1163782 w 1302327"/>
            <a:gd name="connsiteY24" fmla="*/ 131618 h 644236"/>
            <a:gd name="connsiteX25" fmla="*/ 1177637 w 1302327"/>
            <a:gd name="connsiteY25" fmla="*/ 110836 h 644236"/>
            <a:gd name="connsiteX26" fmla="*/ 1219200 w 1302327"/>
            <a:gd name="connsiteY26" fmla="*/ 69272 h 644236"/>
            <a:gd name="connsiteX27" fmla="*/ 1260764 w 1302327"/>
            <a:gd name="connsiteY27" fmla="*/ 34636 h 644236"/>
            <a:gd name="connsiteX28" fmla="*/ 1267691 w 1302327"/>
            <a:gd name="connsiteY28" fmla="*/ 13854 h 644236"/>
            <a:gd name="connsiteX29" fmla="*/ 1288473 w 1302327"/>
            <a:gd name="connsiteY29" fmla="*/ 6927 h 644236"/>
            <a:gd name="connsiteX30" fmla="*/ 1302327 w 1302327"/>
            <a:gd name="connsiteY30" fmla="*/ 0 h 64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02327" h="644236">
              <a:moveTo>
                <a:pt x="0" y="637309"/>
              </a:moveTo>
              <a:cubicBezTo>
                <a:pt x="42107" y="639414"/>
                <a:pt x="159740" y="651784"/>
                <a:pt x="214746" y="637309"/>
              </a:cubicBezTo>
              <a:cubicBezTo>
                <a:pt x="234719" y="632053"/>
                <a:pt x="250571" y="616131"/>
                <a:pt x="270164" y="609600"/>
              </a:cubicBezTo>
              <a:cubicBezTo>
                <a:pt x="284018" y="604982"/>
                <a:pt x="298665" y="602276"/>
                <a:pt x="311727" y="595745"/>
              </a:cubicBezTo>
              <a:cubicBezTo>
                <a:pt x="330200" y="586509"/>
                <a:pt x="347552" y="574567"/>
                <a:pt x="367146" y="568036"/>
              </a:cubicBezTo>
              <a:cubicBezTo>
                <a:pt x="397724" y="557843"/>
                <a:pt x="381396" y="564374"/>
                <a:pt x="415637" y="547254"/>
              </a:cubicBezTo>
              <a:cubicBezTo>
                <a:pt x="429259" y="526820"/>
                <a:pt x="430271" y="522358"/>
                <a:pt x="450273" y="505690"/>
              </a:cubicBezTo>
              <a:cubicBezTo>
                <a:pt x="456669" y="500360"/>
                <a:pt x="464832" y="497367"/>
                <a:pt x="471055" y="491836"/>
              </a:cubicBezTo>
              <a:cubicBezTo>
                <a:pt x="485699" y="478819"/>
                <a:pt x="498764" y="464127"/>
                <a:pt x="512618" y="450272"/>
              </a:cubicBezTo>
              <a:cubicBezTo>
                <a:pt x="519545" y="443345"/>
                <a:pt x="524637" y="433871"/>
                <a:pt x="533400" y="429490"/>
              </a:cubicBezTo>
              <a:lnTo>
                <a:pt x="561109" y="415636"/>
              </a:lnTo>
              <a:cubicBezTo>
                <a:pt x="580000" y="396745"/>
                <a:pt x="585904" y="388882"/>
                <a:pt x="609600" y="374072"/>
              </a:cubicBezTo>
              <a:cubicBezTo>
                <a:pt x="629162" y="361846"/>
                <a:pt x="637892" y="360024"/>
                <a:pt x="658091" y="353290"/>
              </a:cubicBezTo>
              <a:cubicBezTo>
                <a:pt x="669636" y="344054"/>
                <a:pt x="680189" y="333417"/>
                <a:pt x="692727" y="325581"/>
              </a:cubicBezTo>
              <a:cubicBezTo>
                <a:pt x="698919" y="321711"/>
                <a:pt x="706647" y="321149"/>
                <a:pt x="713509" y="318654"/>
              </a:cubicBezTo>
              <a:cubicBezTo>
                <a:pt x="732050" y="311912"/>
                <a:pt x="750454" y="304799"/>
                <a:pt x="768927" y="297872"/>
              </a:cubicBezTo>
              <a:cubicBezTo>
                <a:pt x="778164" y="288636"/>
                <a:pt x="786008" y="277755"/>
                <a:pt x="796637" y="270163"/>
              </a:cubicBezTo>
              <a:cubicBezTo>
                <a:pt x="802174" y="266208"/>
                <a:pt x="841987" y="257206"/>
                <a:pt x="845127" y="256309"/>
              </a:cubicBezTo>
              <a:cubicBezTo>
                <a:pt x="910117" y="237740"/>
                <a:pt x="805476" y="263580"/>
                <a:pt x="900546" y="242454"/>
              </a:cubicBezTo>
              <a:cubicBezTo>
                <a:pt x="909840" y="240389"/>
                <a:pt x="918814" y="236758"/>
                <a:pt x="928255" y="235527"/>
              </a:cubicBezTo>
              <a:cubicBezTo>
                <a:pt x="972000" y="229821"/>
                <a:pt x="1016000" y="226290"/>
                <a:pt x="1059873" y="221672"/>
              </a:cubicBezTo>
              <a:cubicBezTo>
                <a:pt x="1066800" y="219363"/>
                <a:pt x="1074124" y="218011"/>
                <a:pt x="1080655" y="214745"/>
              </a:cubicBezTo>
              <a:cubicBezTo>
                <a:pt x="1096688" y="206729"/>
                <a:pt x="1110728" y="193513"/>
                <a:pt x="1122218" y="180109"/>
              </a:cubicBezTo>
              <a:cubicBezTo>
                <a:pt x="1129732" y="171343"/>
                <a:pt x="1135486" y="161166"/>
                <a:pt x="1143000" y="152400"/>
              </a:cubicBezTo>
              <a:cubicBezTo>
                <a:pt x="1149376" y="144962"/>
                <a:pt x="1157510" y="139144"/>
                <a:pt x="1163782" y="131618"/>
              </a:cubicBezTo>
              <a:cubicBezTo>
                <a:pt x="1169112" y="125222"/>
                <a:pt x="1172106" y="117059"/>
                <a:pt x="1177637" y="110836"/>
              </a:cubicBezTo>
              <a:cubicBezTo>
                <a:pt x="1190654" y="96192"/>
                <a:pt x="1205346" y="83127"/>
                <a:pt x="1219200" y="69272"/>
              </a:cubicBezTo>
              <a:cubicBezTo>
                <a:pt x="1245868" y="42604"/>
                <a:pt x="1231832" y="53923"/>
                <a:pt x="1260764" y="34636"/>
              </a:cubicBezTo>
              <a:cubicBezTo>
                <a:pt x="1263073" y="27709"/>
                <a:pt x="1262528" y="19017"/>
                <a:pt x="1267691" y="13854"/>
              </a:cubicBezTo>
              <a:cubicBezTo>
                <a:pt x="1272854" y="8691"/>
                <a:pt x="1281693" y="9639"/>
                <a:pt x="1288473" y="6927"/>
              </a:cubicBezTo>
              <a:cubicBezTo>
                <a:pt x="1293267" y="5010"/>
                <a:pt x="1297709" y="2309"/>
                <a:pt x="1302327" y="0"/>
              </a:cubicBezTo>
            </a:path>
          </a:pathLst>
        </a:custGeom>
        <a:ln xmlns:a="http://schemas.openxmlformats.org/drawingml/2006/main" w="19050" cap="flat" cmpd="sng" algn="ctr">
          <a:solidFill>
            <a:schemeClr val="accent2"/>
          </a:solidFill>
          <a:prstDash val="dash"/>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0.74087</cdr:x>
      <cdr:y>0.67091</cdr:y>
    </cdr:from>
    <cdr:to>
      <cdr:x>0.83075</cdr:x>
      <cdr:y>0.9406</cdr:y>
    </cdr:to>
    <cdr:sp macro="" textlink="">
      <cdr:nvSpPr>
        <cdr:cNvPr id="5" name="Freeform: Shape 4">
          <a:extLst xmlns:a="http://schemas.openxmlformats.org/drawingml/2006/main">
            <a:ext uri="{FF2B5EF4-FFF2-40B4-BE49-F238E27FC236}">
              <a16:creationId xmlns:a16="http://schemas.microsoft.com/office/drawing/2014/main" id="{56F994EB-D727-4FC1-857D-D15160FE1C78}"/>
            </a:ext>
          </a:extLst>
        </cdr:cNvPr>
        <cdr:cNvSpPr/>
      </cdr:nvSpPr>
      <cdr:spPr>
        <a:xfrm xmlns:a="http://schemas.openxmlformats.org/drawingml/2006/main" rot="14456844">
          <a:off x="4980949" y="3568859"/>
          <a:ext cx="1302327" cy="644236"/>
        </a:xfrm>
        <a:custGeom xmlns:a="http://schemas.openxmlformats.org/drawingml/2006/main">
          <a:avLst/>
          <a:gdLst>
            <a:gd name="connsiteX0" fmla="*/ 0 w 1302327"/>
            <a:gd name="connsiteY0" fmla="*/ 637309 h 644236"/>
            <a:gd name="connsiteX1" fmla="*/ 214746 w 1302327"/>
            <a:gd name="connsiteY1" fmla="*/ 637309 h 644236"/>
            <a:gd name="connsiteX2" fmla="*/ 270164 w 1302327"/>
            <a:gd name="connsiteY2" fmla="*/ 609600 h 644236"/>
            <a:gd name="connsiteX3" fmla="*/ 311727 w 1302327"/>
            <a:gd name="connsiteY3" fmla="*/ 595745 h 644236"/>
            <a:gd name="connsiteX4" fmla="*/ 367146 w 1302327"/>
            <a:gd name="connsiteY4" fmla="*/ 568036 h 644236"/>
            <a:gd name="connsiteX5" fmla="*/ 415637 w 1302327"/>
            <a:gd name="connsiteY5" fmla="*/ 547254 h 644236"/>
            <a:gd name="connsiteX6" fmla="*/ 450273 w 1302327"/>
            <a:gd name="connsiteY6" fmla="*/ 505690 h 644236"/>
            <a:gd name="connsiteX7" fmla="*/ 471055 w 1302327"/>
            <a:gd name="connsiteY7" fmla="*/ 491836 h 644236"/>
            <a:gd name="connsiteX8" fmla="*/ 512618 w 1302327"/>
            <a:gd name="connsiteY8" fmla="*/ 450272 h 644236"/>
            <a:gd name="connsiteX9" fmla="*/ 533400 w 1302327"/>
            <a:gd name="connsiteY9" fmla="*/ 429490 h 644236"/>
            <a:gd name="connsiteX10" fmla="*/ 561109 w 1302327"/>
            <a:gd name="connsiteY10" fmla="*/ 415636 h 644236"/>
            <a:gd name="connsiteX11" fmla="*/ 609600 w 1302327"/>
            <a:gd name="connsiteY11" fmla="*/ 374072 h 644236"/>
            <a:gd name="connsiteX12" fmla="*/ 658091 w 1302327"/>
            <a:gd name="connsiteY12" fmla="*/ 353290 h 644236"/>
            <a:gd name="connsiteX13" fmla="*/ 692727 w 1302327"/>
            <a:gd name="connsiteY13" fmla="*/ 325581 h 644236"/>
            <a:gd name="connsiteX14" fmla="*/ 713509 w 1302327"/>
            <a:gd name="connsiteY14" fmla="*/ 318654 h 644236"/>
            <a:gd name="connsiteX15" fmla="*/ 768927 w 1302327"/>
            <a:gd name="connsiteY15" fmla="*/ 297872 h 644236"/>
            <a:gd name="connsiteX16" fmla="*/ 796637 w 1302327"/>
            <a:gd name="connsiteY16" fmla="*/ 270163 h 644236"/>
            <a:gd name="connsiteX17" fmla="*/ 845127 w 1302327"/>
            <a:gd name="connsiteY17" fmla="*/ 256309 h 644236"/>
            <a:gd name="connsiteX18" fmla="*/ 900546 w 1302327"/>
            <a:gd name="connsiteY18" fmla="*/ 242454 h 644236"/>
            <a:gd name="connsiteX19" fmla="*/ 928255 w 1302327"/>
            <a:gd name="connsiteY19" fmla="*/ 235527 h 644236"/>
            <a:gd name="connsiteX20" fmla="*/ 1059873 w 1302327"/>
            <a:gd name="connsiteY20" fmla="*/ 221672 h 644236"/>
            <a:gd name="connsiteX21" fmla="*/ 1080655 w 1302327"/>
            <a:gd name="connsiteY21" fmla="*/ 214745 h 644236"/>
            <a:gd name="connsiteX22" fmla="*/ 1122218 w 1302327"/>
            <a:gd name="connsiteY22" fmla="*/ 180109 h 644236"/>
            <a:gd name="connsiteX23" fmla="*/ 1143000 w 1302327"/>
            <a:gd name="connsiteY23" fmla="*/ 152400 h 644236"/>
            <a:gd name="connsiteX24" fmla="*/ 1163782 w 1302327"/>
            <a:gd name="connsiteY24" fmla="*/ 131618 h 644236"/>
            <a:gd name="connsiteX25" fmla="*/ 1177637 w 1302327"/>
            <a:gd name="connsiteY25" fmla="*/ 110836 h 644236"/>
            <a:gd name="connsiteX26" fmla="*/ 1219200 w 1302327"/>
            <a:gd name="connsiteY26" fmla="*/ 69272 h 644236"/>
            <a:gd name="connsiteX27" fmla="*/ 1260764 w 1302327"/>
            <a:gd name="connsiteY27" fmla="*/ 34636 h 644236"/>
            <a:gd name="connsiteX28" fmla="*/ 1267691 w 1302327"/>
            <a:gd name="connsiteY28" fmla="*/ 13854 h 644236"/>
            <a:gd name="connsiteX29" fmla="*/ 1288473 w 1302327"/>
            <a:gd name="connsiteY29" fmla="*/ 6927 h 644236"/>
            <a:gd name="connsiteX30" fmla="*/ 1302327 w 1302327"/>
            <a:gd name="connsiteY30" fmla="*/ 0 h 64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02327" h="644236">
              <a:moveTo>
                <a:pt x="0" y="637309"/>
              </a:moveTo>
              <a:cubicBezTo>
                <a:pt x="42107" y="639414"/>
                <a:pt x="159740" y="651784"/>
                <a:pt x="214746" y="637309"/>
              </a:cubicBezTo>
              <a:cubicBezTo>
                <a:pt x="234719" y="632053"/>
                <a:pt x="250571" y="616131"/>
                <a:pt x="270164" y="609600"/>
              </a:cubicBezTo>
              <a:cubicBezTo>
                <a:pt x="284018" y="604982"/>
                <a:pt x="298665" y="602276"/>
                <a:pt x="311727" y="595745"/>
              </a:cubicBezTo>
              <a:cubicBezTo>
                <a:pt x="330200" y="586509"/>
                <a:pt x="347552" y="574567"/>
                <a:pt x="367146" y="568036"/>
              </a:cubicBezTo>
              <a:cubicBezTo>
                <a:pt x="397724" y="557843"/>
                <a:pt x="381396" y="564374"/>
                <a:pt x="415637" y="547254"/>
              </a:cubicBezTo>
              <a:cubicBezTo>
                <a:pt x="429259" y="526820"/>
                <a:pt x="430271" y="522358"/>
                <a:pt x="450273" y="505690"/>
              </a:cubicBezTo>
              <a:cubicBezTo>
                <a:pt x="456669" y="500360"/>
                <a:pt x="464832" y="497367"/>
                <a:pt x="471055" y="491836"/>
              </a:cubicBezTo>
              <a:cubicBezTo>
                <a:pt x="485699" y="478819"/>
                <a:pt x="498764" y="464127"/>
                <a:pt x="512618" y="450272"/>
              </a:cubicBezTo>
              <a:cubicBezTo>
                <a:pt x="519545" y="443345"/>
                <a:pt x="524637" y="433871"/>
                <a:pt x="533400" y="429490"/>
              </a:cubicBezTo>
              <a:lnTo>
                <a:pt x="561109" y="415636"/>
              </a:lnTo>
              <a:cubicBezTo>
                <a:pt x="580000" y="396745"/>
                <a:pt x="585904" y="388882"/>
                <a:pt x="609600" y="374072"/>
              </a:cubicBezTo>
              <a:cubicBezTo>
                <a:pt x="629162" y="361846"/>
                <a:pt x="637892" y="360024"/>
                <a:pt x="658091" y="353290"/>
              </a:cubicBezTo>
              <a:cubicBezTo>
                <a:pt x="669636" y="344054"/>
                <a:pt x="680189" y="333417"/>
                <a:pt x="692727" y="325581"/>
              </a:cubicBezTo>
              <a:cubicBezTo>
                <a:pt x="698919" y="321711"/>
                <a:pt x="706647" y="321149"/>
                <a:pt x="713509" y="318654"/>
              </a:cubicBezTo>
              <a:cubicBezTo>
                <a:pt x="732050" y="311912"/>
                <a:pt x="750454" y="304799"/>
                <a:pt x="768927" y="297872"/>
              </a:cubicBezTo>
              <a:cubicBezTo>
                <a:pt x="778164" y="288636"/>
                <a:pt x="786008" y="277755"/>
                <a:pt x="796637" y="270163"/>
              </a:cubicBezTo>
              <a:cubicBezTo>
                <a:pt x="802174" y="266208"/>
                <a:pt x="841987" y="257206"/>
                <a:pt x="845127" y="256309"/>
              </a:cubicBezTo>
              <a:cubicBezTo>
                <a:pt x="910117" y="237740"/>
                <a:pt x="805476" y="263580"/>
                <a:pt x="900546" y="242454"/>
              </a:cubicBezTo>
              <a:cubicBezTo>
                <a:pt x="909840" y="240389"/>
                <a:pt x="918814" y="236758"/>
                <a:pt x="928255" y="235527"/>
              </a:cubicBezTo>
              <a:cubicBezTo>
                <a:pt x="972000" y="229821"/>
                <a:pt x="1016000" y="226290"/>
                <a:pt x="1059873" y="221672"/>
              </a:cubicBezTo>
              <a:cubicBezTo>
                <a:pt x="1066800" y="219363"/>
                <a:pt x="1074124" y="218011"/>
                <a:pt x="1080655" y="214745"/>
              </a:cubicBezTo>
              <a:cubicBezTo>
                <a:pt x="1096688" y="206729"/>
                <a:pt x="1110728" y="193513"/>
                <a:pt x="1122218" y="180109"/>
              </a:cubicBezTo>
              <a:cubicBezTo>
                <a:pt x="1129732" y="171343"/>
                <a:pt x="1135486" y="161166"/>
                <a:pt x="1143000" y="152400"/>
              </a:cubicBezTo>
              <a:cubicBezTo>
                <a:pt x="1149376" y="144962"/>
                <a:pt x="1157510" y="139144"/>
                <a:pt x="1163782" y="131618"/>
              </a:cubicBezTo>
              <a:cubicBezTo>
                <a:pt x="1169112" y="125222"/>
                <a:pt x="1172106" y="117059"/>
                <a:pt x="1177637" y="110836"/>
              </a:cubicBezTo>
              <a:cubicBezTo>
                <a:pt x="1190654" y="96192"/>
                <a:pt x="1205346" y="83127"/>
                <a:pt x="1219200" y="69272"/>
              </a:cubicBezTo>
              <a:cubicBezTo>
                <a:pt x="1245868" y="42604"/>
                <a:pt x="1231832" y="53923"/>
                <a:pt x="1260764" y="34636"/>
              </a:cubicBezTo>
              <a:cubicBezTo>
                <a:pt x="1263073" y="27709"/>
                <a:pt x="1262528" y="19017"/>
                <a:pt x="1267691" y="13854"/>
              </a:cubicBezTo>
              <a:cubicBezTo>
                <a:pt x="1272854" y="8691"/>
                <a:pt x="1281693" y="9639"/>
                <a:pt x="1288473" y="6927"/>
              </a:cubicBezTo>
              <a:cubicBezTo>
                <a:pt x="1293267" y="5010"/>
                <a:pt x="1297709" y="2309"/>
                <a:pt x="1302327" y="0"/>
              </a:cubicBezTo>
            </a:path>
          </a:pathLst>
        </a:custGeom>
        <a:ln xmlns:a="http://schemas.openxmlformats.org/drawingml/2006/main" w="19050" cap="flat" cmpd="sng" algn="ctr">
          <a:solidFill>
            <a:schemeClr val="accent1"/>
          </a:solidFill>
          <a:prstDash val="dash"/>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3531E3E-2FA1-7D4E-B55B-79C772A6257E}" type="datetimeFigureOut">
              <a:rPr lang="en-US" smtClean="0"/>
              <a:pPr/>
              <a:t>7/27/2021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B212111-130B-F14E-9842-A42D345EFCD0}" type="slidenum">
              <a:rPr lang="en-US" smtClean="0"/>
              <a:pPr/>
              <a:t>‹#›</a:t>
            </a:fld>
            <a:endParaRPr lang="en-US"/>
          </a:p>
        </p:txBody>
      </p:sp>
    </p:spTree>
    <p:extLst>
      <p:ext uri="{BB962C8B-B14F-4D97-AF65-F5344CB8AC3E}">
        <p14:creationId xmlns:p14="http://schemas.microsoft.com/office/powerpoint/2010/main" val="10581272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34A633-8D4C-E14C-978B-0A1B642E12FC}" type="datetimeFigureOut">
              <a:rPr lang="en-US" smtClean="0"/>
              <a:pPr/>
              <a:t>7/27/2021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A87735-EA11-7040-8B1A-35E347D30A5C}" type="slidenum">
              <a:rPr lang="en-US" smtClean="0"/>
              <a:pPr/>
              <a:t>‹#›</a:t>
            </a:fld>
            <a:endParaRPr lang="en-US"/>
          </a:p>
        </p:txBody>
      </p:sp>
    </p:spTree>
    <p:extLst>
      <p:ext uri="{BB962C8B-B14F-4D97-AF65-F5344CB8AC3E}">
        <p14:creationId xmlns:p14="http://schemas.microsoft.com/office/powerpoint/2010/main" val="227797140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Name, major/minor, past professional experience, future career/internship plans</a:t>
            </a:r>
          </a:p>
        </p:txBody>
      </p:sp>
      <p:sp>
        <p:nvSpPr>
          <p:cNvPr id="4" name="Slide Number Placeholder 3"/>
          <p:cNvSpPr>
            <a:spLocks noGrp="1"/>
          </p:cNvSpPr>
          <p:nvPr>
            <p:ph type="sldNum" sz="quarter" idx="5"/>
          </p:nvPr>
        </p:nvSpPr>
        <p:spPr/>
        <p:txBody>
          <a:bodyPr/>
          <a:lstStyle/>
          <a:p>
            <a:fld id="{0DA87735-EA11-7040-8B1A-35E347D30A5C}" type="slidenum">
              <a:rPr lang="en-US" smtClean="0"/>
              <a:pPr/>
              <a:t>2</a:t>
            </a:fld>
            <a:endParaRPr lang="en-US"/>
          </a:p>
        </p:txBody>
      </p:sp>
    </p:spTree>
    <p:extLst>
      <p:ext uri="{BB962C8B-B14F-4D97-AF65-F5344CB8AC3E}">
        <p14:creationId xmlns:p14="http://schemas.microsoft.com/office/powerpoint/2010/main" val="4202194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0DA87735-EA11-7040-8B1A-35E347D30A5C}" type="slidenum">
              <a:rPr lang="en-US" smtClean="0"/>
              <a:pPr/>
              <a:t>13</a:t>
            </a:fld>
            <a:endParaRPr lang="en-US"/>
          </a:p>
        </p:txBody>
      </p:sp>
    </p:spTree>
    <p:extLst>
      <p:ext uri="{BB962C8B-B14F-4D97-AF65-F5344CB8AC3E}">
        <p14:creationId xmlns:p14="http://schemas.microsoft.com/office/powerpoint/2010/main" val="4251001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0DA87735-EA11-7040-8B1A-35E347D30A5C}" type="slidenum">
              <a:rPr lang="en-US" smtClean="0"/>
              <a:pPr/>
              <a:t>14</a:t>
            </a:fld>
            <a:endParaRPr lang="en-US"/>
          </a:p>
        </p:txBody>
      </p:sp>
    </p:spTree>
    <p:extLst>
      <p:ext uri="{BB962C8B-B14F-4D97-AF65-F5344CB8AC3E}">
        <p14:creationId xmlns:p14="http://schemas.microsoft.com/office/powerpoint/2010/main" val="3571375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0DA87735-EA11-7040-8B1A-35E347D30A5C}" type="slidenum">
              <a:rPr lang="en-US" smtClean="0"/>
              <a:pPr/>
              <a:t>15</a:t>
            </a:fld>
            <a:endParaRPr lang="en-US"/>
          </a:p>
        </p:txBody>
      </p:sp>
    </p:spTree>
    <p:extLst>
      <p:ext uri="{BB962C8B-B14F-4D97-AF65-F5344CB8AC3E}">
        <p14:creationId xmlns:p14="http://schemas.microsoft.com/office/powerpoint/2010/main" val="3107246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0DA87735-EA11-7040-8B1A-35E347D30A5C}" type="slidenum">
              <a:rPr lang="en-US" smtClean="0"/>
              <a:pPr/>
              <a:t>16</a:t>
            </a:fld>
            <a:endParaRPr lang="en-US"/>
          </a:p>
        </p:txBody>
      </p:sp>
    </p:spTree>
    <p:extLst>
      <p:ext uri="{BB962C8B-B14F-4D97-AF65-F5344CB8AC3E}">
        <p14:creationId xmlns:p14="http://schemas.microsoft.com/office/powerpoint/2010/main" val="914507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0DA87735-EA11-7040-8B1A-35E347D30A5C}" type="slidenum">
              <a:rPr lang="en-US" smtClean="0"/>
              <a:pPr/>
              <a:t>17</a:t>
            </a:fld>
            <a:endParaRPr lang="en-US"/>
          </a:p>
        </p:txBody>
      </p:sp>
    </p:spTree>
    <p:extLst>
      <p:ext uri="{BB962C8B-B14F-4D97-AF65-F5344CB8AC3E}">
        <p14:creationId xmlns:p14="http://schemas.microsoft.com/office/powerpoint/2010/main" val="2118045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0DA87735-EA11-7040-8B1A-35E347D30A5C}" type="slidenum">
              <a:rPr lang="en-US" smtClean="0"/>
              <a:pPr/>
              <a:t>18</a:t>
            </a:fld>
            <a:endParaRPr lang="en-US"/>
          </a:p>
        </p:txBody>
      </p:sp>
    </p:spTree>
    <p:extLst>
      <p:ext uri="{BB962C8B-B14F-4D97-AF65-F5344CB8AC3E}">
        <p14:creationId xmlns:p14="http://schemas.microsoft.com/office/powerpoint/2010/main" val="379820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9" name="Google Shape;3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8561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A87735-EA11-7040-8B1A-35E347D30A5C}" type="slidenum">
              <a:rPr lang="en-US" smtClean="0"/>
              <a:pPr/>
              <a:t>3</a:t>
            </a:fld>
            <a:endParaRPr lang="en-US"/>
          </a:p>
        </p:txBody>
      </p:sp>
    </p:spTree>
    <p:extLst>
      <p:ext uri="{BB962C8B-B14F-4D97-AF65-F5344CB8AC3E}">
        <p14:creationId xmlns:p14="http://schemas.microsoft.com/office/powerpoint/2010/main" val="4074911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171450" indent="-171450">
              <a:buFont typeface="Arial" panose="020B0604020202020204" pitchFamily="34" charset="0"/>
              <a:buChar char="•"/>
            </a:pPr>
            <a:r>
              <a:rPr lang="en-US" sz="1400"/>
              <a:t>Recently in 2020, a paper entitled “Insider Investment Horizon” by Akbas, Jiang, and Koch was published in The Journal of Finance that examined the relation between insiders’ investment horizon and the relativity of the information associated with their trades with respect to future returns.  An insider’s horizon helps establish a benchmark for an his/her trading pattern which in turn helps identify the unexpectedness of an insider’s trade which is has proven to be highly informative. Usually, the trades of short horizon insiders are both more unexpected and more informative than those of long horizon insiders.  There are several types of trades that insiders can make, some of which contain information that move prices while others are simply systematic trades with no relevant information.  This paper’s attempts to separate informative and non-informative trades.  We will be attempting to mimic this investment thesis by following the trades of opportunistic insiders</a:t>
            </a:r>
          </a:p>
          <a:p>
            <a:pPr marL="171450" indent="-171450">
              <a:buFont typeface="Arial" panose="020B0604020202020204" pitchFamily="34" charset="0"/>
              <a:buChar char="•"/>
            </a:pPr>
            <a:r>
              <a:rPr lang="en-US" sz="1400"/>
              <a:t>This time series depicts the trading pattern of an anonymous insider who switches between buying and selling his company’s shares often between 2000-2010.  This type of insider activity implies that the insider is more likely interested in short-term objectives and therefore would be classified as a short horizon insider.  This graph also shows the clear arbitrage opportunities available if one were to successfully follow the trades of these opportunistic insiders.  </a:t>
            </a:r>
          </a:p>
        </p:txBody>
      </p:sp>
      <p:sp>
        <p:nvSpPr>
          <p:cNvPr id="4" name="Slide Number Placeholder 3"/>
          <p:cNvSpPr>
            <a:spLocks noGrp="1"/>
          </p:cNvSpPr>
          <p:nvPr>
            <p:ph type="sldNum" sz="quarter" idx="5"/>
          </p:nvPr>
        </p:nvSpPr>
        <p:spPr/>
        <p:txBody>
          <a:bodyPr/>
          <a:lstStyle/>
          <a:p>
            <a:fld id="{0DA87735-EA11-7040-8B1A-35E347D30A5C}" type="slidenum">
              <a:rPr lang="en-US" smtClean="0"/>
              <a:pPr/>
              <a:t>5</a:t>
            </a:fld>
            <a:endParaRPr lang="en-US"/>
          </a:p>
        </p:txBody>
      </p:sp>
    </p:spTree>
    <p:extLst>
      <p:ext uri="{BB962C8B-B14F-4D97-AF65-F5344CB8AC3E}">
        <p14:creationId xmlns:p14="http://schemas.microsoft.com/office/powerpoint/2010/main" val="3396107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When insiders trade, they may trade with information that has a long horizon in which they expect to gain market share over a long period of time.  However, they may also trade with information that has a short horizon such as information about improvements in profit margins.  Our team will be primarily focusing on mimicking the trades of short horizon insiders as they have historically proven to be more informative, and they oftentimes move prices quicker over a short period of time. </a:t>
            </a:r>
          </a:p>
        </p:txBody>
      </p:sp>
      <p:sp>
        <p:nvSpPr>
          <p:cNvPr id="4" name="Slide Number Placeholder 3"/>
          <p:cNvSpPr>
            <a:spLocks noGrp="1"/>
          </p:cNvSpPr>
          <p:nvPr>
            <p:ph type="sldNum" sz="quarter" idx="5"/>
          </p:nvPr>
        </p:nvSpPr>
        <p:spPr/>
        <p:txBody>
          <a:bodyPr/>
          <a:lstStyle/>
          <a:p>
            <a:fld id="{0DA87735-EA11-7040-8B1A-35E347D30A5C}" type="slidenum">
              <a:rPr lang="en-US" smtClean="0"/>
              <a:pPr/>
              <a:t>6</a:t>
            </a:fld>
            <a:endParaRPr lang="en-US"/>
          </a:p>
        </p:txBody>
      </p:sp>
    </p:spTree>
    <p:extLst>
      <p:ext uri="{BB962C8B-B14F-4D97-AF65-F5344CB8AC3E}">
        <p14:creationId xmlns:p14="http://schemas.microsoft.com/office/powerpoint/2010/main" val="880704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paper defines the investment horizon of an insider as his or her average annual net insider order flow over the identification period which is equal to (shares purchased - shares sold/shares purchases + shares sold).  The purchases and sales are calculated per insider, firm, and year.  The IOF is then summed for each year that a specific insider traded, and that number is divided by N (# of years the insider traded).  Like the paper, we will require the insider to have traded at least 4 of the past 10 years to be included in the sample (N&gt;=4).  This value can range from -1 to 0 (0 meaning their purchases and sales offset each other).</a:t>
            </a:r>
          </a:p>
          <a:p>
            <a:pPr marL="171450" indent="-171450">
              <a:buFont typeface="Arial" panose="020B0604020202020204" pitchFamily="34" charset="0"/>
              <a:buChar char="•"/>
            </a:pPr>
            <a:r>
              <a:rPr lang="en-US"/>
              <a:t>The paper also measures the strength of the signal evident in an insider's trading activity by creating another measure of the magnitude of the insider’s order flow during a month as a fraction of total trading volume in the stock for each insider.  VOL is the total volume of shares traded by all the investors at a specific firm during a specific time period.</a:t>
            </a:r>
          </a:p>
        </p:txBody>
      </p:sp>
      <p:sp>
        <p:nvSpPr>
          <p:cNvPr id="4" name="Slide Number Placeholder 3"/>
          <p:cNvSpPr>
            <a:spLocks noGrp="1"/>
          </p:cNvSpPr>
          <p:nvPr>
            <p:ph type="sldNum" sz="quarter" idx="5"/>
          </p:nvPr>
        </p:nvSpPr>
        <p:spPr/>
        <p:txBody>
          <a:bodyPr/>
          <a:lstStyle/>
          <a:p>
            <a:fld id="{0DA87735-EA11-7040-8B1A-35E347D30A5C}" type="slidenum">
              <a:rPr lang="en-US" smtClean="0"/>
              <a:pPr/>
              <a:t>7</a:t>
            </a:fld>
            <a:endParaRPr lang="en-US"/>
          </a:p>
        </p:txBody>
      </p:sp>
    </p:spTree>
    <p:extLst>
      <p:ext uri="{BB962C8B-B14F-4D97-AF65-F5344CB8AC3E}">
        <p14:creationId xmlns:p14="http://schemas.microsoft.com/office/powerpoint/2010/main" val="391250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This graph depicts the average monthly returns for long, medium, and short investment horizons with strong signals in insiders’ trades.  It Is evident that the returns generated from short horizon purchases are significantly higher than those of long horizon purchases.  This is true in both the raw returns and in the risk-adjusted abnormal returns from the Fama-French four factor alpha returns.</a:t>
            </a:r>
          </a:p>
          <a:p>
            <a:pPr marL="171450" indent="-171450">
              <a:buFont typeface="Arial" panose="020B0604020202020204" pitchFamily="34" charset="0"/>
              <a:buChar char="•"/>
            </a:pPr>
            <a:r>
              <a:rPr lang="en-US"/>
              <a:t>Therefore, our goal is to capture the returns associated with short horizon trades to maximize our alpha. </a:t>
            </a:r>
          </a:p>
        </p:txBody>
      </p:sp>
      <p:sp>
        <p:nvSpPr>
          <p:cNvPr id="4" name="Slide Number Placeholder 3"/>
          <p:cNvSpPr>
            <a:spLocks noGrp="1"/>
          </p:cNvSpPr>
          <p:nvPr>
            <p:ph type="sldNum" sz="quarter" idx="5"/>
          </p:nvPr>
        </p:nvSpPr>
        <p:spPr/>
        <p:txBody>
          <a:bodyPr/>
          <a:lstStyle/>
          <a:p>
            <a:fld id="{0DA87735-EA11-7040-8B1A-35E347D30A5C}" type="slidenum">
              <a:rPr lang="en-US" smtClean="0"/>
              <a:pPr/>
              <a:t>8</a:t>
            </a:fld>
            <a:endParaRPr lang="en-US"/>
          </a:p>
        </p:txBody>
      </p:sp>
    </p:spTree>
    <p:extLst>
      <p:ext uri="{BB962C8B-B14F-4D97-AF65-F5344CB8AC3E}">
        <p14:creationId xmlns:p14="http://schemas.microsoft.com/office/powerpoint/2010/main" val="3158967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So far, we have discussed that short horizon insiders’ trades are more informative than those of a long horizon insiders’ trades due to the fact there is a higher degree of unexpectedness associated with insiders that trade over shorter investment horizons.  However, on the rare occasion that long horizon insiders deviate from their expected trading patterns, these trades are likely to be even more unexpected and thus even more informative than the more typical unexpected trades of short horizon insiders.   </a:t>
            </a:r>
          </a:p>
        </p:txBody>
      </p:sp>
      <p:sp>
        <p:nvSpPr>
          <p:cNvPr id="4" name="Slide Number Placeholder 3"/>
          <p:cNvSpPr>
            <a:spLocks noGrp="1"/>
          </p:cNvSpPr>
          <p:nvPr>
            <p:ph type="sldNum" sz="quarter" idx="5"/>
          </p:nvPr>
        </p:nvSpPr>
        <p:spPr/>
        <p:txBody>
          <a:bodyPr/>
          <a:lstStyle/>
          <a:p>
            <a:fld id="{0DA87735-EA11-7040-8B1A-35E347D30A5C}" type="slidenum">
              <a:rPr lang="en-US" smtClean="0"/>
              <a:pPr/>
              <a:t>9</a:t>
            </a:fld>
            <a:endParaRPr lang="en-US"/>
          </a:p>
        </p:txBody>
      </p:sp>
    </p:spTree>
    <p:extLst>
      <p:ext uri="{BB962C8B-B14F-4D97-AF65-F5344CB8AC3E}">
        <p14:creationId xmlns:p14="http://schemas.microsoft.com/office/powerpoint/2010/main" val="677518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We will be using the unexpectedness formula to measure the deviation from the expected benchmark that is associated with an insider’s horizon. This measure is given by the difference between an indicator variable for the current month’s trading direction and the average annual net insider order flow across all calendar years in which the insider traded over the identification period. This value can range between 0 and +2 if the insider buys shares.  Purchases that contain a more positive number indicates that they are more likely to be informative about future stock returns. </a:t>
            </a:r>
          </a:p>
          <a:p>
            <a:pPr marL="171450" indent="-171450">
              <a:buFont typeface="Arial" panose="020B0604020202020204" pitchFamily="34" charset="0"/>
              <a:buChar char="•"/>
            </a:pPr>
            <a:r>
              <a:rPr lang="en-US"/>
              <a:t>We will look at each day’s trade to see if it is different from historical trades to determine if relevant information is present.  </a:t>
            </a:r>
          </a:p>
        </p:txBody>
      </p:sp>
      <p:sp>
        <p:nvSpPr>
          <p:cNvPr id="4" name="Slide Number Placeholder 3"/>
          <p:cNvSpPr>
            <a:spLocks noGrp="1"/>
          </p:cNvSpPr>
          <p:nvPr>
            <p:ph type="sldNum" sz="quarter" idx="5"/>
          </p:nvPr>
        </p:nvSpPr>
        <p:spPr/>
        <p:txBody>
          <a:bodyPr/>
          <a:lstStyle/>
          <a:p>
            <a:fld id="{0DA87735-EA11-7040-8B1A-35E347D30A5C}" type="slidenum">
              <a:rPr lang="en-US" smtClean="0"/>
              <a:pPr/>
              <a:t>10</a:t>
            </a:fld>
            <a:endParaRPr lang="en-US"/>
          </a:p>
        </p:txBody>
      </p:sp>
    </p:spTree>
    <p:extLst>
      <p:ext uri="{BB962C8B-B14F-4D97-AF65-F5344CB8AC3E}">
        <p14:creationId xmlns:p14="http://schemas.microsoft.com/office/powerpoint/2010/main" val="4175241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This graph depicts the monthly returns when the long horizon insider has made a rare purchase with an unexpectedness of +2.  It also shows the monthly returns when the long horizon insider had made an expected purchase.  It is evident that the returns generated from an unexpected long horizon insider’s trade are significantly higher.  </a:t>
            </a:r>
          </a:p>
          <a:p>
            <a:pPr marL="171450" indent="-171450">
              <a:buFont typeface="Arial" panose="020B0604020202020204" pitchFamily="34" charset="0"/>
              <a:buChar char="•"/>
            </a:pPr>
            <a:r>
              <a:rPr lang="en-US"/>
              <a:t>Therefore, we will be checking each day to see if the trade has a high level of unexpectedness associated with it as it has the potential to generate an incredibly high alpha.</a:t>
            </a:r>
          </a:p>
        </p:txBody>
      </p:sp>
      <p:sp>
        <p:nvSpPr>
          <p:cNvPr id="4" name="Slide Number Placeholder 3"/>
          <p:cNvSpPr>
            <a:spLocks noGrp="1"/>
          </p:cNvSpPr>
          <p:nvPr>
            <p:ph type="sldNum" sz="quarter" idx="5"/>
          </p:nvPr>
        </p:nvSpPr>
        <p:spPr/>
        <p:txBody>
          <a:bodyPr/>
          <a:lstStyle/>
          <a:p>
            <a:fld id="{0DA87735-EA11-7040-8B1A-35E347D30A5C}" type="slidenum">
              <a:rPr lang="en-US" smtClean="0"/>
              <a:pPr/>
              <a:t>11</a:t>
            </a:fld>
            <a:endParaRPr lang="en-US"/>
          </a:p>
        </p:txBody>
      </p:sp>
    </p:spTree>
    <p:extLst>
      <p:ext uri="{BB962C8B-B14F-4D97-AF65-F5344CB8AC3E}">
        <p14:creationId xmlns:p14="http://schemas.microsoft.com/office/powerpoint/2010/main" val="26563419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EFB2A9C-6C00-9646-A69A-9773D738EAD2}" type="datetime1">
              <a:rPr lang="en-US" smtClean="0"/>
              <a:pPr/>
              <a:t>7/27/2021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77652-A272-764B-86E5-82EF2036ADE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9BA621-C83C-7C4D-92B9-8D798F474B6D}" type="datetime1">
              <a:rPr lang="en-US" smtClean="0"/>
              <a:pPr/>
              <a:t>7/27/2021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77652-A272-764B-86E5-82EF2036ADE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14E754-FFBD-F647-A992-C0AC1B82A967}" type="datetime1">
              <a:rPr lang="en-US" smtClean="0"/>
              <a:pPr/>
              <a:t>7/27/2021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77652-A272-764B-86E5-82EF2036ADE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70101"/>
        </a:solidFill>
        <a:effectLst/>
      </p:bgPr>
    </p:bg>
    <p:spTree>
      <p:nvGrpSpPr>
        <p:cNvPr id="1" name=""/>
        <p:cNvGrpSpPr/>
        <p:nvPr/>
      </p:nvGrpSpPr>
      <p:grpSpPr>
        <a:xfrm>
          <a:off x="0" y="0"/>
          <a:ext cx="0" cy="0"/>
          <a:chOff x="0" y="0"/>
          <a:chExt cx="0" cy="0"/>
        </a:xfrm>
      </p:grpSpPr>
      <p:sp>
        <p:nvSpPr>
          <p:cNvPr id="14" name="Rectangle 13"/>
          <p:cNvSpPr/>
          <p:nvPr userDrawn="1"/>
        </p:nvSpPr>
        <p:spPr>
          <a:xfrm>
            <a:off x="0" y="0"/>
            <a:ext cx="9224772" cy="5143500"/>
          </a:xfrm>
          <a:prstGeom prst="rect">
            <a:avLst/>
          </a:prstGeom>
          <a:solidFill>
            <a:srgbClr val="070101"/>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1350" dirty="0"/>
          </a:p>
        </p:txBody>
      </p:sp>
      <p:sp>
        <p:nvSpPr>
          <p:cNvPr id="11" name="Title 10"/>
          <p:cNvSpPr>
            <a:spLocks noGrp="1"/>
          </p:cNvSpPr>
          <p:nvPr>
            <p:ph type="title" hasCustomPrompt="1"/>
          </p:nvPr>
        </p:nvSpPr>
        <p:spPr>
          <a:xfrm>
            <a:off x="396582" y="828675"/>
            <a:ext cx="8362747" cy="1911555"/>
          </a:xfrm>
          <a:prstGeom prst="rect">
            <a:avLst/>
          </a:prstGeom>
        </p:spPr>
        <p:txBody>
          <a:bodyPr anchor="b">
            <a:normAutofit/>
          </a:bodyPr>
          <a:lstStyle>
            <a:lvl1pPr algn="l">
              <a:lnSpc>
                <a:spcPct val="90000"/>
              </a:lnSpc>
              <a:defRPr sz="3600" baseline="0">
                <a:solidFill>
                  <a:schemeClr val="accent1"/>
                </a:solidFill>
              </a:defRPr>
            </a:lvl1pPr>
          </a:lstStyle>
          <a:p>
            <a:r>
              <a:rPr lang="en-US" dirty="0"/>
              <a:t>Lecture / Presentation Title</a:t>
            </a:r>
          </a:p>
        </p:txBody>
      </p:sp>
      <p:sp>
        <p:nvSpPr>
          <p:cNvPr id="13" name="Text Placeholder 12"/>
          <p:cNvSpPr>
            <a:spLocks noGrp="1"/>
          </p:cNvSpPr>
          <p:nvPr>
            <p:ph type="body" sz="quarter" idx="10" hasCustomPrompt="1"/>
          </p:nvPr>
        </p:nvSpPr>
        <p:spPr>
          <a:xfrm>
            <a:off x="396582" y="2721095"/>
            <a:ext cx="8362747" cy="1223963"/>
          </a:xfrm>
          <a:prstGeom prst="rect">
            <a:avLst/>
          </a:prstGeom>
        </p:spPr>
        <p:txBody>
          <a:bodyPr/>
          <a:lstStyle>
            <a:lvl1pPr marL="0" indent="0">
              <a:buNone/>
              <a:defRPr baseline="0">
                <a:solidFill>
                  <a:schemeClr val="bg1"/>
                </a:solidFill>
              </a:defRPr>
            </a:lvl1pPr>
            <a:lvl2pPr marL="457120" indent="0">
              <a:buNone/>
              <a:defRPr>
                <a:solidFill>
                  <a:schemeClr val="bg1"/>
                </a:solidFill>
              </a:defRPr>
            </a:lvl2pPr>
            <a:lvl3pPr marL="914240" indent="0">
              <a:buNone/>
              <a:defRPr>
                <a:solidFill>
                  <a:schemeClr val="bg1"/>
                </a:solidFill>
              </a:defRPr>
            </a:lvl3pPr>
            <a:lvl4pPr marL="1371360" indent="0">
              <a:buNone/>
              <a:defRPr>
                <a:solidFill>
                  <a:schemeClr val="bg1"/>
                </a:solidFill>
              </a:defRPr>
            </a:lvl4pPr>
            <a:lvl5pPr marL="1828480" indent="0">
              <a:buNone/>
              <a:defRPr>
                <a:solidFill>
                  <a:schemeClr val="bg1"/>
                </a:solidFill>
              </a:defRPr>
            </a:lvl5pPr>
          </a:lstStyle>
          <a:p>
            <a:pPr lvl="0"/>
            <a:r>
              <a:rPr lang="en-US" dirty="0"/>
              <a:t>Subtitle / Module Number</a:t>
            </a:r>
          </a:p>
        </p:txBody>
      </p:sp>
    </p:spTree>
    <p:extLst>
      <p:ext uri="{BB962C8B-B14F-4D97-AF65-F5344CB8AC3E}">
        <p14:creationId xmlns:p14="http://schemas.microsoft.com/office/powerpoint/2010/main" val="141684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685800" y="1653515"/>
            <a:ext cx="7772400" cy="1102519"/>
          </a:xfrm>
          <a:prstGeom prst="rect">
            <a:avLst/>
          </a:prstGeom>
        </p:spPr>
        <p:txBody>
          <a:bodyPr anchor="b"/>
          <a:lstStyle>
            <a:lvl1pPr algn="l">
              <a:lnSpc>
                <a:spcPct val="90000"/>
              </a:lnSpc>
              <a:defRPr/>
            </a:lvl1pPr>
          </a:lstStyle>
          <a:p>
            <a:r>
              <a:rPr lang="en-US" dirty="0"/>
              <a:t>Section Divider</a:t>
            </a:r>
          </a:p>
        </p:txBody>
      </p:sp>
      <p:sp>
        <p:nvSpPr>
          <p:cNvPr id="5" name="Subtitle 2"/>
          <p:cNvSpPr>
            <a:spLocks noGrp="1"/>
          </p:cNvSpPr>
          <p:nvPr>
            <p:ph type="subTitle" idx="1" hasCustomPrompt="1"/>
          </p:nvPr>
        </p:nvSpPr>
        <p:spPr>
          <a:xfrm>
            <a:off x="685800" y="2825538"/>
            <a:ext cx="7772400" cy="1314450"/>
          </a:xfrm>
          <a:prstGeom prst="rect">
            <a:avLst/>
          </a:prstGeom>
        </p:spPr>
        <p:txBody>
          <a:bodyPr/>
          <a:lstStyle>
            <a:lvl1pPr marL="0" indent="0" algn="l">
              <a:buNone/>
              <a:defRPr>
                <a:solidFill>
                  <a:schemeClr val="tx1">
                    <a:tint val="75000"/>
                  </a:schemeClr>
                </a:solidFill>
              </a:defRPr>
            </a:lvl1pPr>
            <a:lvl2pPr marL="457120" indent="0" algn="ctr">
              <a:buNone/>
              <a:defRPr>
                <a:solidFill>
                  <a:schemeClr val="tx1">
                    <a:tint val="75000"/>
                  </a:schemeClr>
                </a:solidFill>
              </a:defRPr>
            </a:lvl2pPr>
            <a:lvl3pPr marL="914240" indent="0" algn="ctr">
              <a:buNone/>
              <a:defRPr>
                <a:solidFill>
                  <a:schemeClr val="tx1">
                    <a:tint val="75000"/>
                  </a:schemeClr>
                </a:solidFill>
              </a:defRPr>
            </a:lvl3pPr>
            <a:lvl4pPr marL="1371360" indent="0" algn="ctr">
              <a:buNone/>
              <a:defRPr>
                <a:solidFill>
                  <a:schemeClr val="tx1">
                    <a:tint val="75000"/>
                  </a:schemeClr>
                </a:solidFill>
              </a:defRPr>
            </a:lvl4pPr>
            <a:lvl5pPr marL="1828480" indent="0" algn="ctr">
              <a:buNone/>
              <a:defRPr>
                <a:solidFill>
                  <a:schemeClr val="tx1">
                    <a:tint val="75000"/>
                  </a:schemeClr>
                </a:solidFill>
              </a:defRPr>
            </a:lvl5pPr>
            <a:lvl6pPr marL="2285600" indent="0" algn="ctr">
              <a:buNone/>
              <a:defRPr>
                <a:solidFill>
                  <a:schemeClr val="tx1">
                    <a:tint val="75000"/>
                  </a:schemeClr>
                </a:solidFill>
              </a:defRPr>
            </a:lvl6pPr>
            <a:lvl7pPr marL="2742720"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dirty="0"/>
              <a:t>Subtitle</a:t>
            </a:r>
          </a:p>
          <a:p>
            <a:endParaRPr lang="en-US" dirty="0"/>
          </a:p>
        </p:txBody>
      </p:sp>
      <p:cxnSp>
        <p:nvCxnSpPr>
          <p:cNvPr id="6" name="Straight Connector 5"/>
          <p:cNvCxnSpPr/>
          <p:nvPr userDrawn="1"/>
        </p:nvCxnSpPr>
        <p:spPr>
          <a:xfrm>
            <a:off x="685800" y="2795925"/>
            <a:ext cx="7772400" cy="0"/>
          </a:xfrm>
          <a:prstGeom prst="line">
            <a:avLst/>
          </a:prstGeom>
          <a:ln w="63500">
            <a:solidFill>
              <a:srgbClr val="07010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9463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6582" y="850200"/>
            <a:ext cx="4099218" cy="3707807"/>
          </a:xfrm>
          <a:prstGeom prst="rect">
            <a:avLst/>
          </a:prstGeom>
        </p:spPr>
        <p:txBody>
          <a:bodyPr>
            <a:normAutofit/>
          </a:bodyPr>
          <a:lstStyle>
            <a:lvl1pPr>
              <a:defRPr sz="1650"/>
            </a:lvl1pPr>
            <a:lvl2pPr>
              <a:defRPr sz="1500"/>
            </a:lvl2pPr>
            <a:lvl3pPr>
              <a:defRPr sz="135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850198"/>
            <a:ext cx="4111128" cy="3707807"/>
          </a:xfrm>
          <a:prstGeom prst="rect">
            <a:avLst/>
          </a:prstGeom>
        </p:spPr>
        <p:txBody>
          <a:bodyPr>
            <a:normAutofit/>
          </a:bodyPr>
          <a:lstStyle>
            <a:lvl1pPr>
              <a:defRPr sz="1650"/>
            </a:lvl1pPr>
            <a:lvl2pPr>
              <a:defRPr sz="1500"/>
            </a:lvl2pPr>
            <a:lvl3pPr>
              <a:defRPr sz="135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hasCustomPrompt="1"/>
          </p:nvPr>
        </p:nvSpPr>
        <p:spPr>
          <a:xfrm>
            <a:off x="396582" y="125491"/>
            <a:ext cx="8362746" cy="663893"/>
          </a:xfrm>
          <a:prstGeom prst="rect">
            <a:avLst/>
          </a:prstGeom>
        </p:spPr>
        <p:txBody>
          <a:bodyPr anchor="ctr"/>
          <a:lstStyle>
            <a:lvl1pPr>
              <a:lnSpc>
                <a:spcPct val="80000"/>
              </a:lnSpc>
              <a:defRPr sz="2400"/>
            </a:lvl1pPr>
          </a:lstStyle>
          <a:p>
            <a:r>
              <a:rPr lang="en-US" dirty="0"/>
              <a:t>Click here and type</a:t>
            </a:r>
            <a:br>
              <a:rPr lang="en-US" dirty="0"/>
            </a:br>
            <a:r>
              <a:rPr lang="en-US" dirty="0"/>
              <a:t>to edit title</a:t>
            </a:r>
          </a:p>
        </p:txBody>
      </p:sp>
      <p:cxnSp>
        <p:nvCxnSpPr>
          <p:cNvPr id="7" name="Straight Connector 6"/>
          <p:cNvCxnSpPr/>
          <p:nvPr userDrawn="1"/>
        </p:nvCxnSpPr>
        <p:spPr>
          <a:xfrm>
            <a:off x="685800" y="789620"/>
            <a:ext cx="7772400" cy="0"/>
          </a:xfrm>
          <a:prstGeom prst="line">
            <a:avLst/>
          </a:prstGeom>
          <a:ln w="44450">
            <a:solidFill>
              <a:srgbClr val="07010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0920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EFB2A9C-6C00-9646-A69A-9773D738EAD2}" type="datetime1">
              <a:rPr lang="en-US" smtClean="0"/>
              <a:pPr/>
              <a:t>7/27/2021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77652-A272-764B-86E5-82EF2036ADE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0A5F2A-C882-0248-9CB3-4CB56A0D3493}" type="datetime1">
              <a:rPr lang="en-US" smtClean="0"/>
              <a:pPr/>
              <a:t>7/27/2021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77652-A272-764B-86E5-82EF2036ADE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50E876-3D87-EF47-8FEF-B2A2405E79E9}" type="datetime1">
              <a:rPr lang="en-US" smtClean="0"/>
              <a:pPr/>
              <a:t>7/27/2021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77652-A272-764B-86E5-82EF2036ADE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08EAEC-21CA-1340-BC47-21E311D9F2EA}" type="datetime1">
              <a:rPr lang="en-US" smtClean="0"/>
              <a:pPr/>
              <a:t>7/27/2021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A77652-A272-764B-86E5-82EF2036ADE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6F26D-88F8-524C-B64C-CBFF3BF97EC6}" type="datetime1">
              <a:rPr lang="en-US" smtClean="0"/>
              <a:pPr/>
              <a:t>7/27/2021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A77652-A272-764B-86E5-82EF2036ADE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D041F0-6353-7D47-A49A-67AC28A0697F}" type="datetime1">
              <a:rPr lang="en-US" smtClean="0"/>
              <a:pPr/>
              <a:t>7/27/2021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A77652-A272-764B-86E5-82EF2036ADE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CD88C9-027C-744B-B355-4459BDF1AC56}" type="datetime1">
              <a:rPr lang="en-US" smtClean="0"/>
              <a:pPr/>
              <a:t>7/27/2021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A77652-A272-764B-86E5-82EF2036ADE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D354A-DBA0-C845-828F-F30CF9B596FA}" type="datetime1">
              <a:rPr lang="en-US" smtClean="0"/>
              <a:pPr/>
              <a:t>7/27/2021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A77652-A272-764B-86E5-82EF2036ADE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2AD33B-23FA-3647-8685-F410FCD96CA3}" type="datetime1">
              <a:rPr lang="en-US" smtClean="0"/>
              <a:pPr/>
              <a:t>7/27/2021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A77652-A272-764B-86E5-82EF2036ADE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881564"/>
            <a:ext cx="2133600" cy="273844"/>
          </a:xfrm>
          <a:prstGeom prst="rect">
            <a:avLst/>
          </a:prstGeom>
        </p:spPr>
        <p:txBody>
          <a:bodyPr vert="horz" lIns="91440" tIns="45720" rIns="91440" bIns="45720" rtlCol="0" anchor="ctr"/>
          <a:lstStyle>
            <a:lvl1pPr algn="l">
              <a:defRPr sz="900">
                <a:solidFill>
                  <a:schemeClr val="bg1"/>
                </a:solidFill>
                <a:latin typeface="Arial"/>
                <a:cs typeface="Arial"/>
              </a:defRPr>
            </a:lvl1pPr>
          </a:lstStyle>
          <a:p>
            <a:fld id="{6D583CEB-F4B1-694D-9647-040E804A1F1C}" type="datetime1">
              <a:rPr lang="en-US" smtClean="0"/>
              <a:pPr/>
              <a:t>7/27/2021</a:t>
            </a:fld>
            <a:endParaRPr lang="en-US"/>
          </a:p>
        </p:txBody>
      </p:sp>
      <p:sp>
        <p:nvSpPr>
          <p:cNvPr id="5" name="Footer Placeholder 4"/>
          <p:cNvSpPr>
            <a:spLocks noGrp="1"/>
          </p:cNvSpPr>
          <p:nvPr>
            <p:ph type="ftr" sz="quarter" idx="3"/>
          </p:nvPr>
        </p:nvSpPr>
        <p:spPr>
          <a:xfrm>
            <a:off x="3124200" y="4881564"/>
            <a:ext cx="2895600" cy="273844"/>
          </a:xfrm>
          <a:prstGeom prst="rect">
            <a:avLst/>
          </a:prstGeom>
        </p:spPr>
        <p:txBody>
          <a:bodyPr vert="horz" lIns="91440" tIns="45720" rIns="91440" bIns="45720" rtlCol="0" anchor="ctr"/>
          <a:lstStyle>
            <a:lvl1pPr algn="ct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4"/>
          </p:nvPr>
        </p:nvSpPr>
        <p:spPr>
          <a:xfrm>
            <a:off x="6553200" y="4881564"/>
            <a:ext cx="2133600" cy="273844"/>
          </a:xfrm>
          <a:prstGeom prst="rect">
            <a:avLst/>
          </a:prstGeom>
        </p:spPr>
        <p:txBody>
          <a:bodyPr vert="horz" lIns="91440" tIns="45720" rIns="91440" bIns="45720" rtlCol="0" anchor="ctr"/>
          <a:lstStyle>
            <a:lvl1pPr algn="r">
              <a:defRPr sz="900">
                <a:solidFill>
                  <a:srgbClr val="FFFFFF"/>
                </a:solidFill>
                <a:latin typeface="Arial"/>
                <a:cs typeface="Arial"/>
              </a:defRPr>
            </a:lvl1pPr>
          </a:lstStyle>
          <a:p>
            <a:fld id="{91A77652-A272-764B-86E5-82EF2036ADE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818063"/>
            <a:ext cx="2133600" cy="273844"/>
          </a:xfrm>
          <a:prstGeom prst="rect">
            <a:avLst/>
          </a:prstGeom>
        </p:spPr>
        <p:txBody>
          <a:bodyPr vert="horz" lIns="91440" tIns="45720" rIns="91440" bIns="45720" rtlCol="0" anchor="ctr"/>
          <a:lstStyle>
            <a:lvl1pPr algn="l">
              <a:defRPr sz="900">
                <a:solidFill>
                  <a:srgbClr val="FFFFFF"/>
                </a:solidFill>
                <a:latin typeface="Arial"/>
                <a:cs typeface="Arial"/>
              </a:defRPr>
            </a:lvl1pPr>
          </a:lstStyle>
          <a:p>
            <a:fld id="{6D583CEB-F4B1-694D-9647-040E804A1F1C}" type="datetime1">
              <a:rPr lang="en-US" smtClean="0"/>
              <a:pPr/>
              <a:t>7/27/2021</a:t>
            </a:fld>
            <a:endParaRPr lang="en-US"/>
          </a:p>
        </p:txBody>
      </p:sp>
      <p:sp>
        <p:nvSpPr>
          <p:cNvPr id="5" name="Footer Placeholder 4"/>
          <p:cNvSpPr>
            <a:spLocks noGrp="1"/>
          </p:cNvSpPr>
          <p:nvPr>
            <p:ph type="ftr" sz="quarter" idx="3"/>
          </p:nvPr>
        </p:nvSpPr>
        <p:spPr>
          <a:xfrm>
            <a:off x="3124200" y="4818063"/>
            <a:ext cx="2895600" cy="273844"/>
          </a:xfrm>
          <a:prstGeom prst="rect">
            <a:avLst/>
          </a:prstGeom>
        </p:spPr>
        <p:txBody>
          <a:bodyPr vert="horz" lIns="91440" tIns="45720" rIns="91440" bIns="45720" rtlCol="0" anchor="ctr"/>
          <a:lstStyle>
            <a:lvl1pPr algn="ctr">
              <a:defRPr sz="900">
                <a:solidFill>
                  <a:srgbClr val="FFFFFF"/>
                </a:solidFill>
                <a:latin typeface="Arial"/>
                <a:cs typeface="Arial"/>
              </a:defRPr>
            </a:lvl1pPr>
          </a:lstStyle>
          <a:p>
            <a:endParaRPr lang="en-US"/>
          </a:p>
        </p:txBody>
      </p:sp>
      <p:sp>
        <p:nvSpPr>
          <p:cNvPr id="6" name="Slide Number Placeholder 5"/>
          <p:cNvSpPr>
            <a:spLocks noGrp="1"/>
          </p:cNvSpPr>
          <p:nvPr>
            <p:ph type="sldNum" sz="quarter" idx="4"/>
          </p:nvPr>
        </p:nvSpPr>
        <p:spPr>
          <a:xfrm>
            <a:off x="6553200" y="4818063"/>
            <a:ext cx="2133600" cy="273844"/>
          </a:xfrm>
          <a:prstGeom prst="rect">
            <a:avLst/>
          </a:prstGeom>
        </p:spPr>
        <p:txBody>
          <a:bodyPr vert="horz" lIns="91440" tIns="45720" rIns="91440" bIns="45720" rtlCol="0" anchor="ctr"/>
          <a:lstStyle>
            <a:lvl1pPr algn="r">
              <a:defRPr sz="900">
                <a:solidFill>
                  <a:srgbClr val="FFFFFF"/>
                </a:solidFill>
                <a:latin typeface="Arial"/>
                <a:cs typeface="Arial"/>
              </a:defRPr>
            </a:lvl1pPr>
          </a:lstStyle>
          <a:p>
            <a:fld id="{91A77652-A272-764B-86E5-82EF2036ADE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Layout" Target="../diagrams/layout9.xml"/><Relationship Id="rId7" Type="http://schemas.openxmlformats.org/officeDocument/2006/relationships/image" Target="../media/image28.png"/><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diagramLayout" Target="../diagrams/layout12.xml"/><Relationship Id="rId7" Type="http://schemas.openxmlformats.org/officeDocument/2006/relationships/diagramData" Target="../diagrams/data13.xml"/><Relationship Id="rId2" Type="http://schemas.openxmlformats.org/officeDocument/2006/relationships/diagramData" Target="../diagrams/data12.xml"/><Relationship Id="rId1" Type="http://schemas.openxmlformats.org/officeDocument/2006/relationships/slideLayout" Target="../slideLayouts/slideLayout6.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diagramLayout" Target="../diagrams/layout15.xml"/><Relationship Id="rId7" Type="http://schemas.openxmlformats.org/officeDocument/2006/relationships/diagramData" Target="../diagrams/data16.xml"/><Relationship Id="rId2" Type="http://schemas.openxmlformats.org/officeDocument/2006/relationships/diagramData" Target="../diagrams/data15.xml"/><Relationship Id="rId1" Type="http://schemas.openxmlformats.org/officeDocument/2006/relationships/slideLayout" Target="../slideLayouts/slideLayout6.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diagramLayout" Target="../diagrams/layout17.xml"/><Relationship Id="rId7" Type="http://schemas.openxmlformats.org/officeDocument/2006/relationships/diagramData" Target="../diagrams/data18.xml"/><Relationship Id="rId2" Type="http://schemas.openxmlformats.org/officeDocument/2006/relationships/diagramData" Target="../diagrams/data17.xml"/><Relationship Id="rId1" Type="http://schemas.openxmlformats.org/officeDocument/2006/relationships/slideLayout" Target="../slideLayouts/slideLayout6.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s>
</file>

<file path=ppt/slides/_rels/slide3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hyperlink" Target="https://pixabay.com/en/question-mark-why-problem-solution-2123967/" TargetMode="External"/><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4.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r="-1000" b="-2000"/>
          </a:stretch>
        </a:blipFill>
        <a:effectLst/>
      </p:bgPr>
    </p:bg>
    <p:spTree>
      <p:nvGrpSpPr>
        <p:cNvPr id="1" name=""/>
        <p:cNvGrpSpPr/>
        <p:nvPr/>
      </p:nvGrpSpPr>
      <p:grpSpPr>
        <a:xfrm>
          <a:off x="0" y="0"/>
          <a:ext cx="0" cy="0"/>
          <a:chOff x="0" y="0"/>
          <a:chExt cx="0" cy="0"/>
        </a:xfrm>
      </p:grpSpPr>
      <p:sp>
        <p:nvSpPr>
          <p:cNvPr id="7" name="Rectangle 6"/>
          <p:cNvSpPr/>
          <p:nvPr/>
        </p:nvSpPr>
        <p:spPr>
          <a:xfrm>
            <a:off x="230588" y="1519895"/>
            <a:ext cx="8913412" cy="1827683"/>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8900000" scaled="1"/>
            <a:tileRect/>
          </a:gra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r"/>
            <a:r>
              <a:rPr lang="en-US" sz="1013"/>
              <a:t> </a:t>
            </a:r>
          </a:p>
        </p:txBody>
      </p:sp>
      <p:sp>
        <p:nvSpPr>
          <p:cNvPr id="4" name="Title 1"/>
          <p:cNvSpPr>
            <a:spLocks noGrp="1"/>
          </p:cNvSpPr>
          <p:nvPr/>
        </p:nvSpPr>
        <p:spPr>
          <a:xfrm>
            <a:off x="230588" y="1454098"/>
            <a:ext cx="5771389" cy="104904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sz="3200" b="1">
                <a:solidFill>
                  <a:srgbClr val="761638"/>
                </a:solidFill>
                <a:latin typeface="Arial"/>
                <a:cs typeface="Arial"/>
              </a:rPr>
              <a:t>Semi – Annual Presentation</a:t>
            </a:r>
            <a:endParaRPr lang="en-US" sz="3200" b="1">
              <a:solidFill>
                <a:srgbClr val="981A36"/>
              </a:solidFill>
              <a:latin typeface="Arial"/>
              <a:cs typeface="Arial"/>
            </a:endParaRPr>
          </a:p>
        </p:txBody>
      </p:sp>
      <p:sp>
        <p:nvSpPr>
          <p:cNvPr id="5" name="Subtitle 2"/>
          <p:cNvSpPr>
            <a:spLocks noGrp="1"/>
          </p:cNvSpPr>
          <p:nvPr/>
        </p:nvSpPr>
        <p:spPr>
          <a:xfrm>
            <a:off x="-564542" y="2437342"/>
            <a:ext cx="7816132" cy="74295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US" sz="1800">
                <a:latin typeface="Arial"/>
                <a:cs typeface="Arial"/>
              </a:rPr>
              <a:t>Undergraduate Student Investment Management Fund – Team A</a:t>
            </a:r>
          </a:p>
        </p:txBody>
      </p:sp>
      <p:sp>
        <p:nvSpPr>
          <p:cNvPr id="2" name="TextBox 1">
            <a:extLst>
              <a:ext uri="{FF2B5EF4-FFF2-40B4-BE49-F238E27FC236}">
                <a16:creationId xmlns:a16="http://schemas.microsoft.com/office/drawing/2014/main" id="{39F2765D-08EC-4068-9E03-E7096BE6A6C0}"/>
              </a:ext>
            </a:extLst>
          </p:cNvPr>
          <p:cNvSpPr txBox="1"/>
          <p:nvPr/>
        </p:nvSpPr>
        <p:spPr>
          <a:xfrm>
            <a:off x="539373" y="2858578"/>
            <a:ext cx="3028803" cy="369332"/>
          </a:xfrm>
          <a:prstGeom prst="rect">
            <a:avLst/>
          </a:prstGeom>
          <a:noFill/>
        </p:spPr>
        <p:txBody>
          <a:bodyPr wrap="square" rtlCol="0">
            <a:spAutoFit/>
          </a:bodyPr>
          <a:lstStyle/>
          <a:p>
            <a:r>
              <a:rPr lang="en-US"/>
              <a:t>Friday December 4</a:t>
            </a:r>
            <a:r>
              <a:rPr lang="en-US" baseline="30000"/>
              <a:t>th</a:t>
            </a:r>
            <a:r>
              <a:rPr lang="en-US"/>
              <a:t>,  2020</a:t>
            </a:r>
          </a:p>
        </p:txBody>
      </p:sp>
      <p:cxnSp>
        <p:nvCxnSpPr>
          <p:cNvPr id="9" name="Straight Connector 8">
            <a:extLst>
              <a:ext uri="{FF2B5EF4-FFF2-40B4-BE49-F238E27FC236}">
                <a16:creationId xmlns:a16="http://schemas.microsoft.com/office/drawing/2014/main" id="{F96D2175-A9A5-405F-9E3B-EAC8FC3AE8E3}"/>
              </a:ext>
            </a:extLst>
          </p:cNvPr>
          <p:cNvCxnSpPr/>
          <p:nvPr/>
        </p:nvCxnSpPr>
        <p:spPr>
          <a:xfrm>
            <a:off x="452064" y="2804672"/>
            <a:ext cx="7485542" cy="0"/>
          </a:xfrm>
          <a:prstGeom prst="line">
            <a:avLst/>
          </a:prstGeom>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505138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E10525-83E4-425C-8031-1FE6DE9B871D}"/>
              </a:ext>
            </a:extLst>
          </p:cNvPr>
          <p:cNvSpPr>
            <a:spLocks noGrp="1"/>
          </p:cNvSpPr>
          <p:nvPr>
            <p:ph type="dt" sz="half" idx="10"/>
          </p:nvPr>
        </p:nvSpPr>
        <p:spPr/>
        <p:txBody>
          <a:bodyPr/>
          <a:lstStyle/>
          <a:p>
            <a:r>
              <a:rPr lang="en-US"/>
              <a:t>December 4</a:t>
            </a:r>
            <a:r>
              <a:rPr lang="en-US" baseline="30000"/>
              <a:t>th</a:t>
            </a:r>
            <a:r>
              <a:rPr lang="en-US"/>
              <a:t>, 2020</a:t>
            </a:r>
          </a:p>
        </p:txBody>
      </p:sp>
      <p:sp>
        <p:nvSpPr>
          <p:cNvPr id="3" name="Slide Number Placeholder 2">
            <a:extLst>
              <a:ext uri="{FF2B5EF4-FFF2-40B4-BE49-F238E27FC236}">
                <a16:creationId xmlns:a16="http://schemas.microsoft.com/office/drawing/2014/main" id="{EB1D4920-5004-4918-9FB7-A18959C9A54C}"/>
              </a:ext>
            </a:extLst>
          </p:cNvPr>
          <p:cNvSpPr>
            <a:spLocks noGrp="1"/>
          </p:cNvSpPr>
          <p:nvPr>
            <p:ph type="sldNum" sz="quarter" idx="12"/>
          </p:nvPr>
        </p:nvSpPr>
        <p:spPr/>
        <p:txBody>
          <a:bodyPr/>
          <a:lstStyle/>
          <a:p>
            <a:fld id="{91A77652-A272-764B-86E5-82EF2036ADE8}" type="slidenum">
              <a:rPr lang="en-US" smtClean="0"/>
              <a:pPr/>
              <a:t>10</a:t>
            </a:fld>
            <a:endParaRPr lang="en-US"/>
          </a:p>
        </p:txBody>
      </p:sp>
      <p:sp>
        <p:nvSpPr>
          <p:cNvPr id="4" name="TextBox 3">
            <a:extLst>
              <a:ext uri="{FF2B5EF4-FFF2-40B4-BE49-F238E27FC236}">
                <a16:creationId xmlns:a16="http://schemas.microsoft.com/office/drawing/2014/main" id="{C1A162A9-2982-4EE5-A5C9-27337E0B1E66}"/>
              </a:ext>
            </a:extLst>
          </p:cNvPr>
          <p:cNvSpPr txBox="1"/>
          <p:nvPr/>
        </p:nvSpPr>
        <p:spPr>
          <a:xfrm>
            <a:off x="3533375" y="4903070"/>
            <a:ext cx="3112033" cy="230832"/>
          </a:xfrm>
          <a:prstGeom prst="rect">
            <a:avLst/>
          </a:prstGeom>
          <a:noFill/>
        </p:spPr>
        <p:txBody>
          <a:bodyPr wrap="square" rtlCol="0">
            <a:spAutoFit/>
          </a:bodyPr>
          <a:lstStyle/>
          <a:p>
            <a:r>
              <a:rPr lang="en-US" sz="900">
                <a:solidFill>
                  <a:schemeClr val="bg1"/>
                </a:solidFill>
              </a:rPr>
              <a:t>Student Investment Management Fund – Team A</a:t>
            </a:r>
          </a:p>
        </p:txBody>
      </p:sp>
      <p:sp>
        <p:nvSpPr>
          <p:cNvPr id="5" name="TextBox 4">
            <a:extLst>
              <a:ext uri="{FF2B5EF4-FFF2-40B4-BE49-F238E27FC236}">
                <a16:creationId xmlns:a16="http://schemas.microsoft.com/office/drawing/2014/main" id="{7EE146AD-7C18-4F20-A783-A9677F90BB65}"/>
              </a:ext>
            </a:extLst>
          </p:cNvPr>
          <p:cNvSpPr txBox="1"/>
          <p:nvPr/>
        </p:nvSpPr>
        <p:spPr>
          <a:xfrm>
            <a:off x="112088" y="129786"/>
            <a:ext cx="6441112" cy="523220"/>
          </a:xfrm>
          <a:prstGeom prst="rect">
            <a:avLst/>
          </a:prstGeom>
          <a:noFill/>
        </p:spPr>
        <p:txBody>
          <a:bodyPr wrap="square" rtlCol="0">
            <a:spAutoFit/>
          </a:bodyPr>
          <a:lstStyle/>
          <a:p>
            <a:r>
              <a:rPr lang="en-US" sz="2800"/>
              <a:t>Unexpectedness in Long Horizon Insiders </a:t>
            </a:r>
          </a:p>
        </p:txBody>
      </p:sp>
      <p:sp>
        <p:nvSpPr>
          <p:cNvPr id="6" name="TextBox 5">
            <a:extLst>
              <a:ext uri="{FF2B5EF4-FFF2-40B4-BE49-F238E27FC236}">
                <a16:creationId xmlns:a16="http://schemas.microsoft.com/office/drawing/2014/main" id="{88B63E3E-4DD3-421F-A963-0F4F985CF7F0}"/>
              </a:ext>
            </a:extLst>
          </p:cNvPr>
          <p:cNvSpPr txBox="1"/>
          <p:nvPr/>
        </p:nvSpPr>
        <p:spPr>
          <a:xfrm>
            <a:off x="112088" y="996991"/>
            <a:ext cx="8672051" cy="646331"/>
          </a:xfrm>
          <a:prstGeom prst="rect">
            <a:avLst/>
          </a:prstGeom>
          <a:noFill/>
        </p:spPr>
        <p:txBody>
          <a:bodyPr wrap="square" rtlCol="0">
            <a:spAutoFit/>
          </a:bodyPr>
          <a:lstStyle/>
          <a:p>
            <a:r>
              <a:rPr lang="en-US" b="1"/>
              <a:t>Unexpectedness determines how far a given purchase of a long horizon insider deviates from the benchmark expectation associated with the insider's investment horizon.</a:t>
            </a:r>
          </a:p>
        </p:txBody>
      </p:sp>
      <p:sp>
        <p:nvSpPr>
          <p:cNvPr id="9" name="TextBox 8">
            <a:extLst>
              <a:ext uri="{FF2B5EF4-FFF2-40B4-BE49-F238E27FC236}">
                <a16:creationId xmlns:a16="http://schemas.microsoft.com/office/drawing/2014/main" id="{E858E960-39BA-45B7-88A4-993DD3BFA635}"/>
              </a:ext>
            </a:extLst>
          </p:cNvPr>
          <p:cNvSpPr txBox="1"/>
          <p:nvPr/>
        </p:nvSpPr>
        <p:spPr>
          <a:xfrm>
            <a:off x="0" y="4543010"/>
            <a:ext cx="254852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Akbas, Jiang, and Paul D. Koch, 2020, “Insider Investment Horizon” </a:t>
            </a:r>
            <a:r>
              <a:rPr kumimoji="0" lang="en-US" sz="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Journal of Finance 75</a:t>
            </a:r>
            <a:r>
              <a:rPr kumimoji="0" lang="en-US" sz="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1579-1627.</a:t>
            </a:r>
          </a:p>
        </p:txBody>
      </p:sp>
      <p:pic>
        <p:nvPicPr>
          <p:cNvPr id="11" name="Picture 10">
            <a:extLst>
              <a:ext uri="{FF2B5EF4-FFF2-40B4-BE49-F238E27FC236}">
                <a16:creationId xmlns:a16="http://schemas.microsoft.com/office/drawing/2014/main" id="{BCAF9FDE-5406-461F-8BF9-F5A1D9115C3D}"/>
              </a:ext>
            </a:extLst>
          </p:cNvPr>
          <p:cNvPicPr>
            <a:picLocks noChangeAspect="1"/>
          </p:cNvPicPr>
          <p:nvPr/>
        </p:nvPicPr>
        <p:blipFill>
          <a:blip r:embed="rId3"/>
          <a:stretch>
            <a:fillRect/>
          </a:stretch>
        </p:blipFill>
        <p:spPr>
          <a:xfrm>
            <a:off x="994814" y="2049024"/>
            <a:ext cx="6903713" cy="678960"/>
          </a:xfrm>
          <a:prstGeom prst="rect">
            <a:avLst/>
          </a:prstGeom>
        </p:spPr>
      </p:pic>
      <p:graphicFrame>
        <p:nvGraphicFramePr>
          <p:cNvPr id="7" name="Table 16">
            <a:extLst>
              <a:ext uri="{FF2B5EF4-FFF2-40B4-BE49-F238E27FC236}">
                <a16:creationId xmlns:a16="http://schemas.microsoft.com/office/drawing/2014/main" id="{F3CB868C-DB90-4A6C-B6AE-C1A93EC22AF7}"/>
              </a:ext>
            </a:extLst>
          </p:cNvPr>
          <p:cNvGraphicFramePr>
            <a:graphicFrameLocks noGrp="1"/>
          </p:cNvGraphicFramePr>
          <p:nvPr>
            <p:extLst>
              <p:ext uri="{D42A27DB-BD31-4B8C-83A1-F6EECF244321}">
                <p14:modId xmlns:p14="http://schemas.microsoft.com/office/powerpoint/2010/main" val="159946683"/>
              </p:ext>
            </p:extLst>
          </p:nvPr>
        </p:nvGraphicFramePr>
        <p:xfrm>
          <a:off x="990325" y="2962662"/>
          <a:ext cx="6756545" cy="1285240"/>
        </p:xfrm>
        <a:graphic>
          <a:graphicData uri="http://schemas.openxmlformats.org/drawingml/2006/table">
            <a:tbl>
              <a:tblPr firstRow="1" bandRow="1">
                <a:tableStyleId>{5C22544A-7EE6-4342-B048-85BDC9FD1C3A}</a:tableStyleId>
              </a:tblPr>
              <a:tblGrid>
                <a:gridCol w="1351309">
                  <a:extLst>
                    <a:ext uri="{9D8B030D-6E8A-4147-A177-3AD203B41FA5}">
                      <a16:colId xmlns:a16="http://schemas.microsoft.com/office/drawing/2014/main" val="2203811878"/>
                    </a:ext>
                  </a:extLst>
                </a:gridCol>
                <a:gridCol w="1351309">
                  <a:extLst>
                    <a:ext uri="{9D8B030D-6E8A-4147-A177-3AD203B41FA5}">
                      <a16:colId xmlns:a16="http://schemas.microsoft.com/office/drawing/2014/main" val="272712282"/>
                    </a:ext>
                  </a:extLst>
                </a:gridCol>
                <a:gridCol w="1351309">
                  <a:extLst>
                    <a:ext uri="{9D8B030D-6E8A-4147-A177-3AD203B41FA5}">
                      <a16:colId xmlns:a16="http://schemas.microsoft.com/office/drawing/2014/main" val="1808786357"/>
                    </a:ext>
                  </a:extLst>
                </a:gridCol>
                <a:gridCol w="1351309">
                  <a:extLst>
                    <a:ext uri="{9D8B030D-6E8A-4147-A177-3AD203B41FA5}">
                      <a16:colId xmlns:a16="http://schemas.microsoft.com/office/drawing/2014/main" val="1528210781"/>
                    </a:ext>
                  </a:extLst>
                </a:gridCol>
                <a:gridCol w="1351309">
                  <a:extLst>
                    <a:ext uri="{9D8B030D-6E8A-4147-A177-3AD203B41FA5}">
                      <a16:colId xmlns:a16="http://schemas.microsoft.com/office/drawing/2014/main" val="4163262106"/>
                    </a:ext>
                  </a:extLst>
                </a:gridCol>
              </a:tblGrid>
              <a:tr h="370840">
                <a:tc>
                  <a:txBody>
                    <a:bodyPr/>
                    <a:lstStyle/>
                    <a:p>
                      <a:pPr marL="0" algn="ctr" defTabSz="457200" rtl="0" eaLnBrk="1" latinLnBrk="0" hangingPunct="1"/>
                      <a:r>
                        <a:rPr lang="en-US" sz="1800" b="1" kern="1200">
                          <a:solidFill>
                            <a:schemeClr val="lt1"/>
                          </a:solidFill>
                          <a:latin typeface="+mn-lt"/>
                          <a:ea typeface="+mn-ea"/>
                          <a:cs typeface="+mn-cs"/>
                        </a:rPr>
                        <a:t>-2</a:t>
                      </a:r>
                    </a:p>
                  </a:txBody>
                  <a:tcPr>
                    <a:solidFill>
                      <a:srgbClr val="761638"/>
                    </a:solidFill>
                  </a:tcPr>
                </a:tc>
                <a:tc>
                  <a:txBody>
                    <a:bodyPr/>
                    <a:lstStyle/>
                    <a:p>
                      <a:pPr marL="0" lvl="0" algn="ctr" defTabSz="457200" rtl="0" eaLnBrk="1" latinLnBrk="0" hangingPunct="1">
                        <a:buNone/>
                      </a:pPr>
                      <a:r>
                        <a:rPr lang="en-US" sz="1800" b="1" kern="1200">
                          <a:solidFill>
                            <a:schemeClr val="lt1"/>
                          </a:solidFill>
                          <a:latin typeface="+mn-lt"/>
                          <a:ea typeface="+mn-ea"/>
                          <a:cs typeface="+mn-cs"/>
                        </a:rPr>
                        <a:t>-1</a:t>
                      </a:r>
                    </a:p>
                  </a:txBody>
                  <a:tcPr>
                    <a:solidFill>
                      <a:srgbClr val="761638"/>
                    </a:solidFill>
                  </a:tcPr>
                </a:tc>
                <a:tc>
                  <a:txBody>
                    <a:bodyPr/>
                    <a:lstStyle/>
                    <a:p>
                      <a:pPr marL="0" algn="ctr" defTabSz="457200" rtl="0" eaLnBrk="1" latinLnBrk="0" hangingPunct="1"/>
                      <a:r>
                        <a:rPr lang="en-US" sz="1800" b="1" kern="1200">
                          <a:solidFill>
                            <a:schemeClr val="lt1"/>
                          </a:solidFill>
                          <a:latin typeface="+mn-lt"/>
                          <a:ea typeface="+mn-ea"/>
                          <a:cs typeface="+mn-cs"/>
                        </a:rPr>
                        <a:t>0</a:t>
                      </a:r>
                    </a:p>
                  </a:txBody>
                  <a:tcPr>
                    <a:solidFill>
                      <a:srgbClr val="761638"/>
                    </a:solidFill>
                  </a:tcPr>
                </a:tc>
                <a:tc>
                  <a:txBody>
                    <a:bodyPr/>
                    <a:lstStyle/>
                    <a:p>
                      <a:pPr marL="0" lvl="0" algn="ctr" defTabSz="457200" rtl="0" eaLnBrk="1" latinLnBrk="0" hangingPunct="1">
                        <a:buNone/>
                      </a:pPr>
                      <a:r>
                        <a:rPr lang="en-US" sz="1800" b="1" kern="1200">
                          <a:solidFill>
                            <a:schemeClr val="lt1"/>
                          </a:solidFill>
                          <a:latin typeface="+mn-lt"/>
                          <a:ea typeface="+mn-ea"/>
                          <a:cs typeface="+mn-cs"/>
                        </a:rPr>
                        <a:t>1</a:t>
                      </a:r>
                    </a:p>
                  </a:txBody>
                  <a:tcPr>
                    <a:solidFill>
                      <a:srgbClr val="761638"/>
                    </a:solidFill>
                  </a:tcPr>
                </a:tc>
                <a:tc>
                  <a:txBody>
                    <a:bodyPr/>
                    <a:lstStyle/>
                    <a:p>
                      <a:pPr marL="0" algn="ctr" defTabSz="457200" rtl="0" eaLnBrk="1" latinLnBrk="0" hangingPunct="1"/>
                      <a:r>
                        <a:rPr lang="en-US" sz="1800" b="1" kern="1200">
                          <a:solidFill>
                            <a:schemeClr val="lt1"/>
                          </a:solidFill>
                          <a:latin typeface="+mn-lt"/>
                          <a:ea typeface="+mn-ea"/>
                          <a:cs typeface="+mn-cs"/>
                        </a:rPr>
                        <a:t>2</a:t>
                      </a:r>
                    </a:p>
                  </a:txBody>
                  <a:tcPr>
                    <a:solidFill>
                      <a:srgbClr val="761638"/>
                    </a:solidFill>
                  </a:tcPr>
                </a:tc>
                <a:extLst>
                  <a:ext uri="{0D108BD9-81ED-4DB2-BD59-A6C34878D82A}">
                    <a16:rowId xmlns:a16="http://schemas.microsoft.com/office/drawing/2014/main" val="1255563913"/>
                  </a:ext>
                </a:extLst>
              </a:tr>
              <a:tr h="370840">
                <a:tc>
                  <a:txBody>
                    <a:bodyPr/>
                    <a:lstStyle/>
                    <a:p>
                      <a:pPr marL="0" lvl="0" algn="ctr" defTabSz="457200" rtl="0" eaLnBrk="1" latinLnBrk="0" hangingPunct="1">
                        <a:buNone/>
                      </a:pPr>
                      <a:r>
                        <a:rPr lang="en-US" sz="1800" b="1" kern="1200">
                          <a:solidFill>
                            <a:schemeClr val="lt1"/>
                          </a:solidFill>
                          <a:latin typeface="+mn-lt"/>
                          <a:ea typeface="+mn-ea"/>
                          <a:cs typeface="+mn-cs"/>
                        </a:rPr>
                        <a:t>Unexpected Sales from LH</a:t>
                      </a:r>
                    </a:p>
                  </a:txBody>
                  <a:tcPr>
                    <a:solidFill>
                      <a:srgbClr val="FEC938"/>
                    </a:solidFill>
                  </a:tcPr>
                </a:tc>
                <a:tc>
                  <a:txBody>
                    <a:bodyPr/>
                    <a:lstStyle/>
                    <a:p>
                      <a:pPr marL="0" lvl="0" algn="ctr" defTabSz="457200" rtl="0" eaLnBrk="1" latinLnBrk="0" hangingPunct="1">
                        <a:buNone/>
                      </a:pPr>
                      <a:r>
                        <a:rPr lang="en-US" sz="1800" b="1" kern="1200" noProof="0">
                          <a:solidFill>
                            <a:schemeClr val="lt1"/>
                          </a:solidFill>
                          <a:latin typeface="+mn-lt"/>
                          <a:ea typeface="+mn-ea"/>
                          <a:cs typeface="+mn-cs"/>
                        </a:rPr>
                        <a:t>Unexpected Sales from SH</a:t>
                      </a:r>
                      <a:endParaRPr lang="en-US" sz="1800" b="1" kern="1200">
                        <a:solidFill>
                          <a:schemeClr val="lt1"/>
                        </a:solidFill>
                        <a:latin typeface="+mn-lt"/>
                        <a:ea typeface="+mn-ea"/>
                        <a:cs typeface="+mn-cs"/>
                      </a:endParaRPr>
                    </a:p>
                  </a:txBody>
                  <a:tcPr>
                    <a:solidFill>
                      <a:srgbClr val="FEC938"/>
                    </a:solidFill>
                  </a:tcPr>
                </a:tc>
                <a:tc>
                  <a:txBody>
                    <a:bodyPr/>
                    <a:lstStyle/>
                    <a:p>
                      <a:pPr marL="0" lvl="0" algn="ctr" defTabSz="457200" rtl="0" eaLnBrk="1" latinLnBrk="0" hangingPunct="1">
                        <a:buNone/>
                      </a:pPr>
                      <a:r>
                        <a:rPr lang="en-US" sz="1800" b="1" kern="1200">
                          <a:solidFill>
                            <a:schemeClr val="lt1"/>
                          </a:solidFill>
                          <a:latin typeface="+mn-lt"/>
                          <a:ea typeface="+mn-ea"/>
                          <a:cs typeface="+mn-cs"/>
                        </a:rPr>
                        <a:t>Expected Purchase from LH</a:t>
                      </a:r>
                    </a:p>
                  </a:txBody>
                  <a:tcPr>
                    <a:solidFill>
                      <a:srgbClr val="FEC938"/>
                    </a:solidFill>
                  </a:tcPr>
                </a:tc>
                <a:tc>
                  <a:txBody>
                    <a:bodyPr/>
                    <a:lstStyle/>
                    <a:p>
                      <a:pPr marL="0" lvl="0" algn="ctr" defTabSz="457200" rtl="0" eaLnBrk="1" latinLnBrk="0" hangingPunct="1">
                        <a:lnSpc>
                          <a:spcPct val="100000"/>
                        </a:lnSpc>
                        <a:spcBef>
                          <a:spcPts val="0"/>
                        </a:spcBef>
                        <a:spcAft>
                          <a:spcPts val="0"/>
                        </a:spcAft>
                        <a:buNone/>
                      </a:pPr>
                      <a:r>
                        <a:rPr lang="en-US" sz="1800" b="1" kern="1200" noProof="0">
                          <a:solidFill>
                            <a:schemeClr val="lt1"/>
                          </a:solidFill>
                          <a:latin typeface="+mn-lt"/>
                          <a:ea typeface="+mn-ea"/>
                          <a:cs typeface="+mn-cs"/>
                        </a:rPr>
                        <a:t>Unexpected Purchases </a:t>
                      </a:r>
                      <a:endParaRPr lang="en-US" sz="1800" b="1" kern="1200">
                        <a:solidFill>
                          <a:schemeClr val="lt1"/>
                        </a:solidFill>
                        <a:latin typeface="+mn-lt"/>
                        <a:ea typeface="+mn-ea"/>
                        <a:cs typeface="+mn-cs"/>
                      </a:endParaRPr>
                    </a:p>
                    <a:p>
                      <a:pPr marL="0" lvl="0" algn="ctr" defTabSz="457200" rtl="0" eaLnBrk="1" latinLnBrk="0" hangingPunct="1">
                        <a:lnSpc>
                          <a:spcPct val="100000"/>
                        </a:lnSpc>
                        <a:spcBef>
                          <a:spcPts val="0"/>
                        </a:spcBef>
                        <a:spcAft>
                          <a:spcPts val="0"/>
                        </a:spcAft>
                        <a:buNone/>
                      </a:pPr>
                      <a:r>
                        <a:rPr lang="en-US" sz="1800" b="1" kern="1200" noProof="0">
                          <a:solidFill>
                            <a:schemeClr val="lt1"/>
                          </a:solidFill>
                          <a:latin typeface="+mn-lt"/>
                          <a:ea typeface="+mn-ea"/>
                          <a:cs typeface="+mn-cs"/>
                        </a:rPr>
                        <a:t>from SH</a:t>
                      </a:r>
                    </a:p>
                  </a:txBody>
                  <a:tcPr>
                    <a:solidFill>
                      <a:srgbClr val="FEC938"/>
                    </a:solidFill>
                  </a:tcPr>
                </a:tc>
                <a:tc>
                  <a:txBody>
                    <a:bodyPr/>
                    <a:lstStyle/>
                    <a:p>
                      <a:pPr marL="0" lvl="0" algn="ctr" defTabSz="457200" rtl="0" eaLnBrk="1" latinLnBrk="0" hangingPunct="1">
                        <a:buNone/>
                      </a:pPr>
                      <a:r>
                        <a:rPr lang="en-US" sz="1800" b="1" kern="1200">
                          <a:solidFill>
                            <a:schemeClr val="lt1"/>
                          </a:solidFill>
                          <a:latin typeface="+mn-lt"/>
                          <a:ea typeface="+mn-ea"/>
                          <a:cs typeface="+mn-cs"/>
                        </a:rPr>
                        <a:t>Unexpected Purchases from LH</a:t>
                      </a:r>
                    </a:p>
                  </a:txBody>
                  <a:tcPr>
                    <a:solidFill>
                      <a:srgbClr val="FEC938"/>
                    </a:solidFill>
                  </a:tcPr>
                </a:tc>
                <a:extLst>
                  <a:ext uri="{0D108BD9-81ED-4DB2-BD59-A6C34878D82A}">
                    <a16:rowId xmlns:a16="http://schemas.microsoft.com/office/drawing/2014/main" val="2991459195"/>
                  </a:ext>
                </a:extLst>
              </a:tr>
            </a:tbl>
          </a:graphicData>
        </a:graphic>
      </p:graphicFrame>
    </p:spTree>
    <p:extLst>
      <p:ext uri="{BB962C8B-B14F-4D97-AF65-F5344CB8AC3E}">
        <p14:creationId xmlns:p14="http://schemas.microsoft.com/office/powerpoint/2010/main" val="4109684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E10525-83E4-425C-8031-1FE6DE9B871D}"/>
              </a:ext>
            </a:extLst>
          </p:cNvPr>
          <p:cNvSpPr>
            <a:spLocks noGrp="1"/>
          </p:cNvSpPr>
          <p:nvPr>
            <p:ph type="dt" sz="half" idx="10"/>
          </p:nvPr>
        </p:nvSpPr>
        <p:spPr/>
        <p:txBody>
          <a:bodyPr/>
          <a:lstStyle/>
          <a:p>
            <a:r>
              <a:rPr lang="en-US"/>
              <a:t>December 4</a:t>
            </a:r>
            <a:r>
              <a:rPr lang="en-US" baseline="30000"/>
              <a:t>th</a:t>
            </a:r>
            <a:r>
              <a:rPr lang="en-US"/>
              <a:t>, 2020</a:t>
            </a:r>
          </a:p>
        </p:txBody>
      </p:sp>
      <p:sp>
        <p:nvSpPr>
          <p:cNvPr id="3" name="Slide Number Placeholder 2">
            <a:extLst>
              <a:ext uri="{FF2B5EF4-FFF2-40B4-BE49-F238E27FC236}">
                <a16:creationId xmlns:a16="http://schemas.microsoft.com/office/drawing/2014/main" id="{EB1D4920-5004-4918-9FB7-A18959C9A54C}"/>
              </a:ext>
            </a:extLst>
          </p:cNvPr>
          <p:cNvSpPr>
            <a:spLocks noGrp="1"/>
          </p:cNvSpPr>
          <p:nvPr>
            <p:ph type="sldNum" sz="quarter" idx="12"/>
          </p:nvPr>
        </p:nvSpPr>
        <p:spPr/>
        <p:txBody>
          <a:bodyPr/>
          <a:lstStyle/>
          <a:p>
            <a:fld id="{91A77652-A272-764B-86E5-82EF2036ADE8}" type="slidenum">
              <a:rPr lang="en-US" smtClean="0"/>
              <a:pPr/>
              <a:t>11</a:t>
            </a:fld>
            <a:endParaRPr lang="en-US"/>
          </a:p>
        </p:txBody>
      </p:sp>
      <p:sp>
        <p:nvSpPr>
          <p:cNvPr id="4" name="TextBox 3">
            <a:extLst>
              <a:ext uri="{FF2B5EF4-FFF2-40B4-BE49-F238E27FC236}">
                <a16:creationId xmlns:a16="http://schemas.microsoft.com/office/drawing/2014/main" id="{C1A162A9-2982-4EE5-A5C9-27337E0B1E66}"/>
              </a:ext>
            </a:extLst>
          </p:cNvPr>
          <p:cNvSpPr txBox="1"/>
          <p:nvPr/>
        </p:nvSpPr>
        <p:spPr>
          <a:xfrm>
            <a:off x="3533375" y="4903070"/>
            <a:ext cx="3112033" cy="230832"/>
          </a:xfrm>
          <a:prstGeom prst="rect">
            <a:avLst/>
          </a:prstGeom>
          <a:noFill/>
        </p:spPr>
        <p:txBody>
          <a:bodyPr wrap="square" rtlCol="0">
            <a:spAutoFit/>
          </a:bodyPr>
          <a:lstStyle/>
          <a:p>
            <a:r>
              <a:rPr lang="en-US" sz="900">
                <a:solidFill>
                  <a:schemeClr val="bg1"/>
                </a:solidFill>
              </a:rPr>
              <a:t>Student Investment Management Fund – Team A</a:t>
            </a:r>
          </a:p>
        </p:txBody>
      </p:sp>
      <p:sp>
        <p:nvSpPr>
          <p:cNvPr id="5" name="TextBox 4">
            <a:extLst>
              <a:ext uri="{FF2B5EF4-FFF2-40B4-BE49-F238E27FC236}">
                <a16:creationId xmlns:a16="http://schemas.microsoft.com/office/drawing/2014/main" id="{7EE146AD-7C18-4F20-A783-A9677F90BB65}"/>
              </a:ext>
            </a:extLst>
          </p:cNvPr>
          <p:cNvSpPr txBox="1"/>
          <p:nvPr/>
        </p:nvSpPr>
        <p:spPr>
          <a:xfrm>
            <a:off x="112088" y="129786"/>
            <a:ext cx="6441112" cy="523220"/>
          </a:xfrm>
          <a:prstGeom prst="rect">
            <a:avLst/>
          </a:prstGeom>
          <a:noFill/>
        </p:spPr>
        <p:txBody>
          <a:bodyPr wrap="square" rtlCol="0">
            <a:spAutoFit/>
          </a:bodyPr>
          <a:lstStyle/>
          <a:p>
            <a:r>
              <a:rPr lang="en-US" sz="2800"/>
              <a:t>Returns of Unexpectedness</a:t>
            </a:r>
          </a:p>
        </p:txBody>
      </p:sp>
      <p:sp>
        <p:nvSpPr>
          <p:cNvPr id="9" name="TextBox 8">
            <a:extLst>
              <a:ext uri="{FF2B5EF4-FFF2-40B4-BE49-F238E27FC236}">
                <a16:creationId xmlns:a16="http://schemas.microsoft.com/office/drawing/2014/main" id="{E858E960-39BA-45B7-88A4-993DD3BFA635}"/>
              </a:ext>
            </a:extLst>
          </p:cNvPr>
          <p:cNvSpPr txBox="1"/>
          <p:nvPr/>
        </p:nvSpPr>
        <p:spPr>
          <a:xfrm>
            <a:off x="0" y="4543010"/>
            <a:ext cx="254852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Akbas, Jiang, and Paul D. Koch, 2020, “Insider Investment Horizon” </a:t>
            </a:r>
            <a:r>
              <a:rPr kumimoji="0" lang="en-US" sz="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Journal of Finance 75</a:t>
            </a:r>
            <a:r>
              <a:rPr kumimoji="0" lang="en-US" sz="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1579-1627.</a:t>
            </a:r>
          </a:p>
        </p:txBody>
      </p:sp>
      <p:graphicFrame>
        <p:nvGraphicFramePr>
          <p:cNvPr id="10" name="Chart 9">
            <a:extLst>
              <a:ext uri="{FF2B5EF4-FFF2-40B4-BE49-F238E27FC236}">
                <a16:creationId xmlns:a16="http://schemas.microsoft.com/office/drawing/2014/main" id="{34C4636D-AF56-48F9-B876-46FE36C9694C}"/>
              </a:ext>
            </a:extLst>
          </p:cNvPr>
          <p:cNvGraphicFramePr/>
          <p:nvPr>
            <p:extLst>
              <p:ext uri="{D42A27DB-BD31-4B8C-83A1-F6EECF244321}">
                <p14:modId xmlns:p14="http://schemas.microsoft.com/office/powerpoint/2010/main" val="1249873799"/>
              </p:ext>
            </p:extLst>
          </p:nvPr>
        </p:nvGraphicFramePr>
        <p:xfrm>
          <a:off x="1489363" y="991561"/>
          <a:ext cx="6130637" cy="35514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21218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E10525-83E4-425C-8031-1FE6DE9B871D}"/>
              </a:ext>
            </a:extLst>
          </p:cNvPr>
          <p:cNvSpPr>
            <a:spLocks noGrp="1"/>
          </p:cNvSpPr>
          <p:nvPr>
            <p:ph type="dt" sz="half" idx="10"/>
          </p:nvPr>
        </p:nvSpPr>
        <p:spPr/>
        <p:txBody>
          <a:bodyPr/>
          <a:lstStyle/>
          <a:p>
            <a:r>
              <a:rPr lang="en-US"/>
              <a:t>December 4</a:t>
            </a:r>
            <a:r>
              <a:rPr lang="en-US" baseline="30000"/>
              <a:t>th</a:t>
            </a:r>
            <a:r>
              <a:rPr lang="en-US"/>
              <a:t>, 2020</a:t>
            </a:r>
          </a:p>
        </p:txBody>
      </p:sp>
      <p:sp>
        <p:nvSpPr>
          <p:cNvPr id="3" name="Slide Number Placeholder 2">
            <a:extLst>
              <a:ext uri="{FF2B5EF4-FFF2-40B4-BE49-F238E27FC236}">
                <a16:creationId xmlns:a16="http://schemas.microsoft.com/office/drawing/2014/main" id="{EB1D4920-5004-4918-9FB7-A18959C9A54C}"/>
              </a:ext>
            </a:extLst>
          </p:cNvPr>
          <p:cNvSpPr>
            <a:spLocks noGrp="1"/>
          </p:cNvSpPr>
          <p:nvPr>
            <p:ph type="sldNum" sz="quarter" idx="12"/>
          </p:nvPr>
        </p:nvSpPr>
        <p:spPr/>
        <p:txBody>
          <a:bodyPr/>
          <a:lstStyle/>
          <a:p>
            <a:fld id="{91A77652-A272-764B-86E5-82EF2036ADE8}" type="slidenum">
              <a:rPr lang="en-US" smtClean="0"/>
              <a:pPr/>
              <a:t>12</a:t>
            </a:fld>
            <a:endParaRPr lang="en-US"/>
          </a:p>
        </p:txBody>
      </p:sp>
      <p:sp>
        <p:nvSpPr>
          <p:cNvPr id="4" name="TextBox 3">
            <a:extLst>
              <a:ext uri="{FF2B5EF4-FFF2-40B4-BE49-F238E27FC236}">
                <a16:creationId xmlns:a16="http://schemas.microsoft.com/office/drawing/2014/main" id="{C1A162A9-2982-4EE5-A5C9-27337E0B1E66}"/>
              </a:ext>
            </a:extLst>
          </p:cNvPr>
          <p:cNvSpPr txBox="1"/>
          <p:nvPr/>
        </p:nvSpPr>
        <p:spPr>
          <a:xfrm>
            <a:off x="3533375" y="4903070"/>
            <a:ext cx="3112033" cy="230832"/>
          </a:xfrm>
          <a:prstGeom prst="rect">
            <a:avLst/>
          </a:prstGeom>
          <a:noFill/>
        </p:spPr>
        <p:txBody>
          <a:bodyPr wrap="square" rtlCol="0">
            <a:spAutoFit/>
          </a:bodyPr>
          <a:lstStyle/>
          <a:p>
            <a:r>
              <a:rPr lang="en-US" sz="900">
                <a:solidFill>
                  <a:schemeClr val="bg1"/>
                </a:solidFill>
              </a:rPr>
              <a:t>Student Investment Management Fund – Team A</a:t>
            </a:r>
          </a:p>
        </p:txBody>
      </p:sp>
      <p:sp>
        <p:nvSpPr>
          <p:cNvPr id="6" name="TextBox 5">
            <a:extLst>
              <a:ext uri="{FF2B5EF4-FFF2-40B4-BE49-F238E27FC236}">
                <a16:creationId xmlns:a16="http://schemas.microsoft.com/office/drawing/2014/main" id="{8F81D9D8-1AE1-4161-B106-443BAABAC632}"/>
              </a:ext>
            </a:extLst>
          </p:cNvPr>
          <p:cNvSpPr txBox="1"/>
          <p:nvPr/>
        </p:nvSpPr>
        <p:spPr>
          <a:xfrm>
            <a:off x="1999592" y="2217807"/>
            <a:ext cx="5620408" cy="707886"/>
          </a:xfrm>
          <a:prstGeom prst="rect">
            <a:avLst/>
          </a:prstGeom>
          <a:noFill/>
        </p:spPr>
        <p:txBody>
          <a:bodyPr wrap="square" rtlCol="0">
            <a:spAutoFit/>
          </a:bodyPr>
          <a:lstStyle/>
          <a:p>
            <a:r>
              <a:rPr lang="en-US" sz="4000" b="1"/>
              <a:t>Strategy Implementation</a:t>
            </a:r>
          </a:p>
        </p:txBody>
      </p:sp>
    </p:spTree>
    <p:extLst>
      <p:ext uri="{BB962C8B-B14F-4D97-AF65-F5344CB8AC3E}">
        <p14:creationId xmlns:p14="http://schemas.microsoft.com/office/powerpoint/2010/main" val="3861430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Arrow: Chevron 79">
            <a:extLst>
              <a:ext uri="{FF2B5EF4-FFF2-40B4-BE49-F238E27FC236}">
                <a16:creationId xmlns:a16="http://schemas.microsoft.com/office/drawing/2014/main" id="{4FFFC217-3B7D-4E44-BF2C-1597EC97A1E4}"/>
              </a:ext>
            </a:extLst>
          </p:cNvPr>
          <p:cNvSpPr/>
          <p:nvPr/>
        </p:nvSpPr>
        <p:spPr>
          <a:xfrm>
            <a:off x="1220922" y="1220920"/>
            <a:ext cx="9727166" cy="2445468"/>
          </a:xfrm>
          <a:prstGeom prst="chevron">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1" name="Arrow: Pentagon 20">
            <a:extLst>
              <a:ext uri="{FF2B5EF4-FFF2-40B4-BE49-F238E27FC236}">
                <a16:creationId xmlns:a16="http://schemas.microsoft.com/office/drawing/2014/main" id="{CECB2297-5209-45C7-843D-039F96836109}"/>
              </a:ext>
            </a:extLst>
          </p:cNvPr>
          <p:cNvSpPr/>
          <p:nvPr/>
        </p:nvSpPr>
        <p:spPr>
          <a:xfrm>
            <a:off x="-173089" y="1215994"/>
            <a:ext cx="3549351" cy="2457130"/>
          </a:xfrm>
          <a:prstGeom prst="homePlat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17E10525-83E4-425C-8031-1FE6DE9B871D}"/>
              </a:ext>
            </a:extLst>
          </p:cNvPr>
          <p:cNvSpPr>
            <a:spLocks noGrp="1"/>
          </p:cNvSpPr>
          <p:nvPr>
            <p:ph type="dt" sz="half" idx="10"/>
          </p:nvPr>
        </p:nvSpPr>
        <p:spPr/>
        <p:txBody>
          <a:bodyPr/>
          <a:lstStyle/>
          <a:p>
            <a:r>
              <a:rPr lang="en-US"/>
              <a:t>December 4</a:t>
            </a:r>
            <a:r>
              <a:rPr lang="en-US" baseline="30000"/>
              <a:t>th</a:t>
            </a:r>
            <a:r>
              <a:rPr lang="en-US"/>
              <a:t>, 2020</a:t>
            </a:r>
          </a:p>
        </p:txBody>
      </p:sp>
      <p:sp>
        <p:nvSpPr>
          <p:cNvPr id="3" name="Slide Number Placeholder 2">
            <a:extLst>
              <a:ext uri="{FF2B5EF4-FFF2-40B4-BE49-F238E27FC236}">
                <a16:creationId xmlns:a16="http://schemas.microsoft.com/office/drawing/2014/main" id="{EB1D4920-5004-4918-9FB7-A18959C9A54C}"/>
              </a:ext>
            </a:extLst>
          </p:cNvPr>
          <p:cNvSpPr>
            <a:spLocks noGrp="1"/>
          </p:cNvSpPr>
          <p:nvPr>
            <p:ph type="sldNum" sz="quarter" idx="12"/>
          </p:nvPr>
        </p:nvSpPr>
        <p:spPr/>
        <p:txBody>
          <a:bodyPr/>
          <a:lstStyle/>
          <a:p>
            <a:fld id="{91A77652-A272-764B-86E5-82EF2036ADE8}" type="slidenum">
              <a:rPr lang="en-US" smtClean="0"/>
              <a:pPr/>
              <a:t>13</a:t>
            </a:fld>
            <a:endParaRPr lang="en-US"/>
          </a:p>
        </p:txBody>
      </p:sp>
      <p:sp>
        <p:nvSpPr>
          <p:cNvPr id="4" name="TextBox 3">
            <a:extLst>
              <a:ext uri="{FF2B5EF4-FFF2-40B4-BE49-F238E27FC236}">
                <a16:creationId xmlns:a16="http://schemas.microsoft.com/office/drawing/2014/main" id="{C1A162A9-2982-4EE5-A5C9-27337E0B1E66}"/>
              </a:ext>
            </a:extLst>
          </p:cNvPr>
          <p:cNvSpPr txBox="1"/>
          <p:nvPr/>
        </p:nvSpPr>
        <p:spPr>
          <a:xfrm>
            <a:off x="3533375" y="4903070"/>
            <a:ext cx="3112033" cy="230832"/>
          </a:xfrm>
          <a:prstGeom prst="rect">
            <a:avLst/>
          </a:prstGeom>
          <a:noFill/>
        </p:spPr>
        <p:txBody>
          <a:bodyPr wrap="square" rtlCol="0">
            <a:spAutoFit/>
          </a:bodyPr>
          <a:lstStyle/>
          <a:p>
            <a:r>
              <a:rPr lang="en-US" sz="900">
                <a:solidFill>
                  <a:schemeClr val="bg1"/>
                </a:solidFill>
              </a:rPr>
              <a:t>Student Investment Management Fund – Team A</a:t>
            </a:r>
          </a:p>
        </p:txBody>
      </p:sp>
      <p:sp>
        <p:nvSpPr>
          <p:cNvPr id="5" name="TextBox 4">
            <a:extLst>
              <a:ext uri="{FF2B5EF4-FFF2-40B4-BE49-F238E27FC236}">
                <a16:creationId xmlns:a16="http://schemas.microsoft.com/office/drawing/2014/main" id="{BB021100-5E69-47AD-978C-C89F2BB1BB43}"/>
              </a:ext>
            </a:extLst>
          </p:cNvPr>
          <p:cNvSpPr txBox="1"/>
          <p:nvPr/>
        </p:nvSpPr>
        <p:spPr>
          <a:xfrm>
            <a:off x="115910" y="134583"/>
            <a:ext cx="6214057" cy="523220"/>
          </a:xfrm>
          <a:prstGeom prst="rect">
            <a:avLst/>
          </a:prstGeom>
          <a:noFill/>
        </p:spPr>
        <p:txBody>
          <a:bodyPr wrap="square" rtlCol="0">
            <a:spAutoFit/>
          </a:bodyPr>
          <a:lstStyle/>
          <a:p>
            <a:r>
              <a:rPr lang="en-US" sz="2800"/>
              <a:t>Portfolio Construction Overview</a:t>
            </a:r>
          </a:p>
        </p:txBody>
      </p:sp>
      <p:graphicFrame>
        <p:nvGraphicFramePr>
          <p:cNvPr id="7" name="Diagram 6">
            <a:extLst>
              <a:ext uri="{FF2B5EF4-FFF2-40B4-BE49-F238E27FC236}">
                <a16:creationId xmlns:a16="http://schemas.microsoft.com/office/drawing/2014/main" id="{91FDA449-3CF8-41B3-8A0C-396293227DCA}"/>
              </a:ext>
            </a:extLst>
          </p:cNvPr>
          <p:cNvGraphicFramePr/>
          <p:nvPr>
            <p:extLst>
              <p:ext uri="{D42A27DB-BD31-4B8C-83A1-F6EECF244321}">
                <p14:modId xmlns:p14="http://schemas.microsoft.com/office/powerpoint/2010/main" val="2622119530"/>
              </p:ext>
            </p:extLst>
          </p:nvPr>
        </p:nvGraphicFramePr>
        <p:xfrm>
          <a:off x="231819" y="284935"/>
          <a:ext cx="8680361" cy="4313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7FB712F-714F-4114-9AE2-812F89EC8F6E}"/>
              </a:ext>
            </a:extLst>
          </p:cNvPr>
          <p:cNvSpPr txBox="1"/>
          <p:nvPr/>
        </p:nvSpPr>
        <p:spPr>
          <a:xfrm>
            <a:off x="890986" y="1544234"/>
            <a:ext cx="1467853" cy="369332"/>
          </a:xfrm>
          <a:prstGeom prst="rect">
            <a:avLst/>
          </a:prstGeom>
          <a:noFill/>
        </p:spPr>
        <p:txBody>
          <a:bodyPr wrap="square" rtlCol="0">
            <a:spAutoFit/>
          </a:bodyPr>
          <a:lstStyle/>
          <a:p>
            <a:r>
              <a:rPr lang="en-US" b="1"/>
              <a:t>Phase 1 </a:t>
            </a:r>
          </a:p>
        </p:txBody>
      </p:sp>
      <p:sp>
        <p:nvSpPr>
          <p:cNvPr id="8" name="TextBox 7">
            <a:extLst>
              <a:ext uri="{FF2B5EF4-FFF2-40B4-BE49-F238E27FC236}">
                <a16:creationId xmlns:a16="http://schemas.microsoft.com/office/drawing/2014/main" id="{0B5BC88A-3EDD-4C1E-BE82-4A5382660492}"/>
              </a:ext>
            </a:extLst>
          </p:cNvPr>
          <p:cNvSpPr txBox="1"/>
          <p:nvPr/>
        </p:nvSpPr>
        <p:spPr>
          <a:xfrm>
            <a:off x="4807973" y="1544234"/>
            <a:ext cx="1521994" cy="369332"/>
          </a:xfrm>
          <a:prstGeom prst="rect">
            <a:avLst/>
          </a:prstGeom>
          <a:noFill/>
        </p:spPr>
        <p:txBody>
          <a:bodyPr wrap="square" rtlCol="0">
            <a:spAutoFit/>
          </a:bodyPr>
          <a:lstStyle/>
          <a:p>
            <a:r>
              <a:rPr lang="en-US" b="1"/>
              <a:t>Phase 2</a:t>
            </a:r>
          </a:p>
        </p:txBody>
      </p:sp>
    </p:spTree>
    <p:extLst>
      <p:ext uri="{BB962C8B-B14F-4D97-AF65-F5344CB8AC3E}">
        <p14:creationId xmlns:p14="http://schemas.microsoft.com/office/powerpoint/2010/main" val="716784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E10525-83E4-425C-8031-1FE6DE9B871D}"/>
              </a:ext>
            </a:extLst>
          </p:cNvPr>
          <p:cNvSpPr>
            <a:spLocks noGrp="1"/>
          </p:cNvSpPr>
          <p:nvPr>
            <p:ph type="dt" sz="half" idx="10"/>
          </p:nvPr>
        </p:nvSpPr>
        <p:spPr/>
        <p:txBody>
          <a:bodyPr/>
          <a:lstStyle/>
          <a:p>
            <a:r>
              <a:rPr lang="en-US"/>
              <a:t>December 4</a:t>
            </a:r>
            <a:r>
              <a:rPr lang="en-US" baseline="30000"/>
              <a:t>th</a:t>
            </a:r>
            <a:r>
              <a:rPr lang="en-US"/>
              <a:t>, 2020</a:t>
            </a:r>
          </a:p>
        </p:txBody>
      </p:sp>
      <p:sp>
        <p:nvSpPr>
          <p:cNvPr id="3" name="Slide Number Placeholder 2">
            <a:extLst>
              <a:ext uri="{FF2B5EF4-FFF2-40B4-BE49-F238E27FC236}">
                <a16:creationId xmlns:a16="http://schemas.microsoft.com/office/drawing/2014/main" id="{EB1D4920-5004-4918-9FB7-A18959C9A54C}"/>
              </a:ext>
            </a:extLst>
          </p:cNvPr>
          <p:cNvSpPr>
            <a:spLocks noGrp="1"/>
          </p:cNvSpPr>
          <p:nvPr>
            <p:ph type="sldNum" sz="quarter" idx="12"/>
          </p:nvPr>
        </p:nvSpPr>
        <p:spPr/>
        <p:txBody>
          <a:bodyPr/>
          <a:lstStyle/>
          <a:p>
            <a:fld id="{91A77652-A272-764B-86E5-82EF2036ADE8}" type="slidenum">
              <a:rPr lang="en-US" smtClean="0"/>
              <a:pPr/>
              <a:t>14</a:t>
            </a:fld>
            <a:endParaRPr lang="en-US"/>
          </a:p>
        </p:txBody>
      </p:sp>
      <p:sp>
        <p:nvSpPr>
          <p:cNvPr id="4" name="TextBox 3">
            <a:extLst>
              <a:ext uri="{FF2B5EF4-FFF2-40B4-BE49-F238E27FC236}">
                <a16:creationId xmlns:a16="http://schemas.microsoft.com/office/drawing/2014/main" id="{C1A162A9-2982-4EE5-A5C9-27337E0B1E66}"/>
              </a:ext>
            </a:extLst>
          </p:cNvPr>
          <p:cNvSpPr txBox="1"/>
          <p:nvPr/>
        </p:nvSpPr>
        <p:spPr>
          <a:xfrm>
            <a:off x="3533375" y="4903070"/>
            <a:ext cx="3112033" cy="230832"/>
          </a:xfrm>
          <a:prstGeom prst="rect">
            <a:avLst/>
          </a:prstGeom>
          <a:noFill/>
        </p:spPr>
        <p:txBody>
          <a:bodyPr wrap="square" rtlCol="0">
            <a:spAutoFit/>
          </a:bodyPr>
          <a:lstStyle/>
          <a:p>
            <a:r>
              <a:rPr lang="en-US" sz="900">
                <a:solidFill>
                  <a:schemeClr val="bg1"/>
                </a:solidFill>
              </a:rPr>
              <a:t>Student Investment Management Fund – Team A</a:t>
            </a:r>
          </a:p>
        </p:txBody>
      </p:sp>
      <p:sp>
        <p:nvSpPr>
          <p:cNvPr id="5" name="TextBox 4">
            <a:extLst>
              <a:ext uri="{FF2B5EF4-FFF2-40B4-BE49-F238E27FC236}">
                <a16:creationId xmlns:a16="http://schemas.microsoft.com/office/drawing/2014/main" id="{0BE3EC3B-23DC-447E-A2BF-9ECF4C2B8203}"/>
              </a:ext>
            </a:extLst>
          </p:cNvPr>
          <p:cNvSpPr txBox="1"/>
          <p:nvPr/>
        </p:nvSpPr>
        <p:spPr>
          <a:xfrm>
            <a:off x="167424" y="180304"/>
            <a:ext cx="4977685" cy="523220"/>
          </a:xfrm>
          <a:prstGeom prst="rect">
            <a:avLst/>
          </a:prstGeom>
          <a:noFill/>
        </p:spPr>
        <p:txBody>
          <a:bodyPr wrap="square" rtlCol="0">
            <a:spAutoFit/>
          </a:bodyPr>
          <a:lstStyle/>
          <a:p>
            <a:r>
              <a:rPr lang="en-US" sz="2800"/>
              <a:t>Equities Universe</a:t>
            </a:r>
          </a:p>
        </p:txBody>
      </p:sp>
      <p:graphicFrame>
        <p:nvGraphicFramePr>
          <p:cNvPr id="6" name="Diagram 5">
            <a:extLst>
              <a:ext uri="{FF2B5EF4-FFF2-40B4-BE49-F238E27FC236}">
                <a16:creationId xmlns:a16="http://schemas.microsoft.com/office/drawing/2014/main" id="{5CFD5575-983C-4F09-845A-F0E9799B4520}"/>
              </a:ext>
            </a:extLst>
          </p:cNvPr>
          <p:cNvGraphicFramePr/>
          <p:nvPr>
            <p:extLst>
              <p:ext uri="{D42A27DB-BD31-4B8C-83A1-F6EECF244321}">
                <p14:modId xmlns:p14="http://schemas.microsoft.com/office/powerpoint/2010/main" val="428211980"/>
              </p:ext>
            </p:extLst>
          </p:nvPr>
        </p:nvGraphicFramePr>
        <p:xfrm>
          <a:off x="362607" y="938048"/>
          <a:ext cx="5841124" cy="3749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Arrow: Right 6">
            <a:extLst>
              <a:ext uri="{FF2B5EF4-FFF2-40B4-BE49-F238E27FC236}">
                <a16:creationId xmlns:a16="http://schemas.microsoft.com/office/drawing/2014/main" id="{4EA8AD6B-DDEC-45D9-A390-3DFD4FB9ACD5}"/>
              </a:ext>
            </a:extLst>
          </p:cNvPr>
          <p:cNvSpPr/>
          <p:nvPr/>
        </p:nvSpPr>
        <p:spPr>
          <a:xfrm>
            <a:off x="3909849" y="3527878"/>
            <a:ext cx="2041634" cy="756745"/>
          </a:xfrm>
          <a:prstGeom prst="rightArrow">
            <a:avLst/>
          </a:prstGeom>
          <a:solidFill>
            <a:srgbClr val="8C0B4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3B5B688-7B20-4EEA-9D47-1A12B5932A43}"/>
              </a:ext>
            </a:extLst>
          </p:cNvPr>
          <p:cNvSpPr/>
          <p:nvPr/>
        </p:nvSpPr>
        <p:spPr>
          <a:xfrm>
            <a:off x="6030310" y="3297324"/>
            <a:ext cx="2483069" cy="1206062"/>
          </a:xfrm>
          <a:prstGeom prst="roundRect">
            <a:avLst/>
          </a:prstGeom>
          <a:solidFill>
            <a:schemeClr val="bg1"/>
          </a:solidFill>
          <a:ln>
            <a:solidFill>
              <a:srgbClr val="8C0B4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a:t>Total of 1900 Equities </a:t>
            </a:r>
          </a:p>
        </p:txBody>
      </p:sp>
    </p:spTree>
    <p:extLst>
      <p:ext uri="{BB962C8B-B14F-4D97-AF65-F5344CB8AC3E}">
        <p14:creationId xmlns:p14="http://schemas.microsoft.com/office/powerpoint/2010/main" val="3442943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4D3FDFB-A353-46C9-80CC-0BC9D436E8CD}"/>
              </a:ext>
            </a:extLst>
          </p:cNvPr>
          <p:cNvSpPr/>
          <p:nvPr/>
        </p:nvSpPr>
        <p:spPr>
          <a:xfrm>
            <a:off x="1635617" y="886367"/>
            <a:ext cx="5795494" cy="3820861"/>
          </a:xfrm>
          <a:prstGeom prst="rect">
            <a:avLst/>
          </a:prstGeom>
          <a:ln w="76200">
            <a:solidFill>
              <a:srgbClr val="8C0B4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Date Placeholder 1">
            <a:extLst>
              <a:ext uri="{FF2B5EF4-FFF2-40B4-BE49-F238E27FC236}">
                <a16:creationId xmlns:a16="http://schemas.microsoft.com/office/drawing/2014/main" id="{17E10525-83E4-425C-8031-1FE6DE9B871D}"/>
              </a:ext>
            </a:extLst>
          </p:cNvPr>
          <p:cNvSpPr>
            <a:spLocks noGrp="1"/>
          </p:cNvSpPr>
          <p:nvPr>
            <p:ph type="dt" sz="half" idx="10"/>
          </p:nvPr>
        </p:nvSpPr>
        <p:spPr/>
        <p:txBody>
          <a:bodyPr/>
          <a:lstStyle/>
          <a:p>
            <a:r>
              <a:rPr lang="en-US"/>
              <a:t>December 4</a:t>
            </a:r>
            <a:r>
              <a:rPr lang="en-US" baseline="30000"/>
              <a:t>th</a:t>
            </a:r>
            <a:r>
              <a:rPr lang="en-US"/>
              <a:t>, 2020</a:t>
            </a:r>
          </a:p>
        </p:txBody>
      </p:sp>
      <p:sp>
        <p:nvSpPr>
          <p:cNvPr id="3" name="Slide Number Placeholder 2">
            <a:extLst>
              <a:ext uri="{FF2B5EF4-FFF2-40B4-BE49-F238E27FC236}">
                <a16:creationId xmlns:a16="http://schemas.microsoft.com/office/drawing/2014/main" id="{EB1D4920-5004-4918-9FB7-A18959C9A54C}"/>
              </a:ext>
            </a:extLst>
          </p:cNvPr>
          <p:cNvSpPr>
            <a:spLocks noGrp="1"/>
          </p:cNvSpPr>
          <p:nvPr>
            <p:ph type="sldNum" sz="quarter" idx="12"/>
          </p:nvPr>
        </p:nvSpPr>
        <p:spPr/>
        <p:txBody>
          <a:bodyPr/>
          <a:lstStyle/>
          <a:p>
            <a:fld id="{91A77652-A272-764B-86E5-82EF2036ADE8}" type="slidenum">
              <a:rPr lang="en-US" smtClean="0"/>
              <a:pPr/>
              <a:t>15</a:t>
            </a:fld>
            <a:endParaRPr lang="en-US"/>
          </a:p>
        </p:txBody>
      </p:sp>
      <p:sp>
        <p:nvSpPr>
          <p:cNvPr id="4" name="TextBox 3">
            <a:extLst>
              <a:ext uri="{FF2B5EF4-FFF2-40B4-BE49-F238E27FC236}">
                <a16:creationId xmlns:a16="http://schemas.microsoft.com/office/drawing/2014/main" id="{C1A162A9-2982-4EE5-A5C9-27337E0B1E66}"/>
              </a:ext>
            </a:extLst>
          </p:cNvPr>
          <p:cNvSpPr txBox="1"/>
          <p:nvPr/>
        </p:nvSpPr>
        <p:spPr>
          <a:xfrm>
            <a:off x="3533375" y="4903070"/>
            <a:ext cx="3112033" cy="230832"/>
          </a:xfrm>
          <a:prstGeom prst="rect">
            <a:avLst/>
          </a:prstGeom>
          <a:noFill/>
        </p:spPr>
        <p:txBody>
          <a:bodyPr wrap="square" rtlCol="0">
            <a:spAutoFit/>
          </a:bodyPr>
          <a:lstStyle/>
          <a:p>
            <a:r>
              <a:rPr lang="en-US" sz="900">
                <a:solidFill>
                  <a:schemeClr val="bg1"/>
                </a:solidFill>
              </a:rPr>
              <a:t>Student Investment Management Fund – Team A</a:t>
            </a:r>
          </a:p>
        </p:txBody>
      </p:sp>
      <p:sp>
        <p:nvSpPr>
          <p:cNvPr id="5" name="TextBox 4">
            <a:extLst>
              <a:ext uri="{FF2B5EF4-FFF2-40B4-BE49-F238E27FC236}">
                <a16:creationId xmlns:a16="http://schemas.microsoft.com/office/drawing/2014/main" id="{14E0D72C-7D81-44D8-B3C1-4BBCEDBA8938}"/>
              </a:ext>
            </a:extLst>
          </p:cNvPr>
          <p:cNvSpPr txBox="1"/>
          <p:nvPr/>
        </p:nvSpPr>
        <p:spPr>
          <a:xfrm>
            <a:off x="103031" y="167425"/>
            <a:ext cx="5711780" cy="523220"/>
          </a:xfrm>
          <a:prstGeom prst="rect">
            <a:avLst/>
          </a:prstGeom>
          <a:noFill/>
        </p:spPr>
        <p:txBody>
          <a:bodyPr wrap="square" rtlCol="0">
            <a:spAutoFit/>
          </a:bodyPr>
          <a:lstStyle/>
          <a:p>
            <a:r>
              <a:rPr lang="en-US" sz="2800"/>
              <a:t>Data Process In Depth </a:t>
            </a:r>
          </a:p>
        </p:txBody>
      </p:sp>
      <p:pic>
        <p:nvPicPr>
          <p:cNvPr id="9" name="Picture 8" descr="Diagram&#10;&#10;Description automatically generated">
            <a:extLst>
              <a:ext uri="{FF2B5EF4-FFF2-40B4-BE49-F238E27FC236}">
                <a16:creationId xmlns:a16="http://schemas.microsoft.com/office/drawing/2014/main" id="{5D77632F-9CBF-4A2F-A55A-F63F74ECB29F}"/>
              </a:ext>
            </a:extLst>
          </p:cNvPr>
          <p:cNvPicPr>
            <a:picLocks noChangeAspect="1"/>
          </p:cNvPicPr>
          <p:nvPr/>
        </p:nvPicPr>
        <p:blipFill>
          <a:blip r:embed="rId3"/>
          <a:stretch>
            <a:fillRect/>
          </a:stretch>
        </p:blipFill>
        <p:spPr>
          <a:xfrm>
            <a:off x="1635617" y="886367"/>
            <a:ext cx="5795493" cy="3973691"/>
          </a:xfrm>
          <a:prstGeom prst="rect">
            <a:avLst/>
          </a:prstGeom>
        </p:spPr>
      </p:pic>
    </p:spTree>
    <p:extLst>
      <p:ext uri="{BB962C8B-B14F-4D97-AF65-F5344CB8AC3E}">
        <p14:creationId xmlns:p14="http://schemas.microsoft.com/office/powerpoint/2010/main" val="2525815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E10525-83E4-425C-8031-1FE6DE9B871D}"/>
              </a:ext>
            </a:extLst>
          </p:cNvPr>
          <p:cNvSpPr>
            <a:spLocks noGrp="1"/>
          </p:cNvSpPr>
          <p:nvPr>
            <p:ph type="dt" sz="half" idx="10"/>
          </p:nvPr>
        </p:nvSpPr>
        <p:spPr/>
        <p:txBody>
          <a:bodyPr/>
          <a:lstStyle/>
          <a:p>
            <a:r>
              <a:rPr lang="en-US"/>
              <a:t>December 4</a:t>
            </a:r>
            <a:r>
              <a:rPr lang="en-US" baseline="30000"/>
              <a:t>th</a:t>
            </a:r>
            <a:r>
              <a:rPr lang="en-US"/>
              <a:t>, 2020</a:t>
            </a:r>
          </a:p>
        </p:txBody>
      </p:sp>
      <p:sp>
        <p:nvSpPr>
          <p:cNvPr id="3" name="Slide Number Placeholder 2">
            <a:extLst>
              <a:ext uri="{FF2B5EF4-FFF2-40B4-BE49-F238E27FC236}">
                <a16:creationId xmlns:a16="http://schemas.microsoft.com/office/drawing/2014/main" id="{EB1D4920-5004-4918-9FB7-A18959C9A54C}"/>
              </a:ext>
            </a:extLst>
          </p:cNvPr>
          <p:cNvSpPr>
            <a:spLocks noGrp="1"/>
          </p:cNvSpPr>
          <p:nvPr>
            <p:ph type="sldNum" sz="quarter" idx="12"/>
          </p:nvPr>
        </p:nvSpPr>
        <p:spPr/>
        <p:txBody>
          <a:bodyPr/>
          <a:lstStyle/>
          <a:p>
            <a:fld id="{91A77652-A272-764B-86E5-82EF2036ADE8}" type="slidenum">
              <a:rPr lang="en-US" smtClean="0"/>
              <a:pPr/>
              <a:t>16</a:t>
            </a:fld>
            <a:endParaRPr lang="en-US"/>
          </a:p>
        </p:txBody>
      </p:sp>
      <p:sp>
        <p:nvSpPr>
          <p:cNvPr id="4" name="TextBox 3">
            <a:extLst>
              <a:ext uri="{FF2B5EF4-FFF2-40B4-BE49-F238E27FC236}">
                <a16:creationId xmlns:a16="http://schemas.microsoft.com/office/drawing/2014/main" id="{C1A162A9-2982-4EE5-A5C9-27337E0B1E66}"/>
              </a:ext>
            </a:extLst>
          </p:cNvPr>
          <p:cNvSpPr txBox="1"/>
          <p:nvPr/>
        </p:nvSpPr>
        <p:spPr>
          <a:xfrm>
            <a:off x="3533375" y="4903070"/>
            <a:ext cx="3112033" cy="230832"/>
          </a:xfrm>
          <a:prstGeom prst="rect">
            <a:avLst/>
          </a:prstGeom>
          <a:noFill/>
        </p:spPr>
        <p:txBody>
          <a:bodyPr wrap="square" rtlCol="0">
            <a:spAutoFit/>
          </a:bodyPr>
          <a:lstStyle/>
          <a:p>
            <a:r>
              <a:rPr lang="en-US" sz="900">
                <a:solidFill>
                  <a:schemeClr val="bg1"/>
                </a:solidFill>
              </a:rPr>
              <a:t>Student Investment Management Fund – Team A</a:t>
            </a:r>
          </a:p>
        </p:txBody>
      </p:sp>
      <p:sp>
        <p:nvSpPr>
          <p:cNvPr id="5" name="TextBox 4">
            <a:extLst>
              <a:ext uri="{FF2B5EF4-FFF2-40B4-BE49-F238E27FC236}">
                <a16:creationId xmlns:a16="http://schemas.microsoft.com/office/drawing/2014/main" id="{AF7A2DE9-9710-430F-8F59-FCCE15AC1BBC}"/>
              </a:ext>
            </a:extLst>
          </p:cNvPr>
          <p:cNvSpPr txBox="1"/>
          <p:nvPr/>
        </p:nvSpPr>
        <p:spPr>
          <a:xfrm>
            <a:off x="96592" y="141668"/>
            <a:ext cx="4816698" cy="523220"/>
          </a:xfrm>
          <a:prstGeom prst="rect">
            <a:avLst/>
          </a:prstGeom>
          <a:noFill/>
        </p:spPr>
        <p:txBody>
          <a:bodyPr wrap="square" rtlCol="0">
            <a:spAutoFit/>
          </a:bodyPr>
          <a:lstStyle/>
          <a:p>
            <a:r>
              <a:rPr lang="en-US" sz="2800"/>
              <a:t>Portfolio Weighting</a:t>
            </a:r>
          </a:p>
        </p:txBody>
      </p:sp>
      <p:graphicFrame>
        <p:nvGraphicFramePr>
          <p:cNvPr id="6" name="Table 6">
            <a:extLst>
              <a:ext uri="{FF2B5EF4-FFF2-40B4-BE49-F238E27FC236}">
                <a16:creationId xmlns:a16="http://schemas.microsoft.com/office/drawing/2014/main" id="{A64D9B48-EA27-4F73-9366-666686C26F20}"/>
              </a:ext>
            </a:extLst>
          </p:cNvPr>
          <p:cNvGraphicFramePr>
            <a:graphicFrameLocks noGrp="1"/>
          </p:cNvGraphicFramePr>
          <p:nvPr>
            <p:extLst>
              <p:ext uri="{D42A27DB-BD31-4B8C-83A1-F6EECF244321}">
                <p14:modId xmlns:p14="http://schemas.microsoft.com/office/powerpoint/2010/main" val="131454669"/>
              </p:ext>
            </p:extLst>
          </p:nvPr>
        </p:nvGraphicFramePr>
        <p:xfrm>
          <a:off x="1245747" y="1278596"/>
          <a:ext cx="6652506" cy="3164445"/>
        </p:xfrm>
        <a:graphic>
          <a:graphicData uri="http://schemas.openxmlformats.org/drawingml/2006/table">
            <a:tbl>
              <a:tblPr firstRow="1" bandRow="1">
                <a:effectLst/>
                <a:tableStyleId>{5C22544A-7EE6-4342-B048-85BDC9FD1C3A}</a:tableStyleId>
              </a:tblPr>
              <a:tblGrid>
                <a:gridCol w="2217502">
                  <a:extLst>
                    <a:ext uri="{9D8B030D-6E8A-4147-A177-3AD203B41FA5}">
                      <a16:colId xmlns:a16="http://schemas.microsoft.com/office/drawing/2014/main" val="1934943884"/>
                    </a:ext>
                  </a:extLst>
                </a:gridCol>
                <a:gridCol w="2217502">
                  <a:extLst>
                    <a:ext uri="{9D8B030D-6E8A-4147-A177-3AD203B41FA5}">
                      <a16:colId xmlns:a16="http://schemas.microsoft.com/office/drawing/2014/main" val="1407060066"/>
                    </a:ext>
                  </a:extLst>
                </a:gridCol>
                <a:gridCol w="2217502">
                  <a:extLst>
                    <a:ext uri="{9D8B030D-6E8A-4147-A177-3AD203B41FA5}">
                      <a16:colId xmlns:a16="http://schemas.microsoft.com/office/drawing/2014/main" val="2617993561"/>
                    </a:ext>
                  </a:extLst>
                </a:gridCol>
              </a:tblGrid>
              <a:tr h="731820">
                <a:tc>
                  <a:txBody>
                    <a:bodyPr/>
                    <a:lstStyle/>
                    <a:p>
                      <a:pPr algn="ctr"/>
                      <a:r>
                        <a:rPr lang="en-US" i="1">
                          <a:solidFill>
                            <a:schemeClr val="bg1"/>
                          </a:solidFill>
                        </a:rPr>
                        <a:t>Horizon</a:t>
                      </a:r>
                    </a:p>
                  </a:txBody>
                  <a:tcPr anchor="ctr">
                    <a:solidFill>
                      <a:srgbClr val="8C0B42"/>
                    </a:solidFill>
                  </a:tcPr>
                </a:tc>
                <a:tc>
                  <a:txBody>
                    <a:bodyPr/>
                    <a:lstStyle/>
                    <a:p>
                      <a:pPr algn="ctr"/>
                      <a:r>
                        <a:rPr lang="en-US" i="1"/>
                        <a:t>Factor</a:t>
                      </a:r>
                    </a:p>
                  </a:txBody>
                  <a:tcPr anchor="ctr">
                    <a:solidFill>
                      <a:srgbClr val="8C0B42"/>
                    </a:solidFill>
                  </a:tcPr>
                </a:tc>
                <a:tc>
                  <a:txBody>
                    <a:bodyPr/>
                    <a:lstStyle/>
                    <a:p>
                      <a:pPr algn="ctr"/>
                      <a:r>
                        <a:rPr lang="en-US" i="1"/>
                        <a:t>Assigned Weight</a:t>
                      </a:r>
                    </a:p>
                  </a:txBody>
                  <a:tcPr anchor="ctr">
                    <a:solidFill>
                      <a:srgbClr val="8C0B42"/>
                    </a:solidFill>
                  </a:tcPr>
                </a:tc>
                <a:extLst>
                  <a:ext uri="{0D108BD9-81ED-4DB2-BD59-A6C34878D82A}">
                    <a16:rowId xmlns:a16="http://schemas.microsoft.com/office/drawing/2014/main" val="1388775962"/>
                  </a:ext>
                </a:extLst>
              </a:tr>
              <a:tr h="814111">
                <a:tc>
                  <a:txBody>
                    <a:bodyPr/>
                    <a:lstStyle/>
                    <a:p>
                      <a:pPr algn="ctr"/>
                      <a:r>
                        <a:rPr lang="en-US" b="1"/>
                        <a:t>Short Horizon</a:t>
                      </a:r>
                    </a:p>
                  </a:txBody>
                  <a:tcPr anchor="ctr">
                    <a:solidFill>
                      <a:srgbClr val="FEC938"/>
                    </a:solidFill>
                  </a:tcPr>
                </a:tc>
                <a:tc>
                  <a:txBody>
                    <a:bodyPr/>
                    <a:lstStyle/>
                    <a:p>
                      <a:pPr algn="ctr"/>
                      <a:r>
                        <a:rPr lang="en-US" b="1"/>
                        <a:t>Strength (STR)</a:t>
                      </a:r>
                    </a:p>
                  </a:txBody>
                  <a:tcPr anchor="ctr">
                    <a:solidFill>
                      <a:srgbClr val="FEC938"/>
                    </a:solidFill>
                  </a:tcPr>
                </a:tc>
                <a:tc>
                  <a:txBody>
                    <a:bodyPr/>
                    <a:lstStyle/>
                    <a:p>
                      <a:pPr algn="ctr"/>
                      <a:r>
                        <a:rPr lang="en-US" b="1"/>
                        <a:t>1.5% allocation</a:t>
                      </a:r>
                    </a:p>
                  </a:txBody>
                  <a:tcPr anchor="ctr">
                    <a:solidFill>
                      <a:srgbClr val="FEC938"/>
                    </a:solidFill>
                  </a:tcPr>
                </a:tc>
                <a:extLst>
                  <a:ext uri="{0D108BD9-81ED-4DB2-BD59-A6C34878D82A}">
                    <a16:rowId xmlns:a16="http://schemas.microsoft.com/office/drawing/2014/main" val="3279451554"/>
                  </a:ext>
                </a:extLst>
              </a:tr>
              <a:tr h="1618514">
                <a:tc>
                  <a:txBody>
                    <a:bodyPr/>
                    <a:lstStyle/>
                    <a:p>
                      <a:pPr algn="ctr"/>
                      <a:r>
                        <a:rPr lang="en-US" b="1"/>
                        <a:t>Long Horizon</a:t>
                      </a:r>
                    </a:p>
                  </a:txBody>
                  <a:tcPr anchor="ctr">
                    <a:solidFill>
                      <a:schemeClr val="bg1">
                        <a:lumMod val="85000"/>
                      </a:schemeClr>
                    </a:solidFill>
                  </a:tcPr>
                </a:tc>
                <a:tc>
                  <a:txBody>
                    <a:bodyPr/>
                    <a:lstStyle/>
                    <a:p>
                      <a:pPr algn="ctr"/>
                      <a:r>
                        <a:rPr lang="en-US" b="1"/>
                        <a:t>Unexpectedness (UNEXP)</a:t>
                      </a:r>
                    </a:p>
                    <a:p>
                      <a:pPr algn="ctr"/>
                      <a:endParaRPr lang="en-US" b="1"/>
                    </a:p>
                    <a:p>
                      <a:pPr algn="ctr"/>
                      <a:r>
                        <a:rPr lang="en-US" b="1"/>
                        <a:t>Strength (STR)</a:t>
                      </a:r>
                    </a:p>
                  </a:txBody>
                  <a:tcPr anchor="ctr">
                    <a:solidFill>
                      <a:schemeClr val="bg1">
                        <a:lumMod val="85000"/>
                      </a:schemeClr>
                    </a:solidFill>
                  </a:tcPr>
                </a:tc>
                <a:tc>
                  <a:txBody>
                    <a:bodyPr/>
                    <a:lstStyle/>
                    <a:p>
                      <a:pPr algn="ctr"/>
                      <a:r>
                        <a:rPr lang="en-US" b="1"/>
                        <a:t>2% allocation</a:t>
                      </a:r>
                    </a:p>
                  </a:txBody>
                  <a:tcPr anchor="ctr">
                    <a:solidFill>
                      <a:schemeClr val="bg1">
                        <a:lumMod val="85000"/>
                      </a:schemeClr>
                    </a:solidFill>
                  </a:tcPr>
                </a:tc>
                <a:extLst>
                  <a:ext uri="{0D108BD9-81ED-4DB2-BD59-A6C34878D82A}">
                    <a16:rowId xmlns:a16="http://schemas.microsoft.com/office/drawing/2014/main" val="3421918813"/>
                  </a:ext>
                </a:extLst>
              </a:tr>
            </a:tbl>
          </a:graphicData>
        </a:graphic>
      </p:graphicFrame>
    </p:spTree>
    <p:extLst>
      <p:ext uri="{BB962C8B-B14F-4D97-AF65-F5344CB8AC3E}">
        <p14:creationId xmlns:p14="http://schemas.microsoft.com/office/powerpoint/2010/main" val="3095629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E10525-83E4-425C-8031-1FE6DE9B871D}"/>
              </a:ext>
            </a:extLst>
          </p:cNvPr>
          <p:cNvSpPr>
            <a:spLocks noGrp="1"/>
          </p:cNvSpPr>
          <p:nvPr>
            <p:ph type="dt" sz="half" idx="10"/>
          </p:nvPr>
        </p:nvSpPr>
        <p:spPr/>
        <p:txBody>
          <a:bodyPr/>
          <a:lstStyle/>
          <a:p>
            <a:r>
              <a:rPr lang="en-US"/>
              <a:t>December 4</a:t>
            </a:r>
            <a:r>
              <a:rPr lang="en-US" baseline="30000"/>
              <a:t>th</a:t>
            </a:r>
            <a:r>
              <a:rPr lang="en-US"/>
              <a:t>, 2020</a:t>
            </a:r>
          </a:p>
        </p:txBody>
      </p:sp>
      <p:sp>
        <p:nvSpPr>
          <p:cNvPr id="3" name="Slide Number Placeholder 2">
            <a:extLst>
              <a:ext uri="{FF2B5EF4-FFF2-40B4-BE49-F238E27FC236}">
                <a16:creationId xmlns:a16="http://schemas.microsoft.com/office/drawing/2014/main" id="{EB1D4920-5004-4918-9FB7-A18959C9A54C}"/>
              </a:ext>
            </a:extLst>
          </p:cNvPr>
          <p:cNvSpPr>
            <a:spLocks noGrp="1"/>
          </p:cNvSpPr>
          <p:nvPr>
            <p:ph type="sldNum" sz="quarter" idx="12"/>
          </p:nvPr>
        </p:nvSpPr>
        <p:spPr/>
        <p:txBody>
          <a:bodyPr/>
          <a:lstStyle/>
          <a:p>
            <a:fld id="{91A77652-A272-764B-86E5-82EF2036ADE8}" type="slidenum">
              <a:rPr lang="en-US" smtClean="0"/>
              <a:pPr/>
              <a:t>17</a:t>
            </a:fld>
            <a:endParaRPr lang="en-US"/>
          </a:p>
        </p:txBody>
      </p:sp>
      <p:sp>
        <p:nvSpPr>
          <p:cNvPr id="4" name="TextBox 3">
            <a:extLst>
              <a:ext uri="{FF2B5EF4-FFF2-40B4-BE49-F238E27FC236}">
                <a16:creationId xmlns:a16="http://schemas.microsoft.com/office/drawing/2014/main" id="{C1A162A9-2982-4EE5-A5C9-27337E0B1E66}"/>
              </a:ext>
            </a:extLst>
          </p:cNvPr>
          <p:cNvSpPr txBox="1"/>
          <p:nvPr/>
        </p:nvSpPr>
        <p:spPr>
          <a:xfrm>
            <a:off x="3533375" y="4903070"/>
            <a:ext cx="3112033" cy="230832"/>
          </a:xfrm>
          <a:prstGeom prst="rect">
            <a:avLst/>
          </a:prstGeom>
          <a:noFill/>
        </p:spPr>
        <p:txBody>
          <a:bodyPr wrap="square" rtlCol="0">
            <a:spAutoFit/>
          </a:bodyPr>
          <a:lstStyle/>
          <a:p>
            <a:r>
              <a:rPr lang="en-US" sz="900">
                <a:solidFill>
                  <a:schemeClr val="bg1"/>
                </a:solidFill>
              </a:rPr>
              <a:t>Student Investment Management Fund – Team A</a:t>
            </a:r>
          </a:p>
        </p:txBody>
      </p:sp>
      <p:sp>
        <p:nvSpPr>
          <p:cNvPr id="5" name="TextBox 4">
            <a:extLst>
              <a:ext uri="{FF2B5EF4-FFF2-40B4-BE49-F238E27FC236}">
                <a16:creationId xmlns:a16="http://schemas.microsoft.com/office/drawing/2014/main" id="{73063036-6DFE-48FA-96EF-6A1D1D48DA47}"/>
              </a:ext>
            </a:extLst>
          </p:cNvPr>
          <p:cNvSpPr txBox="1"/>
          <p:nvPr/>
        </p:nvSpPr>
        <p:spPr>
          <a:xfrm>
            <a:off x="90152" y="141668"/>
            <a:ext cx="4842456" cy="523220"/>
          </a:xfrm>
          <a:prstGeom prst="rect">
            <a:avLst/>
          </a:prstGeom>
          <a:noFill/>
        </p:spPr>
        <p:txBody>
          <a:bodyPr wrap="square" rtlCol="0">
            <a:spAutoFit/>
          </a:bodyPr>
          <a:lstStyle/>
          <a:p>
            <a:r>
              <a:rPr lang="en-US" sz="2800"/>
              <a:t>Rebalancing Process</a:t>
            </a:r>
          </a:p>
        </p:txBody>
      </p:sp>
      <p:graphicFrame>
        <p:nvGraphicFramePr>
          <p:cNvPr id="6" name="Diagram 5">
            <a:extLst>
              <a:ext uri="{FF2B5EF4-FFF2-40B4-BE49-F238E27FC236}">
                <a16:creationId xmlns:a16="http://schemas.microsoft.com/office/drawing/2014/main" id="{6E4A3F79-2AC7-4739-A983-EE82760EB96D}"/>
              </a:ext>
            </a:extLst>
          </p:cNvPr>
          <p:cNvGraphicFramePr/>
          <p:nvPr>
            <p:extLst>
              <p:ext uri="{D42A27DB-BD31-4B8C-83A1-F6EECF244321}">
                <p14:modId xmlns:p14="http://schemas.microsoft.com/office/powerpoint/2010/main" val="2360224041"/>
              </p:ext>
            </p:extLst>
          </p:nvPr>
        </p:nvGraphicFramePr>
        <p:xfrm>
          <a:off x="2389909" y="1821771"/>
          <a:ext cx="4364182" cy="28541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TextBox 24">
            <a:extLst>
              <a:ext uri="{FF2B5EF4-FFF2-40B4-BE49-F238E27FC236}">
                <a16:creationId xmlns:a16="http://schemas.microsoft.com/office/drawing/2014/main" id="{21F161FC-A95D-4F5D-955E-5123BBFE64F3}"/>
              </a:ext>
            </a:extLst>
          </p:cNvPr>
          <p:cNvSpPr txBox="1"/>
          <p:nvPr/>
        </p:nvSpPr>
        <p:spPr>
          <a:xfrm>
            <a:off x="90152" y="969807"/>
            <a:ext cx="791787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To mitigate turnover, equities are held for one month. This is consistent with </a:t>
            </a:r>
            <a:r>
              <a:rPr kumimoji="0" lang="en-US" sz="1800" b="1" i="0" u="none" strike="noStrike" kern="1200" cap="none" spc="0" normalizeH="0" baseline="0" noProof="0">
                <a:ln>
                  <a:noFill/>
                </a:ln>
                <a:effectLst/>
                <a:uLnTx/>
                <a:uFillTx/>
                <a:latin typeface="Calibri"/>
                <a:ea typeface="+mn-ea"/>
                <a:cs typeface="+mn-cs"/>
              </a:rPr>
              <a:t>Akbas, Jiang, and Koch.</a:t>
            </a:r>
            <a:r>
              <a:rPr lang="en-US" b="1">
                <a:cs typeface="Calibri"/>
              </a:rPr>
              <a:t> </a:t>
            </a:r>
          </a:p>
        </p:txBody>
      </p:sp>
    </p:spTree>
    <p:extLst>
      <p:ext uri="{BB962C8B-B14F-4D97-AF65-F5344CB8AC3E}">
        <p14:creationId xmlns:p14="http://schemas.microsoft.com/office/powerpoint/2010/main" val="154510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E10525-83E4-425C-8031-1FE6DE9B871D}"/>
              </a:ext>
            </a:extLst>
          </p:cNvPr>
          <p:cNvSpPr>
            <a:spLocks noGrp="1"/>
          </p:cNvSpPr>
          <p:nvPr>
            <p:ph type="dt" sz="half" idx="10"/>
          </p:nvPr>
        </p:nvSpPr>
        <p:spPr/>
        <p:txBody>
          <a:bodyPr/>
          <a:lstStyle/>
          <a:p>
            <a:r>
              <a:rPr lang="en-US"/>
              <a:t>December 4</a:t>
            </a:r>
            <a:r>
              <a:rPr lang="en-US" baseline="30000"/>
              <a:t>th</a:t>
            </a:r>
            <a:r>
              <a:rPr lang="en-US"/>
              <a:t>, 2020</a:t>
            </a:r>
          </a:p>
        </p:txBody>
      </p:sp>
      <p:sp>
        <p:nvSpPr>
          <p:cNvPr id="3" name="Slide Number Placeholder 2">
            <a:extLst>
              <a:ext uri="{FF2B5EF4-FFF2-40B4-BE49-F238E27FC236}">
                <a16:creationId xmlns:a16="http://schemas.microsoft.com/office/drawing/2014/main" id="{EB1D4920-5004-4918-9FB7-A18959C9A54C}"/>
              </a:ext>
            </a:extLst>
          </p:cNvPr>
          <p:cNvSpPr>
            <a:spLocks noGrp="1"/>
          </p:cNvSpPr>
          <p:nvPr>
            <p:ph type="sldNum" sz="quarter" idx="12"/>
          </p:nvPr>
        </p:nvSpPr>
        <p:spPr/>
        <p:txBody>
          <a:bodyPr/>
          <a:lstStyle/>
          <a:p>
            <a:fld id="{91A77652-A272-764B-86E5-82EF2036ADE8}" type="slidenum">
              <a:rPr lang="en-US" smtClean="0"/>
              <a:pPr/>
              <a:t>18</a:t>
            </a:fld>
            <a:endParaRPr lang="en-US"/>
          </a:p>
        </p:txBody>
      </p:sp>
      <p:sp>
        <p:nvSpPr>
          <p:cNvPr id="4" name="TextBox 3">
            <a:extLst>
              <a:ext uri="{FF2B5EF4-FFF2-40B4-BE49-F238E27FC236}">
                <a16:creationId xmlns:a16="http://schemas.microsoft.com/office/drawing/2014/main" id="{C1A162A9-2982-4EE5-A5C9-27337E0B1E66}"/>
              </a:ext>
            </a:extLst>
          </p:cNvPr>
          <p:cNvSpPr txBox="1"/>
          <p:nvPr/>
        </p:nvSpPr>
        <p:spPr>
          <a:xfrm>
            <a:off x="3533375" y="4903070"/>
            <a:ext cx="3112033" cy="230832"/>
          </a:xfrm>
          <a:prstGeom prst="rect">
            <a:avLst/>
          </a:prstGeom>
          <a:noFill/>
        </p:spPr>
        <p:txBody>
          <a:bodyPr wrap="square" rtlCol="0">
            <a:spAutoFit/>
          </a:bodyPr>
          <a:lstStyle/>
          <a:p>
            <a:r>
              <a:rPr lang="en-US" sz="900">
                <a:solidFill>
                  <a:schemeClr val="bg1"/>
                </a:solidFill>
              </a:rPr>
              <a:t>Student Investment Management Fund – Team A</a:t>
            </a:r>
          </a:p>
        </p:txBody>
      </p:sp>
      <p:sp>
        <p:nvSpPr>
          <p:cNvPr id="5" name="TextBox 4">
            <a:extLst>
              <a:ext uri="{FF2B5EF4-FFF2-40B4-BE49-F238E27FC236}">
                <a16:creationId xmlns:a16="http://schemas.microsoft.com/office/drawing/2014/main" id="{F28053C0-BFA3-4A9D-9EFC-3DD4AAF7BE6D}"/>
              </a:ext>
            </a:extLst>
          </p:cNvPr>
          <p:cNvSpPr txBox="1"/>
          <p:nvPr/>
        </p:nvSpPr>
        <p:spPr>
          <a:xfrm>
            <a:off x="96592" y="141667"/>
            <a:ext cx="4951926" cy="523220"/>
          </a:xfrm>
          <a:prstGeom prst="rect">
            <a:avLst/>
          </a:prstGeom>
          <a:noFill/>
        </p:spPr>
        <p:txBody>
          <a:bodyPr wrap="square" lIns="91440" tIns="45720" rIns="91440" bIns="45720" rtlCol="0" anchor="t">
            <a:spAutoFit/>
          </a:bodyPr>
          <a:lstStyle/>
          <a:p>
            <a:r>
              <a:rPr lang="en-US" sz="2800">
                <a:cs typeface="Calibri"/>
              </a:rPr>
              <a:t>Where We Are Now</a:t>
            </a:r>
          </a:p>
        </p:txBody>
      </p:sp>
      <p:sp>
        <p:nvSpPr>
          <p:cNvPr id="6" name="TextBox 5">
            <a:extLst>
              <a:ext uri="{FF2B5EF4-FFF2-40B4-BE49-F238E27FC236}">
                <a16:creationId xmlns:a16="http://schemas.microsoft.com/office/drawing/2014/main" id="{8689FB23-0DDC-4A07-85E1-5A9D40A31C58}"/>
              </a:ext>
            </a:extLst>
          </p:cNvPr>
          <p:cNvSpPr txBox="1"/>
          <p:nvPr/>
        </p:nvSpPr>
        <p:spPr>
          <a:xfrm>
            <a:off x="96592" y="943897"/>
            <a:ext cx="8590208" cy="369332"/>
          </a:xfrm>
          <a:prstGeom prst="rect">
            <a:avLst/>
          </a:prstGeom>
          <a:noFill/>
        </p:spPr>
        <p:txBody>
          <a:bodyPr wrap="square" lIns="91440" tIns="45720" rIns="91440" bIns="45720" rtlCol="0" anchor="t">
            <a:spAutoFit/>
          </a:bodyPr>
          <a:lstStyle/>
          <a:p>
            <a:endParaRPr lang="en-US" b="1">
              <a:cs typeface="Calibri"/>
            </a:endParaRPr>
          </a:p>
        </p:txBody>
      </p:sp>
      <p:graphicFrame>
        <p:nvGraphicFramePr>
          <p:cNvPr id="7" name="Diagram 7">
            <a:extLst>
              <a:ext uri="{FF2B5EF4-FFF2-40B4-BE49-F238E27FC236}">
                <a16:creationId xmlns:a16="http://schemas.microsoft.com/office/drawing/2014/main" id="{1FD3B097-440F-45EF-8D94-2D858B942381}"/>
              </a:ext>
            </a:extLst>
          </p:cNvPr>
          <p:cNvGraphicFramePr/>
          <p:nvPr>
            <p:extLst>
              <p:ext uri="{D42A27DB-BD31-4B8C-83A1-F6EECF244321}">
                <p14:modId xmlns:p14="http://schemas.microsoft.com/office/powerpoint/2010/main" val="1010249814"/>
              </p:ext>
            </p:extLst>
          </p:nvPr>
        </p:nvGraphicFramePr>
        <p:xfrm>
          <a:off x="285750" y="833186"/>
          <a:ext cx="8592553" cy="40436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935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094E679-3DD0-42E1-8FFE-11825EDA173D}"/>
              </a:ext>
            </a:extLst>
          </p:cNvPr>
          <p:cNvSpPr>
            <a:spLocks noGrp="1"/>
          </p:cNvSpPr>
          <p:nvPr>
            <p:ph type="body" idx="1"/>
          </p:nvPr>
        </p:nvSpPr>
        <p:spPr>
          <a:xfrm>
            <a:off x="722313" y="1838324"/>
            <a:ext cx="7772400" cy="1125140"/>
          </a:xfrm>
        </p:spPr>
        <p:txBody>
          <a:bodyPr>
            <a:noAutofit/>
          </a:bodyPr>
          <a:lstStyle/>
          <a:p>
            <a:pPr algn="ctr"/>
            <a:r>
              <a:rPr lang="en-US" sz="4000" b="1">
                <a:solidFill>
                  <a:schemeClr val="tx1"/>
                </a:solidFill>
                <a:cs typeface="Calibri"/>
              </a:rPr>
              <a:t>Thank You. Questions?</a:t>
            </a:r>
            <a:endParaRPr lang="en-US" sz="4000">
              <a:solidFill>
                <a:schemeClr val="tx1"/>
              </a:solidFill>
              <a:cs typeface="Calibri"/>
            </a:endParaRPr>
          </a:p>
        </p:txBody>
      </p:sp>
      <p:sp>
        <p:nvSpPr>
          <p:cNvPr id="2" name="Date Placeholder 1">
            <a:extLst>
              <a:ext uri="{FF2B5EF4-FFF2-40B4-BE49-F238E27FC236}">
                <a16:creationId xmlns:a16="http://schemas.microsoft.com/office/drawing/2014/main" id="{17E10525-83E4-425C-8031-1FE6DE9B871D}"/>
              </a:ext>
            </a:extLst>
          </p:cNvPr>
          <p:cNvSpPr>
            <a:spLocks noGrp="1"/>
          </p:cNvSpPr>
          <p:nvPr>
            <p:ph type="dt" sz="half" idx="10"/>
          </p:nvPr>
        </p:nvSpPr>
        <p:spPr/>
        <p:txBody>
          <a:bodyPr/>
          <a:lstStyle/>
          <a:p>
            <a:r>
              <a:rPr lang="en-US"/>
              <a:t>December 4</a:t>
            </a:r>
            <a:r>
              <a:rPr lang="en-US" baseline="30000"/>
              <a:t>th</a:t>
            </a:r>
            <a:r>
              <a:rPr lang="en-US"/>
              <a:t>, 2020</a:t>
            </a:r>
          </a:p>
        </p:txBody>
      </p:sp>
      <p:sp>
        <p:nvSpPr>
          <p:cNvPr id="3" name="Slide Number Placeholder 2">
            <a:extLst>
              <a:ext uri="{FF2B5EF4-FFF2-40B4-BE49-F238E27FC236}">
                <a16:creationId xmlns:a16="http://schemas.microsoft.com/office/drawing/2014/main" id="{EB1D4920-5004-4918-9FB7-A18959C9A54C}"/>
              </a:ext>
            </a:extLst>
          </p:cNvPr>
          <p:cNvSpPr>
            <a:spLocks noGrp="1"/>
          </p:cNvSpPr>
          <p:nvPr>
            <p:ph type="sldNum" sz="quarter" idx="12"/>
          </p:nvPr>
        </p:nvSpPr>
        <p:spPr/>
        <p:txBody>
          <a:bodyPr/>
          <a:lstStyle/>
          <a:p>
            <a:fld id="{91A77652-A272-764B-86E5-82EF2036ADE8}" type="slidenum">
              <a:rPr lang="en-US" smtClean="0"/>
              <a:pPr/>
              <a:t>19</a:t>
            </a:fld>
            <a:endParaRPr lang="en-US"/>
          </a:p>
        </p:txBody>
      </p:sp>
      <p:sp>
        <p:nvSpPr>
          <p:cNvPr id="4" name="TextBox 3">
            <a:extLst>
              <a:ext uri="{FF2B5EF4-FFF2-40B4-BE49-F238E27FC236}">
                <a16:creationId xmlns:a16="http://schemas.microsoft.com/office/drawing/2014/main" id="{C1A162A9-2982-4EE5-A5C9-27337E0B1E66}"/>
              </a:ext>
            </a:extLst>
          </p:cNvPr>
          <p:cNvSpPr txBox="1"/>
          <p:nvPr/>
        </p:nvSpPr>
        <p:spPr>
          <a:xfrm>
            <a:off x="3533375" y="4903070"/>
            <a:ext cx="3112033" cy="230832"/>
          </a:xfrm>
          <a:prstGeom prst="rect">
            <a:avLst/>
          </a:prstGeom>
          <a:noFill/>
        </p:spPr>
        <p:txBody>
          <a:bodyPr wrap="square" rtlCol="0">
            <a:spAutoFit/>
          </a:bodyPr>
          <a:lstStyle/>
          <a:p>
            <a:r>
              <a:rPr lang="en-US" sz="900">
                <a:solidFill>
                  <a:schemeClr val="bg1"/>
                </a:solidFill>
              </a:rPr>
              <a:t>Student Investment Management Fund – Team A</a:t>
            </a:r>
          </a:p>
        </p:txBody>
      </p:sp>
    </p:spTree>
    <p:extLst>
      <p:ext uri="{BB962C8B-B14F-4D97-AF65-F5344CB8AC3E}">
        <p14:creationId xmlns:p14="http://schemas.microsoft.com/office/powerpoint/2010/main" val="1769363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E10525-83E4-425C-8031-1FE6DE9B871D}"/>
              </a:ext>
            </a:extLst>
          </p:cNvPr>
          <p:cNvSpPr>
            <a:spLocks noGrp="1"/>
          </p:cNvSpPr>
          <p:nvPr>
            <p:ph type="dt" sz="half" idx="10"/>
          </p:nvPr>
        </p:nvSpPr>
        <p:spPr/>
        <p:txBody>
          <a:bodyPr/>
          <a:lstStyle/>
          <a:p>
            <a:r>
              <a:rPr lang="en-US"/>
              <a:t>December 4</a:t>
            </a:r>
            <a:r>
              <a:rPr lang="en-US" baseline="30000"/>
              <a:t>th</a:t>
            </a:r>
            <a:r>
              <a:rPr lang="en-US"/>
              <a:t>, 2020</a:t>
            </a:r>
          </a:p>
        </p:txBody>
      </p:sp>
      <p:sp>
        <p:nvSpPr>
          <p:cNvPr id="3" name="Slide Number Placeholder 2">
            <a:extLst>
              <a:ext uri="{FF2B5EF4-FFF2-40B4-BE49-F238E27FC236}">
                <a16:creationId xmlns:a16="http://schemas.microsoft.com/office/drawing/2014/main" id="{EB1D4920-5004-4918-9FB7-A18959C9A54C}"/>
              </a:ext>
            </a:extLst>
          </p:cNvPr>
          <p:cNvSpPr>
            <a:spLocks noGrp="1"/>
          </p:cNvSpPr>
          <p:nvPr>
            <p:ph type="sldNum" sz="quarter" idx="12"/>
          </p:nvPr>
        </p:nvSpPr>
        <p:spPr/>
        <p:txBody>
          <a:bodyPr/>
          <a:lstStyle/>
          <a:p>
            <a:fld id="{91A77652-A272-764B-86E5-82EF2036ADE8}" type="slidenum">
              <a:rPr lang="en-US" smtClean="0"/>
              <a:pPr/>
              <a:t>2</a:t>
            </a:fld>
            <a:endParaRPr lang="en-US"/>
          </a:p>
        </p:txBody>
      </p:sp>
      <p:sp>
        <p:nvSpPr>
          <p:cNvPr id="4" name="TextBox 3">
            <a:extLst>
              <a:ext uri="{FF2B5EF4-FFF2-40B4-BE49-F238E27FC236}">
                <a16:creationId xmlns:a16="http://schemas.microsoft.com/office/drawing/2014/main" id="{C1A162A9-2982-4EE5-A5C9-27337E0B1E66}"/>
              </a:ext>
            </a:extLst>
          </p:cNvPr>
          <p:cNvSpPr txBox="1"/>
          <p:nvPr/>
        </p:nvSpPr>
        <p:spPr>
          <a:xfrm>
            <a:off x="3533734" y="4903070"/>
            <a:ext cx="3112033" cy="230832"/>
          </a:xfrm>
          <a:prstGeom prst="rect">
            <a:avLst/>
          </a:prstGeom>
          <a:noFill/>
        </p:spPr>
        <p:txBody>
          <a:bodyPr wrap="square" rtlCol="0">
            <a:spAutoFit/>
          </a:bodyPr>
          <a:lstStyle/>
          <a:p>
            <a:r>
              <a:rPr lang="en-US" sz="900">
                <a:solidFill>
                  <a:schemeClr val="bg1"/>
                </a:solidFill>
              </a:rPr>
              <a:t>Student Investment Management Fund – Team A</a:t>
            </a:r>
          </a:p>
        </p:txBody>
      </p:sp>
      <p:sp>
        <p:nvSpPr>
          <p:cNvPr id="5" name="TextBox 4">
            <a:extLst>
              <a:ext uri="{FF2B5EF4-FFF2-40B4-BE49-F238E27FC236}">
                <a16:creationId xmlns:a16="http://schemas.microsoft.com/office/drawing/2014/main" id="{61A6774F-42AC-4B67-BC34-499961FBC7C3}"/>
              </a:ext>
            </a:extLst>
          </p:cNvPr>
          <p:cNvSpPr txBox="1"/>
          <p:nvPr/>
        </p:nvSpPr>
        <p:spPr>
          <a:xfrm>
            <a:off x="311203" y="122945"/>
            <a:ext cx="5344245" cy="646331"/>
          </a:xfrm>
          <a:prstGeom prst="rect">
            <a:avLst/>
          </a:prstGeom>
          <a:noFill/>
        </p:spPr>
        <p:txBody>
          <a:bodyPr wrap="square" rtlCol="0">
            <a:spAutoFit/>
          </a:bodyPr>
          <a:lstStyle/>
          <a:p>
            <a:r>
              <a:rPr lang="en-US" sz="3600"/>
              <a:t>Team Introduction</a:t>
            </a:r>
          </a:p>
        </p:txBody>
      </p:sp>
      <p:sp>
        <p:nvSpPr>
          <p:cNvPr id="6" name="TextBox 5">
            <a:extLst>
              <a:ext uri="{FF2B5EF4-FFF2-40B4-BE49-F238E27FC236}">
                <a16:creationId xmlns:a16="http://schemas.microsoft.com/office/drawing/2014/main" id="{C359B525-8C81-444E-8D08-41ED0941A57F}"/>
              </a:ext>
            </a:extLst>
          </p:cNvPr>
          <p:cNvSpPr txBox="1"/>
          <p:nvPr/>
        </p:nvSpPr>
        <p:spPr>
          <a:xfrm>
            <a:off x="516147" y="942902"/>
            <a:ext cx="160725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t>Fund Manager</a:t>
            </a:r>
            <a:endParaRPr lang="en-US" sz="1600" b="1">
              <a:cs typeface="Calibri"/>
            </a:endParaRPr>
          </a:p>
        </p:txBody>
      </p:sp>
      <p:sp>
        <p:nvSpPr>
          <p:cNvPr id="7" name="TextBox 6">
            <a:extLst>
              <a:ext uri="{FF2B5EF4-FFF2-40B4-BE49-F238E27FC236}">
                <a16:creationId xmlns:a16="http://schemas.microsoft.com/office/drawing/2014/main" id="{F3F6EC7B-CCE9-426B-A4A2-F00C23A457BB}"/>
              </a:ext>
            </a:extLst>
          </p:cNvPr>
          <p:cNvSpPr txBox="1"/>
          <p:nvPr/>
        </p:nvSpPr>
        <p:spPr>
          <a:xfrm>
            <a:off x="4861715" y="943536"/>
            <a:ext cx="144489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t>Fund Analysts</a:t>
            </a:r>
          </a:p>
        </p:txBody>
      </p:sp>
      <p:pic>
        <p:nvPicPr>
          <p:cNvPr id="8" name="Picture 8" descr="A person wearing a suit and tie&#10;&#10;Description automatically generated">
            <a:extLst>
              <a:ext uri="{FF2B5EF4-FFF2-40B4-BE49-F238E27FC236}">
                <a16:creationId xmlns:a16="http://schemas.microsoft.com/office/drawing/2014/main" id="{5AAC9C7C-622F-457F-815C-5979E4487E2E}"/>
              </a:ext>
            </a:extLst>
          </p:cNvPr>
          <p:cNvPicPr>
            <a:picLocks noChangeAspect="1"/>
          </p:cNvPicPr>
          <p:nvPr/>
        </p:nvPicPr>
        <p:blipFill>
          <a:blip r:embed="rId3"/>
          <a:stretch>
            <a:fillRect/>
          </a:stretch>
        </p:blipFill>
        <p:spPr>
          <a:xfrm>
            <a:off x="3598074" y="1328552"/>
            <a:ext cx="1494752" cy="1454137"/>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45D6472F-E06B-40EC-B3FC-8C93D58079D2}"/>
              </a:ext>
            </a:extLst>
          </p:cNvPr>
          <p:cNvSpPr txBox="1"/>
          <p:nvPr/>
        </p:nvSpPr>
        <p:spPr>
          <a:xfrm>
            <a:off x="3791511" y="2781133"/>
            <a:ext cx="11078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Mike Miles</a:t>
            </a:r>
          </a:p>
        </p:txBody>
      </p:sp>
      <p:sp>
        <p:nvSpPr>
          <p:cNvPr id="10" name="TextBox 9">
            <a:extLst>
              <a:ext uri="{FF2B5EF4-FFF2-40B4-BE49-F238E27FC236}">
                <a16:creationId xmlns:a16="http://schemas.microsoft.com/office/drawing/2014/main" id="{2777FF24-E3D4-4D00-B4AE-AF94BE981873}"/>
              </a:ext>
            </a:extLst>
          </p:cNvPr>
          <p:cNvSpPr txBox="1"/>
          <p:nvPr/>
        </p:nvSpPr>
        <p:spPr>
          <a:xfrm>
            <a:off x="516147" y="2779121"/>
            <a:ext cx="1356254" cy="3149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Jacob Robinson</a:t>
            </a:r>
          </a:p>
        </p:txBody>
      </p:sp>
      <p:pic>
        <p:nvPicPr>
          <p:cNvPr id="11" name="Picture 11" descr="A person wearing a suit and tie&#10;&#10;Description automatically generated">
            <a:extLst>
              <a:ext uri="{FF2B5EF4-FFF2-40B4-BE49-F238E27FC236}">
                <a16:creationId xmlns:a16="http://schemas.microsoft.com/office/drawing/2014/main" id="{5008F282-E426-4387-B7F1-7CACAF7F12BC}"/>
              </a:ext>
            </a:extLst>
          </p:cNvPr>
          <p:cNvPicPr>
            <a:picLocks noChangeAspect="1"/>
          </p:cNvPicPr>
          <p:nvPr/>
        </p:nvPicPr>
        <p:blipFill>
          <a:blip r:embed="rId4"/>
          <a:stretch>
            <a:fillRect/>
          </a:stretch>
        </p:blipFill>
        <p:spPr>
          <a:xfrm>
            <a:off x="681071" y="1353617"/>
            <a:ext cx="1049868" cy="1408642"/>
          </a:xfrm>
          <a:prstGeom prst="rect">
            <a:avLst/>
          </a:prstGeom>
          <a:ln w="12700">
            <a:solidFill>
              <a:schemeClr val="tx1"/>
            </a:solidFill>
          </a:ln>
        </p:spPr>
      </p:pic>
      <p:pic>
        <p:nvPicPr>
          <p:cNvPr id="12" name="Picture 12" descr="A person wearing a suit and tie&#10;&#10;Description automatically generated">
            <a:extLst>
              <a:ext uri="{FF2B5EF4-FFF2-40B4-BE49-F238E27FC236}">
                <a16:creationId xmlns:a16="http://schemas.microsoft.com/office/drawing/2014/main" id="{6DD6F35A-2F88-4880-B1D2-5408B5BCDFF3}"/>
              </a:ext>
            </a:extLst>
          </p:cNvPr>
          <p:cNvPicPr>
            <a:picLocks noChangeAspect="1"/>
          </p:cNvPicPr>
          <p:nvPr/>
        </p:nvPicPr>
        <p:blipFill rotWithShape="1">
          <a:blip r:embed="rId5"/>
          <a:srcRect l="16925" t="-289" r="11413" b="600"/>
          <a:stretch/>
        </p:blipFill>
        <p:spPr>
          <a:xfrm>
            <a:off x="3661509" y="3080138"/>
            <a:ext cx="1236122" cy="1485039"/>
          </a:xfrm>
          <a:prstGeom prst="rect">
            <a:avLst/>
          </a:prstGeom>
          <a:ln w="12700">
            <a:solidFill>
              <a:schemeClr val="tx1"/>
            </a:solidFill>
          </a:ln>
        </p:spPr>
      </p:pic>
      <p:sp>
        <p:nvSpPr>
          <p:cNvPr id="13" name="TextBox 12">
            <a:extLst>
              <a:ext uri="{FF2B5EF4-FFF2-40B4-BE49-F238E27FC236}">
                <a16:creationId xmlns:a16="http://schemas.microsoft.com/office/drawing/2014/main" id="{7262B00D-5E82-47B7-858C-023B613194E2}"/>
              </a:ext>
            </a:extLst>
          </p:cNvPr>
          <p:cNvSpPr txBox="1"/>
          <p:nvPr/>
        </p:nvSpPr>
        <p:spPr>
          <a:xfrm>
            <a:off x="3829457" y="4550902"/>
            <a:ext cx="103189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Victor Diaz</a:t>
            </a:r>
            <a:endParaRPr lang="en-US" sz="1400" b="1">
              <a:cs typeface="Calibri"/>
            </a:endParaRPr>
          </a:p>
        </p:txBody>
      </p:sp>
      <p:pic>
        <p:nvPicPr>
          <p:cNvPr id="14" name="Picture 14" descr="A person wearing a suit and tie smiling and looking at the camera&#10;&#10;Description automatically generated">
            <a:extLst>
              <a:ext uri="{FF2B5EF4-FFF2-40B4-BE49-F238E27FC236}">
                <a16:creationId xmlns:a16="http://schemas.microsoft.com/office/drawing/2014/main" id="{66ED6F8F-C4E2-4518-9D55-7E3BB696B880}"/>
              </a:ext>
            </a:extLst>
          </p:cNvPr>
          <p:cNvPicPr>
            <a:picLocks noChangeAspect="1"/>
          </p:cNvPicPr>
          <p:nvPr/>
        </p:nvPicPr>
        <p:blipFill>
          <a:blip r:embed="rId6"/>
          <a:stretch>
            <a:fillRect/>
          </a:stretch>
        </p:blipFill>
        <p:spPr>
          <a:xfrm>
            <a:off x="2285841" y="3065812"/>
            <a:ext cx="1171947" cy="1485018"/>
          </a:xfrm>
          <a:prstGeom prst="rect">
            <a:avLst/>
          </a:prstGeom>
          <a:ln w="12700">
            <a:solidFill>
              <a:schemeClr val="tx1"/>
            </a:solidFill>
          </a:ln>
        </p:spPr>
      </p:pic>
      <p:sp>
        <p:nvSpPr>
          <p:cNvPr id="15" name="TextBox 14">
            <a:extLst>
              <a:ext uri="{FF2B5EF4-FFF2-40B4-BE49-F238E27FC236}">
                <a16:creationId xmlns:a16="http://schemas.microsoft.com/office/drawing/2014/main" id="{2BA8DA62-39A6-4639-99AB-2E16555FA17D}"/>
              </a:ext>
            </a:extLst>
          </p:cNvPr>
          <p:cNvSpPr txBox="1"/>
          <p:nvPr/>
        </p:nvSpPr>
        <p:spPr>
          <a:xfrm>
            <a:off x="2234746" y="4541335"/>
            <a:ext cx="1221886" cy="3149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William Sifert</a:t>
            </a:r>
          </a:p>
        </p:txBody>
      </p:sp>
      <p:pic>
        <p:nvPicPr>
          <p:cNvPr id="17" name="Picture 16" descr="A person wearing a suit and tie smiling at the camera&#10;&#10;Description automatically generated">
            <a:extLst>
              <a:ext uri="{FF2B5EF4-FFF2-40B4-BE49-F238E27FC236}">
                <a16:creationId xmlns:a16="http://schemas.microsoft.com/office/drawing/2014/main" id="{357876B1-9CDE-44DD-8C95-95A8AE4930B9}"/>
              </a:ext>
            </a:extLst>
          </p:cNvPr>
          <p:cNvPicPr>
            <a:picLocks noChangeAspect="1"/>
          </p:cNvPicPr>
          <p:nvPr/>
        </p:nvPicPr>
        <p:blipFill>
          <a:blip r:embed="rId7"/>
          <a:stretch>
            <a:fillRect/>
          </a:stretch>
        </p:blipFill>
        <p:spPr>
          <a:xfrm>
            <a:off x="6168660" y="1325267"/>
            <a:ext cx="1446973" cy="1463060"/>
          </a:xfrm>
          <a:prstGeom prst="rect">
            <a:avLst/>
          </a:prstGeom>
          <a:ln w="12700">
            <a:solidFill>
              <a:schemeClr val="tx1"/>
            </a:solidFill>
          </a:ln>
        </p:spPr>
      </p:pic>
      <p:sp>
        <p:nvSpPr>
          <p:cNvPr id="18" name="TextBox 17">
            <a:extLst>
              <a:ext uri="{FF2B5EF4-FFF2-40B4-BE49-F238E27FC236}">
                <a16:creationId xmlns:a16="http://schemas.microsoft.com/office/drawing/2014/main" id="{527DBA1D-4B96-4804-85DA-BE1DC8620383}"/>
              </a:ext>
            </a:extLst>
          </p:cNvPr>
          <p:cNvSpPr txBox="1"/>
          <p:nvPr/>
        </p:nvSpPr>
        <p:spPr>
          <a:xfrm>
            <a:off x="6195083" y="2767776"/>
            <a:ext cx="1386981" cy="307777"/>
          </a:xfrm>
          <a:prstGeom prst="rect">
            <a:avLst/>
          </a:prstGeom>
          <a:noFill/>
        </p:spPr>
        <p:txBody>
          <a:bodyPr wrap="square" rtlCol="0">
            <a:spAutoFit/>
          </a:bodyPr>
          <a:lstStyle/>
          <a:p>
            <a:r>
              <a:rPr lang="en-US" sz="1400" b="1"/>
              <a:t>Daniel Johnson</a:t>
            </a:r>
          </a:p>
        </p:txBody>
      </p:sp>
      <p:sp>
        <p:nvSpPr>
          <p:cNvPr id="19" name="TextBox 18">
            <a:extLst>
              <a:ext uri="{FF2B5EF4-FFF2-40B4-BE49-F238E27FC236}">
                <a16:creationId xmlns:a16="http://schemas.microsoft.com/office/drawing/2014/main" id="{DD06487E-EB38-42BA-85C7-75842D5185C6}"/>
              </a:ext>
            </a:extLst>
          </p:cNvPr>
          <p:cNvSpPr txBox="1"/>
          <p:nvPr/>
        </p:nvSpPr>
        <p:spPr>
          <a:xfrm>
            <a:off x="5049682" y="4543357"/>
            <a:ext cx="1356403" cy="314920"/>
          </a:xfrm>
          <a:prstGeom prst="rect">
            <a:avLst/>
          </a:prstGeom>
          <a:noFill/>
        </p:spPr>
        <p:txBody>
          <a:bodyPr wrap="square" rtlCol="0">
            <a:spAutoFit/>
          </a:bodyPr>
          <a:lstStyle/>
          <a:p>
            <a:r>
              <a:rPr lang="en-US" sz="1400" b="1"/>
              <a:t>Cynthia Arana</a:t>
            </a:r>
          </a:p>
        </p:txBody>
      </p:sp>
      <p:sp>
        <p:nvSpPr>
          <p:cNvPr id="20" name="TextBox 19">
            <a:extLst>
              <a:ext uri="{FF2B5EF4-FFF2-40B4-BE49-F238E27FC236}">
                <a16:creationId xmlns:a16="http://schemas.microsoft.com/office/drawing/2014/main" id="{C718F241-8419-4414-BB54-1ABA11880783}"/>
              </a:ext>
            </a:extLst>
          </p:cNvPr>
          <p:cNvSpPr txBox="1"/>
          <p:nvPr/>
        </p:nvSpPr>
        <p:spPr>
          <a:xfrm>
            <a:off x="6444876" y="4537223"/>
            <a:ext cx="1336185" cy="307777"/>
          </a:xfrm>
          <a:prstGeom prst="rect">
            <a:avLst/>
          </a:prstGeom>
          <a:noFill/>
        </p:spPr>
        <p:txBody>
          <a:bodyPr wrap="square" lIns="91440" tIns="45720" rIns="91440" bIns="45720" rtlCol="0" anchor="t">
            <a:spAutoFit/>
          </a:bodyPr>
          <a:lstStyle/>
          <a:p>
            <a:r>
              <a:rPr lang="en-US" sz="1400" b="1"/>
              <a:t>Benjamin Yue</a:t>
            </a:r>
            <a:endParaRPr lang="en-US"/>
          </a:p>
        </p:txBody>
      </p:sp>
      <p:sp>
        <p:nvSpPr>
          <p:cNvPr id="16" name="TextBox 15">
            <a:extLst>
              <a:ext uri="{FF2B5EF4-FFF2-40B4-BE49-F238E27FC236}">
                <a16:creationId xmlns:a16="http://schemas.microsoft.com/office/drawing/2014/main" id="{928B8FA4-825D-4576-BF9B-35844AF84E32}"/>
              </a:ext>
            </a:extLst>
          </p:cNvPr>
          <p:cNvSpPr txBox="1"/>
          <p:nvPr/>
        </p:nvSpPr>
        <p:spPr>
          <a:xfrm>
            <a:off x="7692897" y="4538057"/>
            <a:ext cx="12608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Jacob Mosier</a:t>
            </a:r>
            <a:endParaRPr lang="en-US" sz="1400" b="1">
              <a:cs typeface="Calibri"/>
            </a:endParaRPr>
          </a:p>
        </p:txBody>
      </p:sp>
      <p:pic>
        <p:nvPicPr>
          <p:cNvPr id="21" name="Picture 21" descr="A person wearing a suit and tie smiling and looking at the camera&#10;&#10;Description automatically generated">
            <a:extLst>
              <a:ext uri="{FF2B5EF4-FFF2-40B4-BE49-F238E27FC236}">
                <a16:creationId xmlns:a16="http://schemas.microsoft.com/office/drawing/2014/main" id="{53C71DEE-1DF4-4442-80B6-1058034296CC}"/>
              </a:ext>
            </a:extLst>
          </p:cNvPr>
          <p:cNvPicPr>
            <a:picLocks noChangeAspect="1"/>
          </p:cNvPicPr>
          <p:nvPr/>
        </p:nvPicPr>
        <p:blipFill>
          <a:blip r:embed="rId8"/>
          <a:stretch>
            <a:fillRect/>
          </a:stretch>
        </p:blipFill>
        <p:spPr>
          <a:xfrm>
            <a:off x="6554912" y="3068439"/>
            <a:ext cx="1031895" cy="1486417"/>
          </a:xfrm>
          <a:prstGeom prst="rect">
            <a:avLst/>
          </a:prstGeom>
          <a:ln w="12700">
            <a:solidFill>
              <a:schemeClr val="tx1"/>
            </a:solidFill>
          </a:ln>
        </p:spPr>
      </p:pic>
      <p:pic>
        <p:nvPicPr>
          <p:cNvPr id="22" name="Picture 22" descr="A person wearing a suit and tie&#10;&#10;Description automatically generated">
            <a:extLst>
              <a:ext uri="{FF2B5EF4-FFF2-40B4-BE49-F238E27FC236}">
                <a16:creationId xmlns:a16="http://schemas.microsoft.com/office/drawing/2014/main" id="{34C772A3-868F-4F4B-AF67-4DF5AB3D8389}"/>
              </a:ext>
            </a:extLst>
          </p:cNvPr>
          <p:cNvPicPr>
            <a:picLocks noChangeAspect="1"/>
          </p:cNvPicPr>
          <p:nvPr/>
        </p:nvPicPr>
        <p:blipFill rotWithShape="1">
          <a:blip r:embed="rId9"/>
          <a:srcRect l="19240" t="24286" r="17134" b="2169"/>
          <a:stretch/>
        </p:blipFill>
        <p:spPr>
          <a:xfrm>
            <a:off x="7783270" y="3067974"/>
            <a:ext cx="1020369" cy="1480256"/>
          </a:xfrm>
          <a:prstGeom prst="rect">
            <a:avLst/>
          </a:prstGeom>
          <a:ln w="12700">
            <a:solidFill>
              <a:schemeClr val="tx1"/>
            </a:solidFill>
          </a:ln>
        </p:spPr>
      </p:pic>
      <p:pic>
        <p:nvPicPr>
          <p:cNvPr id="28" name="Picture 27">
            <a:extLst>
              <a:ext uri="{FF2B5EF4-FFF2-40B4-BE49-F238E27FC236}">
                <a16:creationId xmlns:a16="http://schemas.microsoft.com/office/drawing/2014/main" id="{08D9D023-1409-634F-A657-6E586890ADE2}"/>
              </a:ext>
            </a:extLst>
          </p:cNvPr>
          <p:cNvPicPr>
            <a:picLocks noChangeAspect="1"/>
          </p:cNvPicPr>
          <p:nvPr/>
        </p:nvPicPr>
        <p:blipFill>
          <a:blip r:embed="rId10"/>
          <a:stretch>
            <a:fillRect/>
          </a:stretch>
        </p:blipFill>
        <p:spPr>
          <a:xfrm>
            <a:off x="5084061" y="3065050"/>
            <a:ext cx="1245841" cy="1485424"/>
          </a:xfrm>
          <a:prstGeom prst="rect">
            <a:avLst/>
          </a:prstGeom>
          <a:ln w="12700">
            <a:solidFill>
              <a:schemeClr val="tx1"/>
            </a:solidFill>
          </a:ln>
        </p:spPr>
      </p:pic>
    </p:spTree>
    <p:extLst>
      <p:ext uri="{BB962C8B-B14F-4D97-AF65-F5344CB8AC3E}">
        <p14:creationId xmlns:p14="http://schemas.microsoft.com/office/powerpoint/2010/main" val="2760425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670" y="2141951"/>
            <a:ext cx="8360569" cy="883085"/>
          </a:xfrm>
        </p:spPr>
        <p:txBody>
          <a:bodyPr anchor="ctr">
            <a:normAutofit/>
          </a:bodyPr>
          <a:lstStyle/>
          <a:p>
            <a:pPr>
              <a:lnSpc>
                <a:spcPct val="100000"/>
              </a:lnSpc>
            </a:pPr>
            <a:r>
              <a:rPr lang="en-US" sz="3300" dirty="0"/>
              <a:t>Student Investment Management Fund</a:t>
            </a:r>
          </a:p>
        </p:txBody>
      </p:sp>
      <p:sp>
        <p:nvSpPr>
          <p:cNvPr id="3" name="Text Placeholder 2"/>
          <p:cNvSpPr>
            <a:spLocks noGrp="1"/>
          </p:cNvSpPr>
          <p:nvPr>
            <p:ph type="body" sz="quarter" idx="10"/>
          </p:nvPr>
        </p:nvSpPr>
        <p:spPr>
          <a:xfrm>
            <a:off x="397670" y="2911642"/>
            <a:ext cx="8360569" cy="779475"/>
          </a:xfrm>
        </p:spPr>
        <p:txBody>
          <a:bodyPr anchor="ctr"/>
          <a:lstStyle/>
          <a:p>
            <a:pPr>
              <a:spcBef>
                <a:spcPts val="0"/>
              </a:spcBef>
            </a:pPr>
            <a:r>
              <a:rPr lang="en-US" b="1" dirty="0"/>
              <a:t>Fall 2020 Presentation: Team B</a:t>
            </a:r>
          </a:p>
        </p:txBody>
      </p:sp>
      <p:pic>
        <p:nvPicPr>
          <p:cNvPr id="5" name="Picture 4">
            <a:extLst>
              <a:ext uri="{FF2B5EF4-FFF2-40B4-BE49-F238E27FC236}">
                <a16:creationId xmlns:a16="http://schemas.microsoft.com/office/drawing/2014/main" id="{5A9A419F-54F1-1143-9494-A7941CC092DF}"/>
              </a:ext>
            </a:extLst>
          </p:cNvPr>
          <p:cNvPicPr>
            <a:picLocks noChangeAspect="1"/>
          </p:cNvPicPr>
          <p:nvPr/>
        </p:nvPicPr>
        <p:blipFill>
          <a:blip r:embed="rId2"/>
          <a:stretch>
            <a:fillRect/>
          </a:stretch>
        </p:blipFill>
        <p:spPr>
          <a:xfrm>
            <a:off x="3260105" y="215259"/>
            <a:ext cx="2635697" cy="936493"/>
          </a:xfrm>
          <a:prstGeom prst="rect">
            <a:avLst/>
          </a:prstGeom>
        </p:spPr>
      </p:pic>
      <p:cxnSp>
        <p:nvCxnSpPr>
          <p:cNvPr id="9" name="Straight Connector 8">
            <a:extLst>
              <a:ext uri="{FF2B5EF4-FFF2-40B4-BE49-F238E27FC236}">
                <a16:creationId xmlns:a16="http://schemas.microsoft.com/office/drawing/2014/main" id="{0D48D1AE-374A-C94B-B184-33C7EC285473}"/>
              </a:ext>
            </a:extLst>
          </p:cNvPr>
          <p:cNvCxnSpPr>
            <a:cxnSpLocks/>
          </p:cNvCxnSpPr>
          <p:nvPr/>
        </p:nvCxnSpPr>
        <p:spPr>
          <a:xfrm>
            <a:off x="397670" y="2093533"/>
            <a:ext cx="8403431" cy="0"/>
          </a:xfrm>
          <a:prstGeom prst="line">
            <a:avLst/>
          </a:prstGeom>
          <a:ln w="82550"/>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C28EBE46-FEA1-F646-A2CA-4680D66D25A8}"/>
              </a:ext>
            </a:extLst>
          </p:cNvPr>
          <p:cNvCxnSpPr>
            <a:cxnSpLocks/>
          </p:cNvCxnSpPr>
          <p:nvPr/>
        </p:nvCxnSpPr>
        <p:spPr>
          <a:xfrm>
            <a:off x="397670" y="3719362"/>
            <a:ext cx="8403431" cy="0"/>
          </a:xfrm>
          <a:prstGeom prst="line">
            <a:avLst/>
          </a:prstGeom>
          <a:ln w="8255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2608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A77C8-C990-6B4F-A95F-E3B94DB77FBC}"/>
              </a:ext>
            </a:extLst>
          </p:cNvPr>
          <p:cNvSpPr>
            <a:spLocks noGrp="1"/>
          </p:cNvSpPr>
          <p:nvPr>
            <p:ph type="title"/>
          </p:nvPr>
        </p:nvSpPr>
        <p:spPr/>
        <p:txBody>
          <a:bodyPr/>
          <a:lstStyle/>
          <a:p>
            <a:r>
              <a:rPr lang="en-US" dirty="0"/>
              <a:t>SIM Fund Team B</a:t>
            </a:r>
          </a:p>
        </p:txBody>
      </p:sp>
      <p:pic>
        <p:nvPicPr>
          <p:cNvPr id="7" name="Picture 6">
            <a:extLst>
              <a:ext uri="{FF2B5EF4-FFF2-40B4-BE49-F238E27FC236}">
                <a16:creationId xmlns:a16="http://schemas.microsoft.com/office/drawing/2014/main" id="{09E3F25D-E73F-43EA-80D2-4A13A5FAD45A}"/>
              </a:ext>
            </a:extLst>
          </p:cNvPr>
          <p:cNvPicPr>
            <a:picLocks noChangeAspect="1"/>
          </p:cNvPicPr>
          <p:nvPr/>
        </p:nvPicPr>
        <p:blipFill>
          <a:blip r:embed="rId2"/>
          <a:stretch>
            <a:fillRect/>
          </a:stretch>
        </p:blipFill>
        <p:spPr>
          <a:xfrm>
            <a:off x="3052208" y="1323007"/>
            <a:ext cx="1218872" cy="1216415"/>
          </a:xfrm>
          <a:prstGeom prst="rect">
            <a:avLst/>
          </a:prstGeom>
          <a:ln w="19050">
            <a:solidFill>
              <a:srgbClr val="070101"/>
            </a:solidFill>
          </a:ln>
        </p:spPr>
      </p:pic>
      <p:sp>
        <p:nvSpPr>
          <p:cNvPr id="8" name="TextBox 7">
            <a:extLst>
              <a:ext uri="{FF2B5EF4-FFF2-40B4-BE49-F238E27FC236}">
                <a16:creationId xmlns:a16="http://schemas.microsoft.com/office/drawing/2014/main" id="{177304F7-79D7-4BBA-9241-0037CFBB03BF}"/>
              </a:ext>
            </a:extLst>
          </p:cNvPr>
          <p:cNvSpPr txBox="1"/>
          <p:nvPr/>
        </p:nvSpPr>
        <p:spPr>
          <a:xfrm>
            <a:off x="2929094" y="2564700"/>
            <a:ext cx="1525796" cy="300082"/>
          </a:xfrm>
          <a:prstGeom prst="rect">
            <a:avLst/>
          </a:prstGeom>
          <a:noFill/>
        </p:spPr>
        <p:txBody>
          <a:bodyPr wrap="square" rtlCol="0">
            <a:spAutoFit/>
          </a:bodyPr>
          <a:lstStyle/>
          <a:p>
            <a:pPr defTabSz="457120">
              <a:defRPr/>
            </a:pPr>
            <a:r>
              <a:rPr lang="en-US" sz="1350" b="1" dirty="0">
                <a:solidFill>
                  <a:srgbClr val="2D2D2D"/>
                </a:solidFill>
                <a:latin typeface="Arial" charset="0"/>
                <a:ea typeface="Arial" charset="0"/>
                <a:cs typeface="Arial" charset="0"/>
              </a:rPr>
              <a:t>Paul Resczenko</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5853" y="1346791"/>
            <a:ext cx="1046954" cy="1216415"/>
          </a:xfrm>
          <a:prstGeom prst="rect">
            <a:avLst/>
          </a:prstGeom>
          <a:ln w="19050">
            <a:solidFill>
              <a:srgbClr val="070101"/>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5558" y="1345430"/>
            <a:ext cx="1046954" cy="1216530"/>
          </a:xfrm>
          <a:prstGeom prst="rect">
            <a:avLst/>
          </a:prstGeom>
          <a:ln w="19050">
            <a:solidFill>
              <a:srgbClr val="070101"/>
            </a:solidFill>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0162" y="2925046"/>
            <a:ext cx="1055102" cy="1125330"/>
          </a:xfrm>
          <a:prstGeom prst="rect">
            <a:avLst/>
          </a:prstGeom>
          <a:ln w="19050">
            <a:solidFill>
              <a:srgbClr val="070101"/>
            </a:solidFill>
          </a:ln>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5423" y="1337727"/>
            <a:ext cx="1141832" cy="1216531"/>
          </a:xfrm>
          <a:prstGeom prst="rect">
            <a:avLst/>
          </a:prstGeom>
          <a:ln w="19050">
            <a:solidFill>
              <a:srgbClr val="070101"/>
            </a:solidFill>
          </a:ln>
        </p:spPr>
      </p:pic>
      <p:sp>
        <p:nvSpPr>
          <p:cNvPr id="12" name="TextBox 11"/>
          <p:cNvSpPr txBox="1"/>
          <p:nvPr/>
        </p:nvSpPr>
        <p:spPr>
          <a:xfrm>
            <a:off x="5365831" y="975390"/>
            <a:ext cx="1919843" cy="369332"/>
          </a:xfrm>
          <a:prstGeom prst="rect">
            <a:avLst/>
          </a:prstGeom>
          <a:noFill/>
        </p:spPr>
        <p:txBody>
          <a:bodyPr wrap="square" rtlCol="0">
            <a:spAutoFit/>
          </a:bodyPr>
          <a:lstStyle/>
          <a:p>
            <a:pPr defTabSz="457120">
              <a:defRPr/>
            </a:pPr>
            <a:r>
              <a:rPr lang="en-US" b="1" dirty="0">
                <a:solidFill>
                  <a:srgbClr val="2D2D2D"/>
                </a:solidFill>
                <a:latin typeface="Arial" charset="0"/>
                <a:ea typeface="Arial" charset="0"/>
                <a:cs typeface="Arial" charset="0"/>
              </a:rPr>
              <a:t>Fund Analysts</a:t>
            </a:r>
          </a:p>
        </p:txBody>
      </p:sp>
      <p:sp>
        <p:nvSpPr>
          <p:cNvPr id="14" name="TextBox 13"/>
          <p:cNvSpPr txBox="1"/>
          <p:nvPr/>
        </p:nvSpPr>
        <p:spPr>
          <a:xfrm>
            <a:off x="632786" y="975389"/>
            <a:ext cx="1727766" cy="30008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1" i="0" u="none" strike="noStrike" cap="none" spc="0" normalizeH="0" baseline="0">
                <a:ln>
                  <a:noFill/>
                </a:ln>
                <a:solidFill>
                  <a:srgbClr val="2D2D2D"/>
                </a:solidFill>
                <a:effectLst/>
                <a:uLnTx/>
                <a:uFillTx/>
                <a:latin typeface="Arial" charset="0"/>
                <a:ea typeface="Arial" charset="0"/>
                <a:cs typeface="Arial" charset="0"/>
              </a:defRPr>
            </a:lvl1pPr>
          </a:lstStyle>
          <a:p>
            <a:r>
              <a:rPr lang="en-US" sz="1350" dirty="0"/>
              <a:t>Fund Manager</a:t>
            </a:r>
          </a:p>
        </p:txBody>
      </p:sp>
      <p:sp>
        <p:nvSpPr>
          <p:cNvPr id="15" name="TextBox 14">
            <a:extLst>
              <a:ext uri="{FF2B5EF4-FFF2-40B4-BE49-F238E27FC236}">
                <a16:creationId xmlns:a16="http://schemas.microsoft.com/office/drawing/2014/main" id="{177304F7-79D7-4BBA-9241-0037CFBB03BF}"/>
              </a:ext>
            </a:extLst>
          </p:cNvPr>
          <p:cNvSpPr txBox="1"/>
          <p:nvPr/>
        </p:nvSpPr>
        <p:spPr>
          <a:xfrm>
            <a:off x="4789874" y="2561959"/>
            <a:ext cx="1003101" cy="507831"/>
          </a:xfrm>
          <a:prstGeom prst="rect">
            <a:avLst/>
          </a:prstGeom>
          <a:noFill/>
        </p:spPr>
        <p:txBody>
          <a:bodyPr wrap="square" rtlCol="0">
            <a:spAutoFit/>
          </a:bodyPr>
          <a:lstStyle/>
          <a:p>
            <a:pPr defTabSz="457120">
              <a:defRPr/>
            </a:pPr>
            <a:r>
              <a:rPr lang="en-US" sz="1350" b="1">
                <a:solidFill>
                  <a:srgbClr val="2D2D2D"/>
                </a:solidFill>
                <a:latin typeface="Arial" charset="0"/>
                <a:ea typeface="Arial" charset="0"/>
                <a:cs typeface="Arial" charset="0"/>
              </a:rPr>
              <a:t>Von Brady</a:t>
            </a:r>
            <a:endParaRPr lang="en-US" sz="1350" b="1" dirty="0">
              <a:solidFill>
                <a:srgbClr val="2D2D2D"/>
              </a:solidFill>
              <a:latin typeface="Arial" charset="0"/>
              <a:ea typeface="Arial" charset="0"/>
              <a:cs typeface="Arial" charset="0"/>
            </a:endParaRPr>
          </a:p>
        </p:txBody>
      </p:sp>
      <p:sp>
        <p:nvSpPr>
          <p:cNvPr id="16" name="TextBox 15">
            <a:extLst>
              <a:ext uri="{FF2B5EF4-FFF2-40B4-BE49-F238E27FC236}">
                <a16:creationId xmlns:a16="http://schemas.microsoft.com/office/drawing/2014/main" id="{177304F7-79D7-4BBA-9241-0037CFBB03BF}"/>
              </a:ext>
            </a:extLst>
          </p:cNvPr>
          <p:cNvSpPr txBox="1"/>
          <p:nvPr/>
        </p:nvSpPr>
        <p:spPr>
          <a:xfrm>
            <a:off x="6307888" y="2561959"/>
            <a:ext cx="1247483" cy="507831"/>
          </a:xfrm>
          <a:prstGeom prst="rect">
            <a:avLst/>
          </a:prstGeom>
          <a:noFill/>
        </p:spPr>
        <p:txBody>
          <a:bodyPr wrap="square" rtlCol="0">
            <a:spAutoFit/>
          </a:bodyPr>
          <a:lstStyle/>
          <a:p>
            <a:pPr defTabSz="457120">
              <a:defRPr/>
            </a:pPr>
            <a:r>
              <a:rPr lang="en-US" sz="1350" b="1">
                <a:solidFill>
                  <a:srgbClr val="2D2D2D"/>
                </a:solidFill>
                <a:latin typeface="Arial" charset="0"/>
                <a:ea typeface="Arial" charset="0"/>
                <a:cs typeface="Arial" charset="0"/>
              </a:rPr>
              <a:t>Jacob Wilson</a:t>
            </a:r>
          </a:p>
        </p:txBody>
      </p:sp>
      <p:sp>
        <p:nvSpPr>
          <p:cNvPr id="17" name="TextBox 16">
            <a:extLst>
              <a:ext uri="{FF2B5EF4-FFF2-40B4-BE49-F238E27FC236}">
                <a16:creationId xmlns:a16="http://schemas.microsoft.com/office/drawing/2014/main" id="{177304F7-79D7-4BBA-9241-0037CFBB03BF}"/>
              </a:ext>
            </a:extLst>
          </p:cNvPr>
          <p:cNvSpPr txBox="1"/>
          <p:nvPr/>
        </p:nvSpPr>
        <p:spPr>
          <a:xfrm>
            <a:off x="7628529" y="2561959"/>
            <a:ext cx="1535687" cy="300082"/>
          </a:xfrm>
          <a:prstGeom prst="rect">
            <a:avLst/>
          </a:prstGeom>
          <a:noFill/>
        </p:spPr>
        <p:txBody>
          <a:bodyPr wrap="square" rtlCol="0">
            <a:spAutoFit/>
          </a:bodyPr>
          <a:lstStyle/>
          <a:p>
            <a:pPr defTabSz="457120">
              <a:defRPr/>
            </a:pPr>
            <a:r>
              <a:rPr lang="en-US" sz="1350" b="1" dirty="0">
                <a:solidFill>
                  <a:srgbClr val="2D2D2D"/>
                </a:solidFill>
                <a:latin typeface="Arial" charset="0"/>
                <a:ea typeface="Arial" charset="0"/>
                <a:cs typeface="Arial" charset="0"/>
              </a:rPr>
              <a:t>Albert Zatonskiy</a:t>
            </a:r>
          </a:p>
        </p:txBody>
      </p:sp>
      <p:sp>
        <p:nvSpPr>
          <p:cNvPr id="18" name="TextBox 17">
            <a:extLst>
              <a:ext uri="{FF2B5EF4-FFF2-40B4-BE49-F238E27FC236}">
                <a16:creationId xmlns:a16="http://schemas.microsoft.com/office/drawing/2014/main" id="{177304F7-79D7-4BBA-9241-0037CFBB03BF}"/>
              </a:ext>
            </a:extLst>
          </p:cNvPr>
          <p:cNvSpPr txBox="1"/>
          <p:nvPr/>
        </p:nvSpPr>
        <p:spPr>
          <a:xfrm>
            <a:off x="3052207" y="4050375"/>
            <a:ext cx="1203179" cy="507831"/>
          </a:xfrm>
          <a:prstGeom prst="rect">
            <a:avLst/>
          </a:prstGeom>
          <a:noFill/>
        </p:spPr>
        <p:txBody>
          <a:bodyPr wrap="square" rtlCol="0">
            <a:spAutoFit/>
          </a:bodyPr>
          <a:lstStyle/>
          <a:p>
            <a:pPr defTabSz="457120">
              <a:defRPr/>
            </a:pPr>
            <a:r>
              <a:rPr lang="en-US" sz="1350" b="1" dirty="0">
                <a:solidFill>
                  <a:srgbClr val="2D2D2D"/>
                </a:solidFill>
                <a:latin typeface="Arial" charset="0"/>
                <a:ea typeface="Arial" charset="0"/>
                <a:cs typeface="Arial" charset="0"/>
              </a:rPr>
              <a:t>Logan Saker</a:t>
            </a: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5852" y="2897830"/>
            <a:ext cx="1046954" cy="1113452"/>
          </a:xfrm>
          <a:prstGeom prst="rect">
            <a:avLst/>
          </a:prstGeom>
          <a:ln w="19050">
            <a:solidFill>
              <a:srgbClr val="070101"/>
            </a:solidFill>
          </a:ln>
        </p:spPr>
      </p:pic>
      <p:sp>
        <p:nvSpPr>
          <p:cNvPr id="19" name="TextBox 18">
            <a:extLst>
              <a:ext uri="{FF2B5EF4-FFF2-40B4-BE49-F238E27FC236}">
                <a16:creationId xmlns:a16="http://schemas.microsoft.com/office/drawing/2014/main" id="{177304F7-79D7-4BBA-9241-0037CFBB03BF}"/>
              </a:ext>
            </a:extLst>
          </p:cNvPr>
          <p:cNvSpPr txBox="1"/>
          <p:nvPr/>
        </p:nvSpPr>
        <p:spPr>
          <a:xfrm>
            <a:off x="4718573" y="4011281"/>
            <a:ext cx="1185926" cy="300082"/>
          </a:xfrm>
          <a:prstGeom prst="rect">
            <a:avLst/>
          </a:prstGeom>
          <a:noFill/>
        </p:spPr>
        <p:txBody>
          <a:bodyPr wrap="square" rtlCol="0">
            <a:spAutoFit/>
          </a:bodyPr>
          <a:lstStyle/>
          <a:p>
            <a:pPr defTabSz="457120">
              <a:defRPr/>
            </a:pPr>
            <a:r>
              <a:rPr lang="en-US" sz="1350" b="1" dirty="0">
                <a:solidFill>
                  <a:srgbClr val="2D2D2D"/>
                </a:solidFill>
                <a:latin typeface="Arial" charset="0"/>
                <a:ea typeface="Arial" charset="0"/>
                <a:cs typeface="Arial" charset="0"/>
              </a:rPr>
              <a:t>Mina Girgis</a:t>
            </a:r>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4582" y="2925046"/>
            <a:ext cx="1046951" cy="1116635"/>
          </a:xfrm>
          <a:prstGeom prst="rect">
            <a:avLst/>
          </a:prstGeom>
          <a:ln w="19050">
            <a:solidFill>
              <a:srgbClr val="070101"/>
            </a:solidFill>
          </a:ln>
        </p:spPr>
      </p:pic>
      <p:sp>
        <p:nvSpPr>
          <p:cNvPr id="20" name="TextBox 19">
            <a:extLst>
              <a:ext uri="{FF2B5EF4-FFF2-40B4-BE49-F238E27FC236}">
                <a16:creationId xmlns:a16="http://schemas.microsoft.com/office/drawing/2014/main" id="{177304F7-79D7-4BBA-9241-0037CFBB03BF}"/>
              </a:ext>
            </a:extLst>
          </p:cNvPr>
          <p:cNvSpPr txBox="1"/>
          <p:nvPr/>
        </p:nvSpPr>
        <p:spPr>
          <a:xfrm>
            <a:off x="6367686" y="4044051"/>
            <a:ext cx="1185926" cy="507831"/>
          </a:xfrm>
          <a:prstGeom prst="rect">
            <a:avLst/>
          </a:prstGeom>
          <a:noFill/>
        </p:spPr>
        <p:txBody>
          <a:bodyPr wrap="square" rtlCol="0">
            <a:spAutoFit/>
          </a:bodyPr>
          <a:lstStyle/>
          <a:p>
            <a:pPr defTabSz="457120">
              <a:defRPr/>
            </a:pPr>
            <a:r>
              <a:rPr lang="en-US" sz="1350" b="1" dirty="0">
                <a:solidFill>
                  <a:srgbClr val="2D2D2D"/>
                </a:solidFill>
                <a:latin typeface="Arial" charset="0"/>
                <a:ea typeface="Arial" charset="0"/>
                <a:cs typeface="Arial" charset="0"/>
              </a:rPr>
              <a:t>Rishab Kohli</a:t>
            </a:r>
          </a:p>
        </p:txBody>
      </p:sp>
      <p:pic>
        <p:nvPicPr>
          <p:cNvPr id="6" name="Picture 5">
            <a:extLst>
              <a:ext uri="{FF2B5EF4-FFF2-40B4-BE49-F238E27FC236}">
                <a16:creationId xmlns:a16="http://schemas.microsoft.com/office/drawing/2014/main" id="{65A69CDC-9167-4B71-94DB-5AE193E5B53A}"/>
              </a:ext>
            </a:extLst>
          </p:cNvPr>
          <p:cNvPicPr>
            <a:picLocks noChangeAspect="1"/>
          </p:cNvPicPr>
          <p:nvPr/>
        </p:nvPicPr>
        <p:blipFill>
          <a:blip r:embed="rId9"/>
          <a:stretch>
            <a:fillRect/>
          </a:stretch>
        </p:blipFill>
        <p:spPr>
          <a:xfrm>
            <a:off x="737577" y="1942101"/>
            <a:ext cx="1218872" cy="1394011"/>
          </a:xfrm>
          <a:prstGeom prst="rect">
            <a:avLst/>
          </a:prstGeom>
          <a:ln w="19050">
            <a:solidFill>
              <a:srgbClr val="070101"/>
            </a:solidFill>
          </a:ln>
        </p:spPr>
      </p:pic>
      <p:sp>
        <p:nvSpPr>
          <p:cNvPr id="27" name="TextBox 26">
            <a:extLst>
              <a:ext uri="{FF2B5EF4-FFF2-40B4-BE49-F238E27FC236}">
                <a16:creationId xmlns:a16="http://schemas.microsoft.com/office/drawing/2014/main" id="{DCCF777C-496F-4CB7-9567-9B3273CDC04D}"/>
              </a:ext>
            </a:extLst>
          </p:cNvPr>
          <p:cNvSpPr txBox="1"/>
          <p:nvPr/>
        </p:nvSpPr>
        <p:spPr>
          <a:xfrm>
            <a:off x="584114" y="3454555"/>
            <a:ext cx="1525796" cy="300082"/>
          </a:xfrm>
          <a:prstGeom prst="rect">
            <a:avLst/>
          </a:prstGeom>
          <a:noFill/>
        </p:spPr>
        <p:txBody>
          <a:bodyPr wrap="square" rtlCol="0">
            <a:spAutoFit/>
          </a:bodyPr>
          <a:lstStyle/>
          <a:p>
            <a:pPr defTabSz="457120">
              <a:defRPr/>
            </a:pPr>
            <a:r>
              <a:rPr lang="en-US" sz="1350" b="1" dirty="0">
                <a:solidFill>
                  <a:srgbClr val="2D2D2D"/>
                </a:solidFill>
                <a:latin typeface="Arial" charset="0"/>
                <a:ea typeface="Arial" charset="0"/>
                <a:cs typeface="Arial" charset="0"/>
              </a:rPr>
              <a:t>Jacob Robinson</a:t>
            </a:r>
          </a:p>
        </p:txBody>
      </p:sp>
    </p:spTree>
    <p:extLst>
      <p:ext uri="{BB962C8B-B14F-4D97-AF65-F5344CB8AC3E}">
        <p14:creationId xmlns:p14="http://schemas.microsoft.com/office/powerpoint/2010/main" val="1032809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6813" y="1042696"/>
            <a:ext cx="7770376" cy="1727333"/>
          </a:xfrm>
        </p:spPr>
        <p:txBody>
          <a:bodyPr/>
          <a:lstStyle/>
          <a:p>
            <a:pPr algn="ctr"/>
            <a:r>
              <a:rPr lang="en-US" sz="3600" dirty="0"/>
              <a:t>Investment Thesis</a:t>
            </a:r>
            <a:br>
              <a:rPr lang="en-US" sz="3600" dirty="0"/>
            </a:br>
            <a:r>
              <a:rPr lang="en-US" sz="3600" dirty="0"/>
              <a:t>-</a:t>
            </a:r>
            <a:br>
              <a:rPr lang="en-US" sz="3600" dirty="0"/>
            </a:br>
            <a:r>
              <a:rPr lang="en-US" sz="3600" dirty="0"/>
              <a:t>Value – Profitability – Momentum</a:t>
            </a:r>
          </a:p>
        </p:txBody>
      </p:sp>
    </p:spTree>
    <p:extLst>
      <p:ext uri="{BB962C8B-B14F-4D97-AF65-F5344CB8AC3E}">
        <p14:creationId xmlns:p14="http://schemas.microsoft.com/office/powerpoint/2010/main" val="2570701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F7DA5886-230C-E14B-A0DB-28CEBD93A9AE}"/>
              </a:ext>
            </a:extLst>
          </p:cNvPr>
          <p:cNvSpPr/>
          <p:nvPr/>
        </p:nvSpPr>
        <p:spPr>
          <a:xfrm>
            <a:off x="3504663" y="2341232"/>
            <a:ext cx="1067338" cy="801207"/>
          </a:xfrm>
          <a:custGeom>
            <a:avLst/>
            <a:gdLst>
              <a:gd name="connsiteX0" fmla="*/ 352854 w 1423117"/>
              <a:gd name="connsiteY0" fmla="*/ 0 h 1068276"/>
              <a:gd name="connsiteX1" fmla="*/ 1401524 w 1423117"/>
              <a:gd name="connsiteY1" fmla="*/ 434373 h 1068276"/>
              <a:gd name="connsiteX2" fmla="*/ 1423117 w 1423117"/>
              <a:gd name="connsiteY2" fmla="*/ 458131 h 1068276"/>
              <a:gd name="connsiteX3" fmla="*/ 1348991 w 1423117"/>
              <a:gd name="connsiteY3" fmla="*/ 539690 h 1068276"/>
              <a:gd name="connsiteX4" fmla="*/ 1077011 w 1423117"/>
              <a:gd name="connsiteY4" fmla="*/ 1042031 h 1068276"/>
              <a:gd name="connsiteX5" fmla="*/ 1070263 w 1423117"/>
              <a:gd name="connsiteY5" fmla="*/ 1068276 h 1068276"/>
              <a:gd name="connsiteX6" fmla="*/ 982104 w 1423117"/>
              <a:gd name="connsiteY6" fmla="*/ 1045608 h 1068276"/>
              <a:gd name="connsiteX7" fmla="*/ 6748 w 1423117"/>
              <a:gd name="connsiteY7" fmla="*/ 70252 h 1068276"/>
              <a:gd name="connsiteX8" fmla="*/ 0 w 1423117"/>
              <a:gd name="connsiteY8" fmla="*/ 44007 h 1068276"/>
              <a:gd name="connsiteX9" fmla="*/ 53969 w 1423117"/>
              <a:gd name="connsiteY9" fmla="*/ 30130 h 1068276"/>
              <a:gd name="connsiteX10" fmla="*/ 352854 w 1423117"/>
              <a:gd name="connsiteY10" fmla="*/ 0 h 106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3117" h="1068276">
                <a:moveTo>
                  <a:pt x="352854" y="0"/>
                </a:moveTo>
                <a:cubicBezTo>
                  <a:pt x="762385" y="0"/>
                  <a:pt x="1133146" y="165995"/>
                  <a:pt x="1401524" y="434373"/>
                </a:cubicBezTo>
                <a:lnTo>
                  <a:pt x="1423117" y="458131"/>
                </a:lnTo>
                <a:lnTo>
                  <a:pt x="1348991" y="539690"/>
                </a:lnTo>
                <a:cubicBezTo>
                  <a:pt x="1228097" y="686180"/>
                  <a:pt x="1134786" y="856278"/>
                  <a:pt x="1077011" y="1042031"/>
                </a:cubicBezTo>
                <a:lnTo>
                  <a:pt x="1070263" y="1068276"/>
                </a:lnTo>
                <a:lnTo>
                  <a:pt x="982104" y="1045608"/>
                </a:lnTo>
                <a:cubicBezTo>
                  <a:pt x="517720" y="901170"/>
                  <a:pt x="151187" y="534636"/>
                  <a:pt x="6748" y="70252"/>
                </a:cubicBezTo>
                <a:lnTo>
                  <a:pt x="0" y="44007"/>
                </a:lnTo>
                <a:lnTo>
                  <a:pt x="53969" y="30130"/>
                </a:lnTo>
                <a:cubicBezTo>
                  <a:pt x="150512" y="10375"/>
                  <a:pt x="250471" y="0"/>
                  <a:pt x="352854" y="0"/>
                </a:cubicBezTo>
                <a:close/>
              </a:path>
            </a:pathLst>
          </a:custGeom>
          <a:solidFill>
            <a:schemeClr val="accent1"/>
          </a:solidFill>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96609" tIns="389299" rIns="296608" bIns="834212" numCol="1" spcCol="1270" anchor="ctr" anchorCtr="0">
            <a:noAutofit/>
          </a:bodyPr>
          <a:lstStyle/>
          <a:p>
            <a:pPr algn="ctr" defTabSz="933450">
              <a:lnSpc>
                <a:spcPct val="90000"/>
              </a:lnSpc>
              <a:spcBef>
                <a:spcPct val="0"/>
              </a:spcBef>
              <a:spcAft>
                <a:spcPct val="35000"/>
              </a:spcAft>
              <a:defRPr/>
            </a:pPr>
            <a:endParaRPr lang="en-US" sz="2100" dirty="0">
              <a:solidFill>
                <a:srgbClr val="2D2D2D"/>
              </a:solidFill>
              <a:latin typeface="Calibri"/>
            </a:endParaRPr>
          </a:p>
        </p:txBody>
      </p:sp>
      <p:sp>
        <p:nvSpPr>
          <p:cNvPr id="15" name="Freeform 14">
            <a:extLst>
              <a:ext uri="{FF2B5EF4-FFF2-40B4-BE49-F238E27FC236}">
                <a16:creationId xmlns:a16="http://schemas.microsoft.com/office/drawing/2014/main" id="{E50A7181-15DB-7D4E-94C9-F57ECB4FA941}"/>
              </a:ext>
            </a:extLst>
          </p:cNvPr>
          <p:cNvSpPr/>
          <p:nvPr/>
        </p:nvSpPr>
        <p:spPr>
          <a:xfrm>
            <a:off x="4572000" y="2341232"/>
            <a:ext cx="1067337" cy="801207"/>
          </a:xfrm>
          <a:custGeom>
            <a:avLst/>
            <a:gdLst>
              <a:gd name="connsiteX0" fmla="*/ 1070262 w 1423116"/>
              <a:gd name="connsiteY0" fmla="*/ 0 h 1068276"/>
              <a:gd name="connsiteX1" fmla="*/ 1369147 w 1423116"/>
              <a:gd name="connsiteY1" fmla="*/ 30130 h 1068276"/>
              <a:gd name="connsiteX2" fmla="*/ 1423116 w 1423116"/>
              <a:gd name="connsiteY2" fmla="*/ 44007 h 1068276"/>
              <a:gd name="connsiteX3" fmla="*/ 1416367 w 1423116"/>
              <a:gd name="connsiteY3" fmla="*/ 70252 h 1068276"/>
              <a:gd name="connsiteX4" fmla="*/ 441011 w 1423116"/>
              <a:gd name="connsiteY4" fmla="*/ 1045608 h 1068276"/>
              <a:gd name="connsiteX5" fmla="*/ 352854 w 1423116"/>
              <a:gd name="connsiteY5" fmla="*/ 1068276 h 1068276"/>
              <a:gd name="connsiteX6" fmla="*/ 346105 w 1423116"/>
              <a:gd name="connsiteY6" fmla="*/ 1042031 h 1068276"/>
              <a:gd name="connsiteX7" fmla="*/ 74125 w 1423116"/>
              <a:gd name="connsiteY7" fmla="*/ 539690 h 1068276"/>
              <a:gd name="connsiteX8" fmla="*/ 0 w 1423116"/>
              <a:gd name="connsiteY8" fmla="*/ 458131 h 1068276"/>
              <a:gd name="connsiteX9" fmla="*/ 21592 w 1423116"/>
              <a:gd name="connsiteY9" fmla="*/ 434373 h 1068276"/>
              <a:gd name="connsiteX10" fmla="*/ 1070262 w 1423116"/>
              <a:gd name="connsiteY10" fmla="*/ 0 h 106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3116" h="1068276">
                <a:moveTo>
                  <a:pt x="1070262" y="0"/>
                </a:moveTo>
                <a:cubicBezTo>
                  <a:pt x="1172645" y="0"/>
                  <a:pt x="1272605" y="10375"/>
                  <a:pt x="1369147" y="30130"/>
                </a:cubicBezTo>
                <a:lnTo>
                  <a:pt x="1423116" y="44007"/>
                </a:lnTo>
                <a:lnTo>
                  <a:pt x="1416367" y="70252"/>
                </a:lnTo>
                <a:cubicBezTo>
                  <a:pt x="1271929" y="534636"/>
                  <a:pt x="905396" y="901170"/>
                  <a:pt x="441011" y="1045608"/>
                </a:cubicBezTo>
                <a:lnTo>
                  <a:pt x="352854" y="1068276"/>
                </a:lnTo>
                <a:lnTo>
                  <a:pt x="346105" y="1042031"/>
                </a:lnTo>
                <a:cubicBezTo>
                  <a:pt x="288330" y="856278"/>
                  <a:pt x="195019" y="686180"/>
                  <a:pt x="74125" y="539690"/>
                </a:cubicBezTo>
                <a:lnTo>
                  <a:pt x="0" y="458131"/>
                </a:lnTo>
                <a:lnTo>
                  <a:pt x="21592" y="434373"/>
                </a:lnTo>
                <a:cubicBezTo>
                  <a:pt x="289970" y="165995"/>
                  <a:pt x="660731" y="0"/>
                  <a:pt x="1070262" y="0"/>
                </a:cubicBezTo>
                <a:close/>
              </a:path>
            </a:pathLst>
          </a:custGeom>
          <a:solidFill>
            <a:schemeClr val="accent2"/>
          </a:solidFill>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96609" tIns="389299" rIns="296608" bIns="834212" numCol="1" spcCol="1270" anchor="ctr" anchorCtr="0">
            <a:noAutofit/>
          </a:bodyPr>
          <a:lstStyle/>
          <a:p>
            <a:pPr algn="ctr" defTabSz="933450">
              <a:lnSpc>
                <a:spcPct val="90000"/>
              </a:lnSpc>
              <a:spcBef>
                <a:spcPct val="0"/>
              </a:spcBef>
              <a:spcAft>
                <a:spcPct val="35000"/>
              </a:spcAft>
              <a:defRPr/>
            </a:pPr>
            <a:endParaRPr lang="en-US" sz="2100" dirty="0">
              <a:solidFill>
                <a:srgbClr val="2D2D2D"/>
              </a:solidFill>
              <a:latin typeface="Calibri"/>
            </a:endParaRPr>
          </a:p>
        </p:txBody>
      </p:sp>
      <p:sp>
        <p:nvSpPr>
          <p:cNvPr id="14" name="Freeform 13">
            <a:extLst>
              <a:ext uri="{FF2B5EF4-FFF2-40B4-BE49-F238E27FC236}">
                <a16:creationId xmlns:a16="http://schemas.microsoft.com/office/drawing/2014/main" id="{D19663EE-CB4C-C14A-8829-603E941EBCB7}"/>
              </a:ext>
            </a:extLst>
          </p:cNvPr>
          <p:cNvSpPr/>
          <p:nvPr/>
        </p:nvSpPr>
        <p:spPr>
          <a:xfrm>
            <a:off x="4262415" y="3142439"/>
            <a:ext cx="619171" cy="1079759"/>
          </a:xfrm>
          <a:custGeom>
            <a:avLst/>
            <a:gdLst>
              <a:gd name="connsiteX0" fmla="*/ 765635 w 825561"/>
              <a:gd name="connsiteY0" fmla="*/ 0 h 1439679"/>
              <a:gd name="connsiteX1" fmla="*/ 795431 w 825561"/>
              <a:gd name="connsiteY1" fmla="*/ 115882 h 1439679"/>
              <a:gd name="connsiteX2" fmla="*/ 825561 w 825561"/>
              <a:gd name="connsiteY2" fmla="*/ 414767 h 1439679"/>
              <a:gd name="connsiteX3" fmla="*/ 486906 w 825561"/>
              <a:gd name="connsiteY3" fmla="*/ 1358120 h 1439679"/>
              <a:gd name="connsiteX4" fmla="*/ 412781 w 825561"/>
              <a:gd name="connsiteY4" fmla="*/ 1439679 h 1439679"/>
              <a:gd name="connsiteX5" fmla="*/ 338655 w 825561"/>
              <a:gd name="connsiteY5" fmla="*/ 1358120 h 1439679"/>
              <a:gd name="connsiteX6" fmla="*/ 0 w 825561"/>
              <a:gd name="connsiteY6" fmla="*/ 414767 h 1439679"/>
              <a:gd name="connsiteX7" fmla="*/ 30130 w 825561"/>
              <a:gd name="connsiteY7" fmla="*/ 115882 h 1439679"/>
              <a:gd name="connsiteX8" fmla="*/ 59927 w 825561"/>
              <a:gd name="connsiteY8" fmla="*/ 0 h 1439679"/>
              <a:gd name="connsiteX9" fmla="*/ 113895 w 825561"/>
              <a:gd name="connsiteY9" fmla="*/ 13877 h 1439679"/>
              <a:gd name="connsiteX10" fmla="*/ 412780 w 825561"/>
              <a:gd name="connsiteY10" fmla="*/ 44007 h 1439679"/>
              <a:gd name="connsiteX11" fmla="*/ 711665 w 825561"/>
              <a:gd name="connsiteY11" fmla="*/ 13877 h 1439679"/>
              <a:gd name="connsiteX12" fmla="*/ 765635 w 825561"/>
              <a:gd name="connsiteY12" fmla="*/ 0 h 143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5561" h="1439679">
                <a:moveTo>
                  <a:pt x="765635" y="0"/>
                </a:moveTo>
                <a:lnTo>
                  <a:pt x="795431" y="115882"/>
                </a:lnTo>
                <a:cubicBezTo>
                  <a:pt x="815187" y="212425"/>
                  <a:pt x="825561" y="312384"/>
                  <a:pt x="825561" y="414767"/>
                </a:cubicBezTo>
                <a:cubicBezTo>
                  <a:pt x="825561" y="773107"/>
                  <a:pt x="698471" y="1101763"/>
                  <a:pt x="486906" y="1358120"/>
                </a:cubicBezTo>
                <a:lnTo>
                  <a:pt x="412781" y="1439679"/>
                </a:lnTo>
                <a:lnTo>
                  <a:pt x="338655" y="1358120"/>
                </a:lnTo>
                <a:cubicBezTo>
                  <a:pt x="127090" y="1101763"/>
                  <a:pt x="0" y="773107"/>
                  <a:pt x="0" y="414767"/>
                </a:cubicBezTo>
                <a:cubicBezTo>
                  <a:pt x="0" y="312384"/>
                  <a:pt x="10375" y="212425"/>
                  <a:pt x="30130" y="115882"/>
                </a:cubicBezTo>
                <a:lnTo>
                  <a:pt x="59927" y="0"/>
                </a:lnTo>
                <a:lnTo>
                  <a:pt x="113895" y="13877"/>
                </a:lnTo>
                <a:cubicBezTo>
                  <a:pt x="210438" y="33633"/>
                  <a:pt x="310397" y="44007"/>
                  <a:pt x="412780" y="44007"/>
                </a:cubicBezTo>
                <a:cubicBezTo>
                  <a:pt x="515163" y="44007"/>
                  <a:pt x="615123" y="33633"/>
                  <a:pt x="711665" y="13877"/>
                </a:cubicBezTo>
                <a:lnTo>
                  <a:pt x="765635" y="0"/>
                </a:lnTo>
                <a:close/>
              </a:path>
            </a:pathLst>
          </a:custGeom>
          <a:solidFill>
            <a:schemeClr val="accent1"/>
          </a:solidFill>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96609" tIns="389299" rIns="296608" bIns="834212" numCol="1" spcCol="1270" anchor="ctr" anchorCtr="0">
            <a:noAutofit/>
          </a:bodyPr>
          <a:lstStyle/>
          <a:p>
            <a:pPr algn="ctr" defTabSz="933450">
              <a:lnSpc>
                <a:spcPct val="90000"/>
              </a:lnSpc>
              <a:spcBef>
                <a:spcPct val="0"/>
              </a:spcBef>
              <a:spcAft>
                <a:spcPct val="35000"/>
              </a:spcAft>
              <a:defRPr/>
            </a:pPr>
            <a:endParaRPr lang="en-US" sz="2100" dirty="0">
              <a:solidFill>
                <a:srgbClr val="2D2D2D"/>
              </a:solidFill>
              <a:latin typeface="Calibri"/>
            </a:endParaRPr>
          </a:p>
        </p:txBody>
      </p:sp>
      <p:sp>
        <p:nvSpPr>
          <p:cNvPr id="13" name="Freeform 12">
            <a:extLst>
              <a:ext uri="{FF2B5EF4-FFF2-40B4-BE49-F238E27FC236}">
                <a16:creationId xmlns:a16="http://schemas.microsoft.com/office/drawing/2014/main" id="{55780EA9-5DD2-3648-AE2C-FE34EF0A2A0A}"/>
              </a:ext>
            </a:extLst>
          </p:cNvPr>
          <p:cNvSpPr/>
          <p:nvPr/>
        </p:nvSpPr>
        <p:spPr>
          <a:xfrm>
            <a:off x="3459716" y="950879"/>
            <a:ext cx="2224565" cy="1733951"/>
          </a:xfrm>
          <a:custGeom>
            <a:avLst/>
            <a:gdLst>
              <a:gd name="connsiteX0" fmla="*/ 1483043 w 2966086"/>
              <a:gd name="connsiteY0" fmla="*/ 0 h 2311934"/>
              <a:gd name="connsiteX1" fmla="*/ 2966086 w 2966086"/>
              <a:gd name="connsiteY1" fmla="*/ 1483043 h 2311934"/>
              <a:gd name="connsiteX2" fmla="*/ 2935956 w 2966086"/>
              <a:gd name="connsiteY2" fmla="*/ 1781928 h 2311934"/>
              <a:gd name="connsiteX3" fmla="*/ 2906160 w 2966086"/>
              <a:gd name="connsiteY3" fmla="*/ 1897810 h 2311934"/>
              <a:gd name="connsiteX4" fmla="*/ 2852191 w 2966086"/>
              <a:gd name="connsiteY4" fmla="*/ 1883933 h 2311934"/>
              <a:gd name="connsiteX5" fmla="*/ 2553306 w 2966086"/>
              <a:gd name="connsiteY5" fmla="*/ 1853803 h 2311934"/>
              <a:gd name="connsiteX6" fmla="*/ 1504636 w 2966086"/>
              <a:gd name="connsiteY6" fmla="*/ 2288176 h 2311934"/>
              <a:gd name="connsiteX7" fmla="*/ 1483044 w 2966086"/>
              <a:gd name="connsiteY7" fmla="*/ 2311934 h 2311934"/>
              <a:gd name="connsiteX8" fmla="*/ 1461451 w 2966086"/>
              <a:gd name="connsiteY8" fmla="*/ 2288176 h 2311934"/>
              <a:gd name="connsiteX9" fmla="*/ 412781 w 2966086"/>
              <a:gd name="connsiteY9" fmla="*/ 1853803 h 2311934"/>
              <a:gd name="connsiteX10" fmla="*/ 113896 w 2966086"/>
              <a:gd name="connsiteY10" fmla="*/ 1883933 h 2311934"/>
              <a:gd name="connsiteX11" fmla="*/ 59927 w 2966086"/>
              <a:gd name="connsiteY11" fmla="*/ 1897810 h 2311934"/>
              <a:gd name="connsiteX12" fmla="*/ 30130 w 2966086"/>
              <a:gd name="connsiteY12" fmla="*/ 1781928 h 2311934"/>
              <a:gd name="connsiteX13" fmla="*/ 0 w 2966086"/>
              <a:gd name="connsiteY13" fmla="*/ 1483043 h 2311934"/>
              <a:gd name="connsiteX14" fmla="*/ 1483043 w 2966086"/>
              <a:gd name="connsiteY14" fmla="*/ 0 h 231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6086" h="2311934">
                <a:moveTo>
                  <a:pt x="1483043" y="0"/>
                </a:moveTo>
                <a:cubicBezTo>
                  <a:pt x="2302105" y="0"/>
                  <a:pt x="2966086" y="663981"/>
                  <a:pt x="2966086" y="1483043"/>
                </a:cubicBezTo>
                <a:cubicBezTo>
                  <a:pt x="2966086" y="1585426"/>
                  <a:pt x="2955712" y="1685385"/>
                  <a:pt x="2935956" y="1781928"/>
                </a:cubicBezTo>
                <a:lnTo>
                  <a:pt x="2906160" y="1897810"/>
                </a:lnTo>
                <a:lnTo>
                  <a:pt x="2852191" y="1883933"/>
                </a:lnTo>
                <a:cubicBezTo>
                  <a:pt x="2755649" y="1864178"/>
                  <a:pt x="2655689" y="1853803"/>
                  <a:pt x="2553306" y="1853803"/>
                </a:cubicBezTo>
                <a:cubicBezTo>
                  <a:pt x="2143775" y="1853803"/>
                  <a:pt x="1773014" y="2019798"/>
                  <a:pt x="1504636" y="2288176"/>
                </a:cubicBezTo>
                <a:lnTo>
                  <a:pt x="1483044" y="2311934"/>
                </a:lnTo>
                <a:lnTo>
                  <a:pt x="1461451" y="2288176"/>
                </a:lnTo>
                <a:cubicBezTo>
                  <a:pt x="1193073" y="2019798"/>
                  <a:pt x="822312" y="1853803"/>
                  <a:pt x="412781" y="1853803"/>
                </a:cubicBezTo>
                <a:cubicBezTo>
                  <a:pt x="310398" y="1853803"/>
                  <a:pt x="210439" y="1864178"/>
                  <a:pt x="113896" y="1883933"/>
                </a:cubicBezTo>
                <a:lnTo>
                  <a:pt x="59927" y="1897810"/>
                </a:lnTo>
                <a:lnTo>
                  <a:pt x="30130" y="1781928"/>
                </a:lnTo>
                <a:cubicBezTo>
                  <a:pt x="10375" y="1685385"/>
                  <a:pt x="0" y="1585426"/>
                  <a:pt x="0" y="1483043"/>
                </a:cubicBezTo>
                <a:cubicBezTo>
                  <a:pt x="0" y="663981"/>
                  <a:pt x="663981" y="0"/>
                  <a:pt x="1483043" y="0"/>
                </a:cubicBezTo>
                <a:close/>
              </a:path>
            </a:pathLst>
          </a:custGeom>
          <a:solidFill>
            <a:schemeClr val="accent1">
              <a:lumMod val="60000"/>
              <a:lumOff val="40000"/>
            </a:schemeClr>
          </a:solidFill>
          <a:ln>
            <a:solidFill>
              <a:srgbClr val="070101"/>
            </a:solidFill>
          </a:ln>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96609" tIns="389299" rIns="296608" bIns="834212" numCol="1" spcCol="1270" anchor="ctr" anchorCtr="0">
            <a:noAutofit/>
          </a:bodyPr>
          <a:lstStyle/>
          <a:p>
            <a:pPr algn="ctr" defTabSz="933450">
              <a:lnSpc>
                <a:spcPct val="90000"/>
              </a:lnSpc>
              <a:spcBef>
                <a:spcPct val="0"/>
              </a:spcBef>
              <a:spcAft>
                <a:spcPct val="35000"/>
              </a:spcAft>
              <a:defRPr/>
            </a:pPr>
            <a:endParaRPr lang="en-US" sz="2100" dirty="0">
              <a:solidFill>
                <a:srgbClr val="2D2D2D"/>
              </a:solidFill>
              <a:latin typeface="Calibri"/>
            </a:endParaRPr>
          </a:p>
        </p:txBody>
      </p:sp>
      <p:sp>
        <p:nvSpPr>
          <p:cNvPr id="12" name="Freeform 11">
            <a:extLst>
              <a:ext uri="{FF2B5EF4-FFF2-40B4-BE49-F238E27FC236}">
                <a16:creationId xmlns:a16="http://schemas.microsoft.com/office/drawing/2014/main" id="{CDA1B01B-D7FA-304F-9B28-2D7396519274}"/>
              </a:ext>
            </a:extLst>
          </p:cNvPr>
          <p:cNvSpPr/>
          <p:nvPr/>
        </p:nvSpPr>
        <p:spPr>
          <a:xfrm>
            <a:off x="4572000" y="2374237"/>
            <a:ext cx="1914979" cy="2191559"/>
          </a:xfrm>
          <a:custGeom>
            <a:avLst/>
            <a:gdLst>
              <a:gd name="connsiteX0" fmla="*/ 1423116 w 2553305"/>
              <a:gd name="connsiteY0" fmla="*/ 0 h 2922079"/>
              <a:gd name="connsiteX1" fmla="*/ 1511274 w 2553305"/>
              <a:gd name="connsiteY1" fmla="*/ 22668 h 2922079"/>
              <a:gd name="connsiteX2" fmla="*/ 2553305 w 2553305"/>
              <a:gd name="connsiteY2" fmla="*/ 1439036 h 2922079"/>
              <a:gd name="connsiteX3" fmla="*/ 1070262 w 2553305"/>
              <a:gd name="connsiteY3" fmla="*/ 2922079 h 2922079"/>
              <a:gd name="connsiteX4" fmla="*/ 21592 w 2553305"/>
              <a:gd name="connsiteY4" fmla="*/ 2487706 h 2922079"/>
              <a:gd name="connsiteX5" fmla="*/ 0 w 2553305"/>
              <a:gd name="connsiteY5" fmla="*/ 2463948 h 2922079"/>
              <a:gd name="connsiteX6" fmla="*/ 74125 w 2553305"/>
              <a:gd name="connsiteY6" fmla="*/ 2382389 h 2922079"/>
              <a:gd name="connsiteX7" fmla="*/ 412780 w 2553305"/>
              <a:gd name="connsiteY7" fmla="*/ 1439036 h 2922079"/>
              <a:gd name="connsiteX8" fmla="*/ 382650 w 2553305"/>
              <a:gd name="connsiteY8" fmla="*/ 1140151 h 2922079"/>
              <a:gd name="connsiteX9" fmla="*/ 352854 w 2553305"/>
              <a:gd name="connsiteY9" fmla="*/ 1024269 h 2922079"/>
              <a:gd name="connsiteX10" fmla="*/ 441011 w 2553305"/>
              <a:gd name="connsiteY10" fmla="*/ 1001601 h 2922079"/>
              <a:gd name="connsiteX11" fmla="*/ 1416367 w 2553305"/>
              <a:gd name="connsiteY11" fmla="*/ 26245 h 2922079"/>
              <a:gd name="connsiteX12" fmla="*/ 1423116 w 2553305"/>
              <a:gd name="connsiteY12" fmla="*/ 0 h 29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53305" h="2922079">
                <a:moveTo>
                  <a:pt x="1423116" y="0"/>
                </a:moveTo>
                <a:lnTo>
                  <a:pt x="1511274" y="22668"/>
                </a:lnTo>
                <a:cubicBezTo>
                  <a:pt x="2114974" y="210438"/>
                  <a:pt x="2553305" y="773548"/>
                  <a:pt x="2553305" y="1439036"/>
                </a:cubicBezTo>
                <a:cubicBezTo>
                  <a:pt x="2553305" y="2258098"/>
                  <a:pt x="1889324" y="2922079"/>
                  <a:pt x="1070262" y="2922079"/>
                </a:cubicBezTo>
                <a:cubicBezTo>
                  <a:pt x="660731" y="2922079"/>
                  <a:pt x="289970" y="2756084"/>
                  <a:pt x="21592" y="2487706"/>
                </a:cubicBezTo>
                <a:lnTo>
                  <a:pt x="0" y="2463948"/>
                </a:lnTo>
                <a:lnTo>
                  <a:pt x="74125" y="2382389"/>
                </a:lnTo>
                <a:cubicBezTo>
                  <a:pt x="285690" y="2126032"/>
                  <a:pt x="412780" y="1797376"/>
                  <a:pt x="412780" y="1439036"/>
                </a:cubicBezTo>
                <a:cubicBezTo>
                  <a:pt x="412780" y="1336653"/>
                  <a:pt x="402406" y="1236694"/>
                  <a:pt x="382650" y="1140151"/>
                </a:cubicBezTo>
                <a:lnTo>
                  <a:pt x="352854" y="1024269"/>
                </a:lnTo>
                <a:lnTo>
                  <a:pt x="441011" y="1001601"/>
                </a:lnTo>
                <a:cubicBezTo>
                  <a:pt x="905396" y="857163"/>
                  <a:pt x="1271929" y="490629"/>
                  <a:pt x="1416367" y="26245"/>
                </a:cubicBezTo>
                <a:lnTo>
                  <a:pt x="1423116" y="0"/>
                </a:lnTo>
                <a:close/>
              </a:path>
            </a:pathLst>
          </a:custGeom>
          <a:solidFill>
            <a:schemeClr val="accent1">
              <a:lumMod val="60000"/>
              <a:lumOff val="40000"/>
            </a:schemeClr>
          </a:solidFill>
          <a:ln>
            <a:solidFill>
              <a:srgbClr val="070101"/>
            </a:solidFill>
          </a:ln>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96609" tIns="389299" rIns="296608" bIns="834212" numCol="1" spcCol="1270" anchor="ctr" anchorCtr="0">
            <a:noAutofit/>
          </a:bodyPr>
          <a:lstStyle/>
          <a:p>
            <a:pPr algn="ctr" defTabSz="933450">
              <a:lnSpc>
                <a:spcPct val="90000"/>
              </a:lnSpc>
              <a:spcBef>
                <a:spcPct val="0"/>
              </a:spcBef>
              <a:spcAft>
                <a:spcPct val="35000"/>
              </a:spcAft>
              <a:defRPr/>
            </a:pPr>
            <a:endParaRPr lang="en-US" sz="2100" b="1" dirty="0">
              <a:solidFill>
                <a:srgbClr val="2D2D2D"/>
              </a:solidFill>
              <a:latin typeface="Calibri"/>
            </a:endParaRPr>
          </a:p>
        </p:txBody>
      </p:sp>
      <p:sp>
        <p:nvSpPr>
          <p:cNvPr id="11" name="Freeform 10">
            <a:extLst>
              <a:ext uri="{FF2B5EF4-FFF2-40B4-BE49-F238E27FC236}">
                <a16:creationId xmlns:a16="http://schemas.microsoft.com/office/drawing/2014/main" id="{593C2F24-C0C8-B74E-A029-3A3851082728}"/>
              </a:ext>
            </a:extLst>
          </p:cNvPr>
          <p:cNvSpPr/>
          <p:nvPr/>
        </p:nvSpPr>
        <p:spPr>
          <a:xfrm>
            <a:off x="2657020" y="2374237"/>
            <a:ext cx="1914980" cy="2191559"/>
          </a:xfrm>
          <a:custGeom>
            <a:avLst/>
            <a:gdLst>
              <a:gd name="connsiteX0" fmla="*/ 1130189 w 2553306"/>
              <a:gd name="connsiteY0" fmla="*/ 0 h 2922079"/>
              <a:gd name="connsiteX1" fmla="*/ 1136937 w 2553306"/>
              <a:gd name="connsiteY1" fmla="*/ 26245 h 2922079"/>
              <a:gd name="connsiteX2" fmla="*/ 2112293 w 2553306"/>
              <a:gd name="connsiteY2" fmla="*/ 1001601 h 2922079"/>
              <a:gd name="connsiteX3" fmla="*/ 2200452 w 2553306"/>
              <a:gd name="connsiteY3" fmla="*/ 1024269 h 2922079"/>
              <a:gd name="connsiteX4" fmla="*/ 2170655 w 2553306"/>
              <a:gd name="connsiteY4" fmla="*/ 1140151 h 2922079"/>
              <a:gd name="connsiteX5" fmla="*/ 2140525 w 2553306"/>
              <a:gd name="connsiteY5" fmla="*/ 1439036 h 2922079"/>
              <a:gd name="connsiteX6" fmla="*/ 2479180 w 2553306"/>
              <a:gd name="connsiteY6" fmla="*/ 2382389 h 2922079"/>
              <a:gd name="connsiteX7" fmla="*/ 2553306 w 2553306"/>
              <a:gd name="connsiteY7" fmla="*/ 2463948 h 2922079"/>
              <a:gd name="connsiteX8" fmla="*/ 2531713 w 2553306"/>
              <a:gd name="connsiteY8" fmla="*/ 2487706 h 2922079"/>
              <a:gd name="connsiteX9" fmla="*/ 1483043 w 2553306"/>
              <a:gd name="connsiteY9" fmla="*/ 2922079 h 2922079"/>
              <a:gd name="connsiteX10" fmla="*/ 0 w 2553306"/>
              <a:gd name="connsiteY10" fmla="*/ 1439036 h 2922079"/>
              <a:gd name="connsiteX11" fmla="*/ 1042031 w 2553306"/>
              <a:gd name="connsiteY11" fmla="*/ 22668 h 2922079"/>
              <a:gd name="connsiteX12" fmla="*/ 1130189 w 2553306"/>
              <a:gd name="connsiteY12" fmla="*/ 0 h 29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53306" h="2922079">
                <a:moveTo>
                  <a:pt x="1130189" y="0"/>
                </a:moveTo>
                <a:lnTo>
                  <a:pt x="1136937" y="26245"/>
                </a:lnTo>
                <a:cubicBezTo>
                  <a:pt x="1281376" y="490629"/>
                  <a:pt x="1647909" y="857163"/>
                  <a:pt x="2112293" y="1001601"/>
                </a:cubicBezTo>
                <a:lnTo>
                  <a:pt x="2200452" y="1024269"/>
                </a:lnTo>
                <a:lnTo>
                  <a:pt x="2170655" y="1140151"/>
                </a:lnTo>
                <a:cubicBezTo>
                  <a:pt x="2150900" y="1236694"/>
                  <a:pt x="2140525" y="1336653"/>
                  <a:pt x="2140525" y="1439036"/>
                </a:cubicBezTo>
                <a:cubicBezTo>
                  <a:pt x="2140525" y="1797376"/>
                  <a:pt x="2267615" y="2126032"/>
                  <a:pt x="2479180" y="2382389"/>
                </a:cubicBezTo>
                <a:lnTo>
                  <a:pt x="2553306" y="2463948"/>
                </a:lnTo>
                <a:lnTo>
                  <a:pt x="2531713" y="2487706"/>
                </a:lnTo>
                <a:cubicBezTo>
                  <a:pt x="2263335" y="2756084"/>
                  <a:pt x="1892574" y="2922079"/>
                  <a:pt x="1483043" y="2922079"/>
                </a:cubicBezTo>
                <a:cubicBezTo>
                  <a:pt x="663981" y="2922079"/>
                  <a:pt x="0" y="2258098"/>
                  <a:pt x="0" y="1439036"/>
                </a:cubicBezTo>
                <a:cubicBezTo>
                  <a:pt x="0" y="773548"/>
                  <a:pt x="438331" y="210438"/>
                  <a:pt x="1042031" y="22668"/>
                </a:cubicBezTo>
                <a:lnTo>
                  <a:pt x="1130189" y="0"/>
                </a:lnTo>
                <a:close/>
              </a:path>
            </a:pathLst>
          </a:custGeom>
          <a:solidFill>
            <a:schemeClr val="accent1">
              <a:lumMod val="60000"/>
              <a:lumOff val="40000"/>
            </a:schemeClr>
          </a:solidFill>
          <a:ln>
            <a:solidFill>
              <a:srgbClr val="070101"/>
            </a:solidFill>
          </a:ln>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96609" tIns="389299" rIns="296608" bIns="834212" numCol="1" spcCol="1270" anchor="ctr" anchorCtr="0">
            <a:noAutofit/>
          </a:bodyPr>
          <a:lstStyle/>
          <a:p>
            <a:pPr algn="ctr" defTabSz="933450">
              <a:lnSpc>
                <a:spcPct val="90000"/>
              </a:lnSpc>
              <a:spcBef>
                <a:spcPct val="0"/>
              </a:spcBef>
              <a:spcAft>
                <a:spcPct val="35000"/>
              </a:spcAft>
              <a:defRPr/>
            </a:pPr>
            <a:endParaRPr lang="en-US" sz="2100" dirty="0">
              <a:solidFill>
                <a:srgbClr val="2D2D2D"/>
              </a:solidFill>
              <a:latin typeface="Calibri"/>
            </a:endParaRPr>
          </a:p>
        </p:txBody>
      </p:sp>
      <p:sp>
        <p:nvSpPr>
          <p:cNvPr id="10" name="Freeform 9">
            <a:extLst>
              <a:ext uri="{FF2B5EF4-FFF2-40B4-BE49-F238E27FC236}">
                <a16:creationId xmlns:a16="http://schemas.microsoft.com/office/drawing/2014/main" id="{6C2439EE-2441-2744-AB08-74882ECDEEBA}"/>
              </a:ext>
            </a:extLst>
          </p:cNvPr>
          <p:cNvSpPr/>
          <p:nvPr/>
        </p:nvSpPr>
        <p:spPr>
          <a:xfrm>
            <a:off x="4307360" y="2684830"/>
            <a:ext cx="529281" cy="490614"/>
          </a:xfrm>
          <a:custGeom>
            <a:avLst/>
            <a:gdLst>
              <a:gd name="connsiteX0" fmla="*/ 352854 w 705708"/>
              <a:gd name="connsiteY0" fmla="*/ 0 h 654152"/>
              <a:gd name="connsiteX1" fmla="*/ 426979 w 705708"/>
              <a:gd name="connsiteY1" fmla="*/ 81559 h 654152"/>
              <a:gd name="connsiteX2" fmla="*/ 698959 w 705708"/>
              <a:gd name="connsiteY2" fmla="*/ 583900 h 654152"/>
              <a:gd name="connsiteX3" fmla="*/ 705708 w 705708"/>
              <a:gd name="connsiteY3" fmla="*/ 610145 h 654152"/>
              <a:gd name="connsiteX4" fmla="*/ 651738 w 705708"/>
              <a:gd name="connsiteY4" fmla="*/ 624022 h 654152"/>
              <a:gd name="connsiteX5" fmla="*/ 352853 w 705708"/>
              <a:gd name="connsiteY5" fmla="*/ 654152 h 654152"/>
              <a:gd name="connsiteX6" fmla="*/ 53968 w 705708"/>
              <a:gd name="connsiteY6" fmla="*/ 624022 h 654152"/>
              <a:gd name="connsiteX7" fmla="*/ 0 w 705708"/>
              <a:gd name="connsiteY7" fmla="*/ 610145 h 654152"/>
              <a:gd name="connsiteX8" fmla="*/ 6748 w 705708"/>
              <a:gd name="connsiteY8" fmla="*/ 583900 h 654152"/>
              <a:gd name="connsiteX9" fmla="*/ 278728 w 705708"/>
              <a:gd name="connsiteY9" fmla="*/ 81559 h 654152"/>
              <a:gd name="connsiteX10" fmla="*/ 352854 w 705708"/>
              <a:gd name="connsiteY10" fmla="*/ 0 h 65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5708" h="654152">
                <a:moveTo>
                  <a:pt x="352854" y="0"/>
                </a:moveTo>
                <a:lnTo>
                  <a:pt x="426979" y="81559"/>
                </a:lnTo>
                <a:cubicBezTo>
                  <a:pt x="547873" y="228049"/>
                  <a:pt x="641184" y="398147"/>
                  <a:pt x="698959" y="583900"/>
                </a:cubicBezTo>
                <a:lnTo>
                  <a:pt x="705708" y="610145"/>
                </a:lnTo>
                <a:lnTo>
                  <a:pt x="651738" y="624022"/>
                </a:lnTo>
                <a:cubicBezTo>
                  <a:pt x="555196" y="643778"/>
                  <a:pt x="455236" y="654152"/>
                  <a:pt x="352853" y="654152"/>
                </a:cubicBezTo>
                <a:cubicBezTo>
                  <a:pt x="250470" y="654152"/>
                  <a:pt x="150511" y="643778"/>
                  <a:pt x="53968" y="624022"/>
                </a:cubicBezTo>
                <a:lnTo>
                  <a:pt x="0" y="610145"/>
                </a:lnTo>
                <a:lnTo>
                  <a:pt x="6748" y="583900"/>
                </a:lnTo>
                <a:cubicBezTo>
                  <a:pt x="64523" y="398147"/>
                  <a:pt x="157834" y="228049"/>
                  <a:pt x="278728" y="81559"/>
                </a:cubicBezTo>
                <a:lnTo>
                  <a:pt x="352854" y="0"/>
                </a:lnTo>
                <a:close/>
              </a:path>
            </a:pathLst>
          </a:custGeom>
          <a:solidFill>
            <a:schemeClr val="accent5">
              <a:lumMod val="75000"/>
            </a:schemeClr>
          </a:solidFill>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96609" tIns="389299" rIns="296608" bIns="834212" numCol="1" spcCol="1270" anchor="ctr" anchorCtr="0">
            <a:noAutofit/>
          </a:bodyPr>
          <a:lstStyle/>
          <a:p>
            <a:pPr algn="ctr" defTabSz="933450">
              <a:lnSpc>
                <a:spcPct val="90000"/>
              </a:lnSpc>
              <a:spcBef>
                <a:spcPct val="0"/>
              </a:spcBef>
              <a:spcAft>
                <a:spcPct val="35000"/>
              </a:spcAft>
              <a:defRPr/>
            </a:pPr>
            <a:endParaRPr lang="en-US" sz="2100" dirty="0">
              <a:solidFill>
                <a:srgbClr val="2D2D2D"/>
              </a:solidFill>
              <a:latin typeface="Calibri"/>
            </a:endParaRPr>
          </a:p>
        </p:txBody>
      </p:sp>
      <p:sp>
        <p:nvSpPr>
          <p:cNvPr id="17" name="TextBox 16">
            <a:extLst>
              <a:ext uri="{FF2B5EF4-FFF2-40B4-BE49-F238E27FC236}">
                <a16:creationId xmlns:a16="http://schemas.microsoft.com/office/drawing/2014/main" id="{1E14B456-2225-834D-BF41-670C879F81EE}"/>
              </a:ext>
            </a:extLst>
          </p:cNvPr>
          <p:cNvSpPr txBox="1"/>
          <p:nvPr/>
        </p:nvSpPr>
        <p:spPr>
          <a:xfrm>
            <a:off x="4136434" y="1732469"/>
            <a:ext cx="898644" cy="461665"/>
          </a:xfrm>
          <a:prstGeom prst="rect">
            <a:avLst/>
          </a:prstGeom>
          <a:noFill/>
        </p:spPr>
        <p:txBody>
          <a:bodyPr wrap="none" rtlCol="0">
            <a:spAutoFit/>
          </a:bodyPr>
          <a:lstStyle/>
          <a:p>
            <a:pPr defTabSz="457120">
              <a:defRPr/>
            </a:pPr>
            <a:r>
              <a:rPr lang="en-US" sz="2400" b="1" dirty="0">
                <a:solidFill>
                  <a:srgbClr val="2D2D2D"/>
                </a:solidFill>
                <a:latin typeface="Calibri"/>
              </a:rPr>
              <a:t>Value</a:t>
            </a:r>
            <a:endParaRPr lang="en-US" b="1" dirty="0">
              <a:solidFill>
                <a:srgbClr val="2D2D2D"/>
              </a:solidFill>
              <a:latin typeface="Calibri"/>
            </a:endParaRPr>
          </a:p>
        </p:txBody>
      </p:sp>
      <p:sp>
        <p:nvSpPr>
          <p:cNvPr id="18" name="TextBox 17">
            <a:extLst>
              <a:ext uri="{FF2B5EF4-FFF2-40B4-BE49-F238E27FC236}">
                <a16:creationId xmlns:a16="http://schemas.microsoft.com/office/drawing/2014/main" id="{A0868570-9859-4144-A081-CB399748521E}"/>
              </a:ext>
            </a:extLst>
          </p:cNvPr>
          <p:cNvSpPr txBox="1"/>
          <p:nvPr/>
        </p:nvSpPr>
        <p:spPr>
          <a:xfrm>
            <a:off x="2715907" y="3273808"/>
            <a:ext cx="1519070" cy="415498"/>
          </a:xfrm>
          <a:prstGeom prst="rect">
            <a:avLst/>
          </a:prstGeom>
          <a:noFill/>
        </p:spPr>
        <p:txBody>
          <a:bodyPr wrap="none" rtlCol="0">
            <a:spAutoFit/>
          </a:bodyPr>
          <a:lstStyle/>
          <a:p>
            <a:pPr defTabSz="457120">
              <a:defRPr/>
            </a:pPr>
            <a:r>
              <a:rPr lang="en-US" sz="2100" b="1" dirty="0">
                <a:solidFill>
                  <a:srgbClr val="2D2D2D"/>
                </a:solidFill>
                <a:latin typeface="Calibri"/>
              </a:rPr>
              <a:t>Momentum</a:t>
            </a:r>
            <a:endParaRPr lang="en-US" b="1" dirty="0">
              <a:solidFill>
                <a:srgbClr val="2D2D2D"/>
              </a:solidFill>
              <a:latin typeface="Calibri"/>
            </a:endParaRPr>
          </a:p>
        </p:txBody>
      </p:sp>
      <p:sp>
        <p:nvSpPr>
          <p:cNvPr id="19" name="TextBox 18">
            <a:extLst>
              <a:ext uri="{FF2B5EF4-FFF2-40B4-BE49-F238E27FC236}">
                <a16:creationId xmlns:a16="http://schemas.microsoft.com/office/drawing/2014/main" id="{8D9762A7-E4A0-014D-BEDC-AFF3020B0733}"/>
              </a:ext>
            </a:extLst>
          </p:cNvPr>
          <p:cNvSpPr txBox="1"/>
          <p:nvPr/>
        </p:nvSpPr>
        <p:spPr>
          <a:xfrm>
            <a:off x="4881586" y="3036436"/>
            <a:ext cx="2023832" cy="1061829"/>
          </a:xfrm>
          <a:prstGeom prst="rect">
            <a:avLst/>
          </a:prstGeom>
          <a:noFill/>
        </p:spPr>
        <p:txBody>
          <a:bodyPr wrap="square" rtlCol="0">
            <a:spAutoFit/>
          </a:bodyPr>
          <a:lstStyle/>
          <a:p>
            <a:pPr defTabSz="457120">
              <a:defRPr/>
            </a:pPr>
            <a:r>
              <a:rPr lang="en-US" sz="2100" b="1" dirty="0">
                <a:solidFill>
                  <a:srgbClr val="2D2D2D"/>
                </a:solidFill>
                <a:latin typeface="Calibri"/>
              </a:rPr>
              <a:t>Cash Based Operating Profitability</a:t>
            </a:r>
            <a:endParaRPr lang="en-US" b="1" dirty="0">
              <a:solidFill>
                <a:srgbClr val="2D2D2D"/>
              </a:solidFill>
              <a:latin typeface="Calibri"/>
            </a:endParaRPr>
          </a:p>
        </p:txBody>
      </p:sp>
      <p:sp>
        <p:nvSpPr>
          <p:cNvPr id="21" name="Title 3">
            <a:extLst>
              <a:ext uri="{FF2B5EF4-FFF2-40B4-BE49-F238E27FC236}">
                <a16:creationId xmlns:a16="http://schemas.microsoft.com/office/drawing/2014/main" id="{0C2B1C04-07F8-894D-B844-9EB33AF0F3C6}"/>
              </a:ext>
            </a:extLst>
          </p:cNvPr>
          <p:cNvSpPr>
            <a:spLocks noGrp="1"/>
          </p:cNvSpPr>
          <p:nvPr>
            <p:ph type="title"/>
          </p:nvPr>
        </p:nvSpPr>
        <p:spPr>
          <a:xfrm>
            <a:off x="397670" y="125491"/>
            <a:ext cx="8360568" cy="663893"/>
          </a:xfrm>
        </p:spPr>
        <p:txBody>
          <a:bodyPr/>
          <a:lstStyle/>
          <a:p>
            <a:r>
              <a:rPr lang="en-US" dirty="0"/>
              <a:t>Portfolio Strategy</a:t>
            </a:r>
          </a:p>
        </p:txBody>
      </p:sp>
      <p:sp>
        <p:nvSpPr>
          <p:cNvPr id="22" name="TextBox 21">
            <a:extLst>
              <a:ext uri="{FF2B5EF4-FFF2-40B4-BE49-F238E27FC236}">
                <a16:creationId xmlns:a16="http://schemas.microsoft.com/office/drawing/2014/main" id="{2847FB6D-63A5-244D-80A2-CD4807F9B332}"/>
              </a:ext>
            </a:extLst>
          </p:cNvPr>
          <p:cNvSpPr txBox="1"/>
          <p:nvPr/>
        </p:nvSpPr>
        <p:spPr>
          <a:xfrm>
            <a:off x="190696" y="2740471"/>
            <a:ext cx="1638525" cy="646331"/>
          </a:xfrm>
          <a:prstGeom prst="rect">
            <a:avLst/>
          </a:prstGeom>
          <a:noFill/>
        </p:spPr>
        <p:txBody>
          <a:bodyPr wrap="none" rtlCol="0">
            <a:spAutoFit/>
          </a:bodyPr>
          <a:lstStyle/>
          <a:p>
            <a:pPr defTabSz="457120">
              <a:defRPr/>
            </a:pPr>
            <a:r>
              <a:rPr lang="en-US" dirty="0">
                <a:solidFill>
                  <a:srgbClr val="2D2D2D"/>
                </a:solidFill>
                <a:latin typeface="Calibri"/>
              </a:rPr>
              <a:t>Target Universe</a:t>
            </a:r>
          </a:p>
          <a:p>
            <a:pPr defTabSz="457120">
              <a:defRPr/>
            </a:pPr>
            <a:endParaRPr lang="en-US" dirty="0">
              <a:solidFill>
                <a:srgbClr val="2D2D2D"/>
              </a:solidFill>
              <a:latin typeface="Calibri"/>
            </a:endParaRPr>
          </a:p>
        </p:txBody>
      </p:sp>
      <p:cxnSp>
        <p:nvCxnSpPr>
          <p:cNvPr id="24" name="Straight Arrow Connector 23">
            <a:extLst>
              <a:ext uri="{FF2B5EF4-FFF2-40B4-BE49-F238E27FC236}">
                <a16:creationId xmlns:a16="http://schemas.microsoft.com/office/drawing/2014/main" id="{AD71D034-0B91-7044-A81F-A627B2DAC4F3}"/>
              </a:ext>
            </a:extLst>
          </p:cNvPr>
          <p:cNvCxnSpPr>
            <a:cxnSpLocks/>
          </p:cNvCxnSpPr>
          <p:nvPr/>
        </p:nvCxnSpPr>
        <p:spPr>
          <a:xfrm>
            <a:off x="1854324" y="2916418"/>
            <a:ext cx="287748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752470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E1A6F0-133A-3C41-B087-5E8B6E6B6CD0}"/>
              </a:ext>
            </a:extLst>
          </p:cNvPr>
          <p:cNvSpPr txBox="1"/>
          <p:nvPr/>
        </p:nvSpPr>
        <p:spPr>
          <a:xfrm>
            <a:off x="2006637" y="2810968"/>
            <a:ext cx="1142999" cy="323165"/>
          </a:xfrm>
          <a:prstGeom prst="rect">
            <a:avLst/>
          </a:prstGeom>
          <a:noFill/>
        </p:spPr>
        <p:txBody>
          <a:bodyPr wrap="square" rtlCol="0">
            <a:spAutoFit/>
          </a:bodyPr>
          <a:lstStyle/>
          <a:p>
            <a:pPr algn="ctr" defTabSz="457120">
              <a:defRPr/>
            </a:pPr>
            <a:r>
              <a:rPr lang="en-US" sz="1500" dirty="0">
                <a:solidFill>
                  <a:prstClr val="white"/>
                </a:solidFill>
                <a:latin typeface="Calibri"/>
              </a:rPr>
              <a:t>Profitability </a:t>
            </a:r>
          </a:p>
        </p:txBody>
      </p:sp>
      <p:sp>
        <p:nvSpPr>
          <p:cNvPr id="7" name="TextBox 6">
            <a:extLst>
              <a:ext uri="{FF2B5EF4-FFF2-40B4-BE49-F238E27FC236}">
                <a16:creationId xmlns:a16="http://schemas.microsoft.com/office/drawing/2014/main" id="{770AF533-312E-F649-B1FE-0D82A3D126BA}"/>
              </a:ext>
            </a:extLst>
          </p:cNvPr>
          <p:cNvSpPr txBox="1"/>
          <p:nvPr/>
        </p:nvSpPr>
        <p:spPr>
          <a:xfrm>
            <a:off x="964915" y="2516410"/>
            <a:ext cx="1041722" cy="276999"/>
          </a:xfrm>
          <a:prstGeom prst="rect">
            <a:avLst/>
          </a:prstGeom>
          <a:noFill/>
        </p:spPr>
        <p:txBody>
          <a:bodyPr wrap="square" rtlCol="0">
            <a:spAutoFit/>
          </a:bodyPr>
          <a:lstStyle/>
          <a:p>
            <a:pPr algn="ctr" defTabSz="457120">
              <a:defRPr/>
            </a:pPr>
            <a:r>
              <a:rPr lang="en-US" sz="1200" b="1" dirty="0">
                <a:solidFill>
                  <a:prstClr val="white"/>
                </a:solidFill>
                <a:latin typeface="Calibri"/>
              </a:rPr>
              <a:t>Profitability</a:t>
            </a:r>
          </a:p>
        </p:txBody>
      </p:sp>
      <p:sp>
        <p:nvSpPr>
          <p:cNvPr id="10" name="TextBox 9">
            <a:extLst>
              <a:ext uri="{FF2B5EF4-FFF2-40B4-BE49-F238E27FC236}">
                <a16:creationId xmlns:a16="http://schemas.microsoft.com/office/drawing/2014/main" id="{9188A0F2-5420-AB4A-B378-5410B1B19D1A}"/>
              </a:ext>
            </a:extLst>
          </p:cNvPr>
          <p:cNvSpPr txBox="1"/>
          <p:nvPr/>
        </p:nvSpPr>
        <p:spPr>
          <a:xfrm>
            <a:off x="2258509" y="277793"/>
            <a:ext cx="4573304" cy="461665"/>
          </a:xfrm>
          <a:prstGeom prst="rect">
            <a:avLst/>
          </a:prstGeom>
          <a:noFill/>
        </p:spPr>
        <p:txBody>
          <a:bodyPr wrap="none" rtlCol="0">
            <a:spAutoFit/>
          </a:bodyPr>
          <a:lstStyle/>
          <a:p>
            <a:pPr algn="ctr" defTabSz="457120">
              <a:defRPr/>
            </a:pPr>
            <a:r>
              <a:rPr lang="en-US" sz="2400" b="1" dirty="0">
                <a:solidFill>
                  <a:srgbClr val="2D2D2D"/>
                </a:solidFill>
                <a:latin typeface="Calibri"/>
              </a:rPr>
              <a:t>Cash-Based Operating Profitability</a:t>
            </a:r>
          </a:p>
        </p:txBody>
      </p:sp>
      <p:pic>
        <p:nvPicPr>
          <p:cNvPr id="12" name="Picture 11">
            <a:extLst>
              <a:ext uri="{FF2B5EF4-FFF2-40B4-BE49-F238E27FC236}">
                <a16:creationId xmlns:a16="http://schemas.microsoft.com/office/drawing/2014/main" id="{A8BECC67-B3A6-DF44-AFD6-2B182638850A}"/>
              </a:ext>
            </a:extLst>
          </p:cNvPr>
          <p:cNvPicPr>
            <a:picLocks noChangeAspect="1"/>
          </p:cNvPicPr>
          <p:nvPr/>
        </p:nvPicPr>
        <p:blipFill rotWithShape="1">
          <a:blip r:embed="rId2"/>
          <a:srcRect b="1627"/>
          <a:stretch/>
        </p:blipFill>
        <p:spPr>
          <a:xfrm>
            <a:off x="4690319" y="824696"/>
            <a:ext cx="4114800" cy="2361236"/>
          </a:xfrm>
          <a:prstGeom prst="rect">
            <a:avLst/>
          </a:prstGeom>
          <a:noFill/>
          <a:ln>
            <a:noFill/>
          </a:ln>
        </p:spPr>
      </p:pic>
      <p:sp>
        <p:nvSpPr>
          <p:cNvPr id="13" name="TextBox 12">
            <a:extLst>
              <a:ext uri="{FF2B5EF4-FFF2-40B4-BE49-F238E27FC236}">
                <a16:creationId xmlns:a16="http://schemas.microsoft.com/office/drawing/2014/main" id="{2AB2DE1A-3E72-F146-865C-EB2866736107}"/>
              </a:ext>
            </a:extLst>
          </p:cNvPr>
          <p:cNvSpPr txBox="1"/>
          <p:nvPr/>
        </p:nvSpPr>
        <p:spPr>
          <a:xfrm>
            <a:off x="6941119" y="3201921"/>
            <a:ext cx="1736203" cy="207749"/>
          </a:xfrm>
          <a:prstGeom prst="rect">
            <a:avLst/>
          </a:prstGeom>
          <a:noFill/>
        </p:spPr>
        <p:txBody>
          <a:bodyPr wrap="square" rtlCol="0">
            <a:spAutoFit/>
          </a:bodyPr>
          <a:lstStyle/>
          <a:p>
            <a:pPr defTabSz="457120">
              <a:defRPr/>
            </a:pPr>
            <a:r>
              <a:rPr lang="en-US" sz="750" dirty="0">
                <a:solidFill>
                  <a:srgbClr val="2D2D2D"/>
                </a:solidFill>
                <a:latin typeface="Calibri"/>
              </a:rPr>
              <a:t>S</a:t>
            </a:r>
            <a:r>
              <a:rPr lang="en-US" sz="600" dirty="0">
                <a:solidFill>
                  <a:srgbClr val="2D2D2D"/>
                </a:solidFill>
                <a:latin typeface="Calibri"/>
              </a:rPr>
              <a:t>ource: Ball Et all., Journal of Financial Economics</a:t>
            </a:r>
          </a:p>
        </p:txBody>
      </p:sp>
      <p:sp>
        <p:nvSpPr>
          <p:cNvPr id="14" name="TextBox 13">
            <a:extLst>
              <a:ext uri="{FF2B5EF4-FFF2-40B4-BE49-F238E27FC236}">
                <a16:creationId xmlns:a16="http://schemas.microsoft.com/office/drawing/2014/main" id="{FD216031-40F9-BC4A-A219-E7B2B2B38AE2}"/>
              </a:ext>
            </a:extLst>
          </p:cNvPr>
          <p:cNvSpPr txBox="1"/>
          <p:nvPr/>
        </p:nvSpPr>
        <p:spPr>
          <a:xfrm>
            <a:off x="4460410" y="3622693"/>
            <a:ext cx="4574618" cy="646331"/>
          </a:xfrm>
          <a:prstGeom prst="rect">
            <a:avLst/>
          </a:prstGeom>
          <a:noFill/>
          <a:ln>
            <a:noFill/>
          </a:ln>
        </p:spPr>
        <p:txBody>
          <a:bodyPr wrap="square" rtlCol="0">
            <a:spAutoFit/>
          </a:bodyPr>
          <a:lstStyle/>
          <a:p>
            <a:pPr algn="ctr" defTabSz="457120">
              <a:defRPr/>
            </a:pPr>
            <a:r>
              <a:rPr lang="en-US" b="1" dirty="0">
                <a:solidFill>
                  <a:srgbClr val="2D2D2D"/>
                </a:solidFill>
                <a:latin typeface="Calibri"/>
              </a:rPr>
              <a:t>𝑦 = ⍺ + β</a:t>
            </a:r>
            <a:r>
              <a:rPr lang="en-US" b="1" baseline="-25000" dirty="0">
                <a:solidFill>
                  <a:srgbClr val="2D2D2D"/>
                </a:solidFill>
                <a:latin typeface="Calibri"/>
              </a:rPr>
              <a:t>MKT</a:t>
            </a:r>
            <a:r>
              <a:rPr lang="en-US" b="1" dirty="0">
                <a:solidFill>
                  <a:srgbClr val="2D2D2D"/>
                </a:solidFill>
                <a:latin typeface="Calibri"/>
              </a:rPr>
              <a:t>MKT + </a:t>
            </a:r>
            <a:r>
              <a:rPr lang="en-US" b="1" dirty="0">
                <a:solidFill>
                  <a:srgbClr val="860025"/>
                </a:solidFill>
                <a:latin typeface="Calibri"/>
              </a:rPr>
              <a:t>β</a:t>
            </a:r>
            <a:r>
              <a:rPr lang="en-US" b="1" baseline="-25000" dirty="0" err="1">
                <a:solidFill>
                  <a:srgbClr val="860025"/>
                </a:solidFill>
                <a:latin typeface="Calibri"/>
              </a:rPr>
              <a:t>RMW</a:t>
            </a:r>
            <a:r>
              <a:rPr lang="en-US" b="1" dirty="0" err="1">
                <a:solidFill>
                  <a:srgbClr val="860025"/>
                </a:solidFill>
                <a:latin typeface="Calibri"/>
              </a:rPr>
              <a:t>RMW</a:t>
            </a:r>
            <a:r>
              <a:rPr lang="en-US" b="1" baseline="-25000" dirty="0" err="1">
                <a:solidFill>
                  <a:srgbClr val="860025"/>
                </a:solidFill>
                <a:latin typeface="Calibri"/>
              </a:rPr>
              <a:t>cbOP</a:t>
            </a:r>
            <a:r>
              <a:rPr lang="en-US" b="1" dirty="0">
                <a:solidFill>
                  <a:srgbClr val="2D2D2D"/>
                </a:solidFill>
                <a:latin typeface="Calibri"/>
              </a:rPr>
              <a:t> </a:t>
            </a:r>
          </a:p>
          <a:p>
            <a:pPr algn="ctr" defTabSz="457120">
              <a:defRPr/>
            </a:pPr>
            <a:r>
              <a:rPr lang="en-US" b="1" dirty="0">
                <a:solidFill>
                  <a:srgbClr val="2D2D2D"/>
                </a:solidFill>
                <a:latin typeface="Calibri"/>
              </a:rPr>
              <a:t>+ β</a:t>
            </a:r>
            <a:r>
              <a:rPr lang="en-US" b="1" baseline="-25000" dirty="0">
                <a:solidFill>
                  <a:srgbClr val="2D2D2D"/>
                </a:solidFill>
                <a:latin typeface="Calibri"/>
              </a:rPr>
              <a:t>HML</a:t>
            </a:r>
            <a:r>
              <a:rPr lang="en-US" b="1" dirty="0">
                <a:solidFill>
                  <a:srgbClr val="2D2D2D"/>
                </a:solidFill>
                <a:latin typeface="Calibri"/>
              </a:rPr>
              <a:t>HML  + β</a:t>
            </a:r>
            <a:r>
              <a:rPr lang="en-US" b="1" baseline="-25000" dirty="0">
                <a:solidFill>
                  <a:srgbClr val="2D2D2D"/>
                </a:solidFill>
                <a:latin typeface="Calibri"/>
              </a:rPr>
              <a:t>UMD</a:t>
            </a:r>
            <a:r>
              <a:rPr lang="en-US" b="1" dirty="0">
                <a:solidFill>
                  <a:srgbClr val="2D2D2D"/>
                </a:solidFill>
                <a:latin typeface="Calibri"/>
              </a:rPr>
              <a:t>UMD + ∈</a:t>
            </a:r>
            <a:endParaRPr lang="en-US" b="1" baseline="-25000" dirty="0">
              <a:solidFill>
                <a:srgbClr val="2D2D2D"/>
              </a:solidFill>
              <a:latin typeface="Calibri"/>
            </a:endParaRPr>
          </a:p>
        </p:txBody>
      </p:sp>
      <p:sp>
        <p:nvSpPr>
          <p:cNvPr id="2" name="TextBox 1">
            <a:extLst>
              <a:ext uri="{FF2B5EF4-FFF2-40B4-BE49-F238E27FC236}">
                <a16:creationId xmlns:a16="http://schemas.microsoft.com/office/drawing/2014/main" id="{2CD231C5-A108-458D-83D0-EF39C7BC6056}"/>
              </a:ext>
            </a:extLst>
          </p:cNvPr>
          <p:cNvSpPr txBox="1"/>
          <p:nvPr/>
        </p:nvSpPr>
        <p:spPr>
          <a:xfrm>
            <a:off x="197063" y="1153134"/>
            <a:ext cx="4317812" cy="2085699"/>
          </a:xfrm>
          <a:prstGeom prst="rect">
            <a:avLst/>
          </a:prstGeom>
          <a:noFill/>
        </p:spPr>
        <p:txBody>
          <a:bodyPr wrap="square" rtlCol="0">
            <a:spAutoFit/>
          </a:bodyPr>
          <a:lstStyle/>
          <a:p>
            <a:pPr marL="257175" indent="-257175">
              <a:lnSpc>
                <a:spcPct val="250000"/>
              </a:lnSpc>
              <a:buFont typeface="Arial" panose="020B0604020202020204" pitchFamily="34" charset="0"/>
              <a:buChar char="•"/>
            </a:pPr>
            <a:r>
              <a:rPr lang="en-US" sz="1350" b="1" dirty="0"/>
              <a:t> CBOP is a stronger predicter of future returns than profitability alone.</a:t>
            </a:r>
          </a:p>
          <a:p>
            <a:pPr marL="257175" indent="-257175">
              <a:lnSpc>
                <a:spcPct val="250000"/>
              </a:lnSpc>
              <a:buFont typeface="Arial" panose="020B0604020202020204" pitchFamily="34" charset="0"/>
              <a:buChar char="•"/>
            </a:pPr>
            <a:r>
              <a:rPr lang="en-US" sz="1350" b="1" dirty="0"/>
              <a:t> Hedge against unprofitable value stocks.</a:t>
            </a:r>
          </a:p>
          <a:p>
            <a:pPr marL="257175" indent="-257175">
              <a:lnSpc>
                <a:spcPct val="250000"/>
              </a:lnSpc>
              <a:buFont typeface="Arial" panose="020B0604020202020204" pitchFamily="34" charset="0"/>
              <a:buChar char="•"/>
            </a:pPr>
            <a:r>
              <a:rPr lang="en-US" sz="1350" b="1" dirty="0"/>
              <a:t> CBOP is expected to result in higher Sharpe ratios.</a:t>
            </a:r>
          </a:p>
        </p:txBody>
      </p:sp>
    </p:spTree>
    <p:extLst>
      <p:ext uri="{BB962C8B-B14F-4D97-AF65-F5344CB8AC3E}">
        <p14:creationId xmlns:p14="http://schemas.microsoft.com/office/powerpoint/2010/main" val="2116449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3623BCC-68E3-B54B-86C9-11A8FDCECAA9}"/>
              </a:ext>
            </a:extLst>
          </p:cNvPr>
          <p:cNvSpPr/>
          <p:nvPr/>
        </p:nvSpPr>
        <p:spPr>
          <a:xfrm>
            <a:off x="709641" y="789384"/>
            <a:ext cx="6771736" cy="1693349"/>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20">
              <a:defRPr/>
            </a:pPr>
            <a:endParaRPr lang="en-US">
              <a:solidFill>
                <a:prstClr val="white"/>
              </a:solidFill>
              <a:latin typeface="Calibri"/>
            </a:endParaRPr>
          </a:p>
        </p:txBody>
      </p:sp>
      <p:sp>
        <p:nvSpPr>
          <p:cNvPr id="29" name="Rectangle 28">
            <a:extLst>
              <a:ext uri="{FF2B5EF4-FFF2-40B4-BE49-F238E27FC236}">
                <a16:creationId xmlns:a16="http://schemas.microsoft.com/office/drawing/2014/main" id="{4337935D-DBC9-4D45-91A4-3E26E4774754}"/>
              </a:ext>
            </a:extLst>
          </p:cNvPr>
          <p:cNvSpPr/>
          <p:nvPr/>
        </p:nvSpPr>
        <p:spPr>
          <a:xfrm>
            <a:off x="721170" y="2571750"/>
            <a:ext cx="6771736" cy="1693348"/>
          </a:xfrm>
          <a:prstGeom prst="rect">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20">
              <a:defRPr/>
            </a:pPr>
            <a:endParaRPr lang="en-US">
              <a:solidFill>
                <a:prstClr val="white"/>
              </a:solidFill>
              <a:latin typeface="Calibri"/>
            </a:endParaRPr>
          </a:p>
        </p:txBody>
      </p:sp>
      <p:cxnSp>
        <p:nvCxnSpPr>
          <p:cNvPr id="6" name="Straight Arrow Connector 5">
            <a:extLst>
              <a:ext uri="{FF2B5EF4-FFF2-40B4-BE49-F238E27FC236}">
                <a16:creationId xmlns:a16="http://schemas.microsoft.com/office/drawing/2014/main" id="{283FBB1F-7108-AC43-811C-57795E05E4AF}"/>
              </a:ext>
            </a:extLst>
          </p:cNvPr>
          <p:cNvCxnSpPr>
            <a:cxnSpLocks/>
          </p:cNvCxnSpPr>
          <p:nvPr/>
        </p:nvCxnSpPr>
        <p:spPr>
          <a:xfrm>
            <a:off x="763191" y="4313513"/>
            <a:ext cx="6847115" cy="0"/>
          </a:xfrm>
          <a:prstGeom prst="straightConnector1">
            <a:avLst/>
          </a:prstGeom>
          <a:ln>
            <a:tailEnd type="stealth" w="lg" len="lg"/>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A1BCF9B7-833D-794A-B6C3-775CDDDC714E}"/>
              </a:ext>
            </a:extLst>
          </p:cNvPr>
          <p:cNvSpPr txBox="1"/>
          <p:nvPr/>
        </p:nvSpPr>
        <p:spPr>
          <a:xfrm>
            <a:off x="4105323" y="4313513"/>
            <a:ext cx="657552" cy="369332"/>
          </a:xfrm>
          <a:prstGeom prst="rect">
            <a:avLst/>
          </a:prstGeom>
          <a:noFill/>
        </p:spPr>
        <p:txBody>
          <a:bodyPr wrap="none" rtlCol="0">
            <a:spAutoFit/>
          </a:bodyPr>
          <a:lstStyle/>
          <a:p>
            <a:pPr defTabSz="457120">
              <a:defRPr/>
            </a:pPr>
            <a:r>
              <a:rPr lang="en-US" b="1" dirty="0">
                <a:solidFill>
                  <a:srgbClr val="2D2D2D"/>
                </a:solidFill>
                <a:latin typeface="Calibri"/>
              </a:rPr>
              <a:t>Time</a:t>
            </a:r>
          </a:p>
        </p:txBody>
      </p:sp>
      <p:sp>
        <p:nvSpPr>
          <p:cNvPr id="11" name="Arc 10">
            <a:extLst>
              <a:ext uri="{FF2B5EF4-FFF2-40B4-BE49-F238E27FC236}">
                <a16:creationId xmlns:a16="http://schemas.microsoft.com/office/drawing/2014/main" id="{F8EB3E47-87E6-EE48-898D-19076DD08941}"/>
              </a:ext>
            </a:extLst>
          </p:cNvPr>
          <p:cNvSpPr/>
          <p:nvPr/>
        </p:nvSpPr>
        <p:spPr>
          <a:xfrm rot="295986" flipH="1">
            <a:off x="732307" y="2649817"/>
            <a:ext cx="12966051" cy="4230320"/>
          </a:xfrm>
          <a:prstGeom prst="arc">
            <a:avLst>
              <a:gd name="adj1" fmla="val 17655276"/>
              <a:gd name="adj2" fmla="val 22645"/>
            </a:avLst>
          </a:prstGeom>
          <a:ln>
            <a:headEnd type="stealth" w="lg" len="lg"/>
            <a:tailEnd type="none"/>
          </a:ln>
        </p:spPr>
        <p:style>
          <a:lnRef idx="2">
            <a:schemeClr val="accent2"/>
          </a:lnRef>
          <a:fillRef idx="0">
            <a:schemeClr val="accent2"/>
          </a:fillRef>
          <a:effectRef idx="1">
            <a:schemeClr val="accent2"/>
          </a:effectRef>
          <a:fontRef idx="minor">
            <a:schemeClr val="tx1"/>
          </a:fontRef>
        </p:style>
        <p:txBody>
          <a:bodyPr rtlCol="0" anchor="ctr"/>
          <a:lstStyle/>
          <a:p>
            <a:pPr algn="ctr" defTabSz="457120">
              <a:defRPr/>
            </a:pPr>
            <a:endParaRPr lang="en-US">
              <a:solidFill>
                <a:srgbClr val="2D2D2D"/>
              </a:solidFill>
              <a:latin typeface="Calibri"/>
            </a:endParaRPr>
          </a:p>
        </p:txBody>
      </p:sp>
      <p:cxnSp>
        <p:nvCxnSpPr>
          <p:cNvPr id="13" name="Straight Connector 12">
            <a:extLst>
              <a:ext uri="{FF2B5EF4-FFF2-40B4-BE49-F238E27FC236}">
                <a16:creationId xmlns:a16="http://schemas.microsoft.com/office/drawing/2014/main" id="{24A5A2C9-5C60-FC4B-9265-456E01CA8FB4}"/>
              </a:ext>
            </a:extLst>
          </p:cNvPr>
          <p:cNvCxnSpPr>
            <a:cxnSpLocks/>
          </p:cNvCxnSpPr>
          <p:nvPr/>
        </p:nvCxnSpPr>
        <p:spPr>
          <a:xfrm>
            <a:off x="695919" y="2537637"/>
            <a:ext cx="6785458" cy="5561"/>
          </a:xfrm>
          <a:prstGeom prst="line">
            <a:avLst/>
          </a:prstGeom>
          <a:ln w="34925">
            <a:prstDash val="dash"/>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DCA0C044-9266-0D42-9C07-42FB1AD0EE09}"/>
              </a:ext>
            </a:extLst>
          </p:cNvPr>
          <p:cNvSpPr txBox="1"/>
          <p:nvPr/>
        </p:nvSpPr>
        <p:spPr>
          <a:xfrm>
            <a:off x="7531879" y="2370073"/>
            <a:ext cx="1192378" cy="369332"/>
          </a:xfrm>
          <a:prstGeom prst="rect">
            <a:avLst/>
          </a:prstGeom>
          <a:noFill/>
        </p:spPr>
        <p:txBody>
          <a:bodyPr wrap="none" rtlCol="0">
            <a:spAutoFit/>
          </a:bodyPr>
          <a:lstStyle/>
          <a:p>
            <a:pPr defTabSz="457120">
              <a:defRPr/>
            </a:pPr>
            <a:r>
              <a:rPr lang="en-US" b="1" dirty="0">
                <a:solidFill>
                  <a:srgbClr val="2D2D2D"/>
                </a:solidFill>
                <a:latin typeface="Calibri"/>
              </a:rPr>
              <a:t>True Value</a:t>
            </a:r>
          </a:p>
        </p:txBody>
      </p:sp>
      <p:sp>
        <p:nvSpPr>
          <p:cNvPr id="16" name="TextBox 15">
            <a:extLst>
              <a:ext uri="{FF2B5EF4-FFF2-40B4-BE49-F238E27FC236}">
                <a16:creationId xmlns:a16="http://schemas.microsoft.com/office/drawing/2014/main" id="{F9C39A5A-1244-A84F-AE12-430C76DE6186}"/>
              </a:ext>
            </a:extLst>
          </p:cNvPr>
          <p:cNvSpPr txBox="1"/>
          <p:nvPr/>
        </p:nvSpPr>
        <p:spPr>
          <a:xfrm>
            <a:off x="2000640" y="3169403"/>
            <a:ext cx="1465658" cy="369332"/>
          </a:xfrm>
          <a:prstGeom prst="rect">
            <a:avLst/>
          </a:prstGeom>
          <a:noFill/>
        </p:spPr>
        <p:txBody>
          <a:bodyPr wrap="none" rtlCol="0">
            <a:spAutoFit/>
          </a:bodyPr>
          <a:lstStyle/>
          <a:p>
            <a:pPr defTabSz="457120">
              <a:defRPr/>
            </a:pPr>
            <a:r>
              <a:rPr lang="en-US" b="1" dirty="0">
                <a:solidFill>
                  <a:srgbClr val="2D2D2D"/>
                </a:solidFill>
                <a:latin typeface="Calibri"/>
              </a:rPr>
              <a:t>Market Value</a:t>
            </a:r>
          </a:p>
        </p:txBody>
      </p:sp>
      <p:sp>
        <p:nvSpPr>
          <p:cNvPr id="17" name="Left Brace 16">
            <a:extLst>
              <a:ext uri="{FF2B5EF4-FFF2-40B4-BE49-F238E27FC236}">
                <a16:creationId xmlns:a16="http://schemas.microsoft.com/office/drawing/2014/main" id="{1249BE27-A6D2-854D-B3A7-7625B6BC512E}"/>
              </a:ext>
            </a:extLst>
          </p:cNvPr>
          <p:cNvSpPr/>
          <p:nvPr/>
        </p:nvSpPr>
        <p:spPr>
          <a:xfrm>
            <a:off x="382201" y="2601996"/>
            <a:ext cx="283028" cy="1682226"/>
          </a:xfrm>
          <a:prstGeom prst="leftBrace">
            <a:avLst>
              <a:gd name="adj1" fmla="val 42948"/>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120">
              <a:defRPr/>
            </a:pPr>
            <a:endParaRPr lang="en-US">
              <a:solidFill>
                <a:srgbClr val="2D2D2D"/>
              </a:solidFill>
              <a:latin typeface="Calibri"/>
            </a:endParaRPr>
          </a:p>
        </p:txBody>
      </p:sp>
      <p:sp>
        <p:nvSpPr>
          <p:cNvPr id="18" name="TextBox 17">
            <a:extLst>
              <a:ext uri="{FF2B5EF4-FFF2-40B4-BE49-F238E27FC236}">
                <a16:creationId xmlns:a16="http://schemas.microsoft.com/office/drawing/2014/main" id="{8D6E6C34-4E55-754D-9EDD-3DAA158AA635}"/>
              </a:ext>
            </a:extLst>
          </p:cNvPr>
          <p:cNvSpPr txBox="1"/>
          <p:nvPr/>
        </p:nvSpPr>
        <p:spPr>
          <a:xfrm rot="16200000">
            <a:off x="-544806" y="3218359"/>
            <a:ext cx="1573531" cy="369332"/>
          </a:xfrm>
          <a:prstGeom prst="rect">
            <a:avLst/>
          </a:prstGeom>
          <a:noFill/>
        </p:spPr>
        <p:txBody>
          <a:bodyPr wrap="square" rtlCol="0">
            <a:spAutoFit/>
          </a:bodyPr>
          <a:lstStyle/>
          <a:p>
            <a:pPr defTabSz="457120">
              <a:defRPr/>
            </a:pPr>
            <a:r>
              <a:rPr lang="en-US" b="1" dirty="0">
                <a:solidFill>
                  <a:srgbClr val="2D2D2D"/>
                </a:solidFill>
                <a:latin typeface="Calibri"/>
              </a:rPr>
              <a:t>Undervalued</a:t>
            </a:r>
          </a:p>
        </p:txBody>
      </p:sp>
      <p:sp>
        <p:nvSpPr>
          <p:cNvPr id="24" name="Arc 23">
            <a:extLst>
              <a:ext uri="{FF2B5EF4-FFF2-40B4-BE49-F238E27FC236}">
                <a16:creationId xmlns:a16="http://schemas.microsoft.com/office/drawing/2014/main" id="{6AE8E7A6-1F70-9C40-B1BF-789E6D9BB9A2}"/>
              </a:ext>
            </a:extLst>
          </p:cNvPr>
          <p:cNvSpPr/>
          <p:nvPr/>
        </p:nvSpPr>
        <p:spPr>
          <a:xfrm rot="21304014" flipH="1" flipV="1">
            <a:off x="732307" y="-1783794"/>
            <a:ext cx="12966051" cy="4230320"/>
          </a:xfrm>
          <a:prstGeom prst="arc">
            <a:avLst>
              <a:gd name="adj1" fmla="val 17655276"/>
              <a:gd name="adj2" fmla="val 22645"/>
            </a:avLst>
          </a:prstGeom>
          <a:ln>
            <a:headEnd type="stealth" w="lg" len="lg"/>
            <a:tailEnd type="none"/>
          </a:ln>
        </p:spPr>
        <p:style>
          <a:lnRef idx="2">
            <a:schemeClr val="accent2"/>
          </a:lnRef>
          <a:fillRef idx="0">
            <a:schemeClr val="accent2"/>
          </a:fillRef>
          <a:effectRef idx="1">
            <a:schemeClr val="accent2"/>
          </a:effectRef>
          <a:fontRef idx="minor">
            <a:schemeClr val="tx1"/>
          </a:fontRef>
        </p:style>
        <p:txBody>
          <a:bodyPr rtlCol="0" anchor="ctr"/>
          <a:lstStyle/>
          <a:p>
            <a:pPr algn="ctr" defTabSz="457120">
              <a:defRPr/>
            </a:pPr>
            <a:endParaRPr lang="en-US">
              <a:solidFill>
                <a:srgbClr val="2D2D2D"/>
              </a:solidFill>
              <a:latin typeface="Calibri"/>
            </a:endParaRPr>
          </a:p>
        </p:txBody>
      </p:sp>
      <p:sp>
        <p:nvSpPr>
          <p:cNvPr id="25" name="Left Brace 24">
            <a:extLst>
              <a:ext uri="{FF2B5EF4-FFF2-40B4-BE49-F238E27FC236}">
                <a16:creationId xmlns:a16="http://schemas.microsoft.com/office/drawing/2014/main" id="{13ECB523-6460-3B4D-A631-460ACD91DCE0}"/>
              </a:ext>
            </a:extLst>
          </p:cNvPr>
          <p:cNvSpPr/>
          <p:nvPr/>
        </p:nvSpPr>
        <p:spPr>
          <a:xfrm>
            <a:off x="376110" y="833892"/>
            <a:ext cx="283028" cy="1693349"/>
          </a:xfrm>
          <a:prstGeom prst="leftBrace">
            <a:avLst>
              <a:gd name="adj1" fmla="val 42948"/>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120">
              <a:defRPr/>
            </a:pPr>
            <a:endParaRPr lang="en-US">
              <a:solidFill>
                <a:srgbClr val="2D2D2D"/>
              </a:solidFill>
              <a:latin typeface="Calibri"/>
            </a:endParaRPr>
          </a:p>
        </p:txBody>
      </p:sp>
      <p:sp>
        <p:nvSpPr>
          <p:cNvPr id="26" name="TextBox 25">
            <a:extLst>
              <a:ext uri="{FF2B5EF4-FFF2-40B4-BE49-F238E27FC236}">
                <a16:creationId xmlns:a16="http://schemas.microsoft.com/office/drawing/2014/main" id="{5C9A76CB-690A-8941-9C7B-C4D152AD9C8B}"/>
              </a:ext>
            </a:extLst>
          </p:cNvPr>
          <p:cNvSpPr txBox="1"/>
          <p:nvPr/>
        </p:nvSpPr>
        <p:spPr>
          <a:xfrm rot="16200000">
            <a:off x="-453236" y="1560903"/>
            <a:ext cx="1284069" cy="369332"/>
          </a:xfrm>
          <a:prstGeom prst="rect">
            <a:avLst/>
          </a:prstGeom>
          <a:noFill/>
        </p:spPr>
        <p:txBody>
          <a:bodyPr wrap="none" rtlCol="0">
            <a:spAutoFit/>
          </a:bodyPr>
          <a:lstStyle/>
          <a:p>
            <a:pPr defTabSz="457120">
              <a:defRPr/>
            </a:pPr>
            <a:r>
              <a:rPr lang="en-US" b="1" dirty="0">
                <a:solidFill>
                  <a:srgbClr val="2D2D2D"/>
                </a:solidFill>
                <a:latin typeface="Calibri"/>
              </a:rPr>
              <a:t>Overvalued</a:t>
            </a:r>
          </a:p>
        </p:txBody>
      </p:sp>
      <p:sp>
        <p:nvSpPr>
          <p:cNvPr id="27" name="TextBox 26">
            <a:extLst>
              <a:ext uri="{FF2B5EF4-FFF2-40B4-BE49-F238E27FC236}">
                <a16:creationId xmlns:a16="http://schemas.microsoft.com/office/drawing/2014/main" id="{736360B4-E649-364C-B86E-579C5ABB3F3B}"/>
              </a:ext>
            </a:extLst>
          </p:cNvPr>
          <p:cNvSpPr txBox="1"/>
          <p:nvPr/>
        </p:nvSpPr>
        <p:spPr>
          <a:xfrm>
            <a:off x="2000639" y="1554932"/>
            <a:ext cx="1465658" cy="369332"/>
          </a:xfrm>
          <a:prstGeom prst="rect">
            <a:avLst/>
          </a:prstGeom>
          <a:noFill/>
        </p:spPr>
        <p:txBody>
          <a:bodyPr wrap="none" rtlCol="0">
            <a:spAutoFit/>
          </a:bodyPr>
          <a:lstStyle/>
          <a:p>
            <a:pPr defTabSz="457120">
              <a:defRPr/>
            </a:pPr>
            <a:r>
              <a:rPr lang="en-US" b="1" dirty="0">
                <a:solidFill>
                  <a:srgbClr val="2D2D2D"/>
                </a:solidFill>
                <a:latin typeface="Calibri"/>
              </a:rPr>
              <a:t>Market Value</a:t>
            </a:r>
          </a:p>
        </p:txBody>
      </p:sp>
      <p:sp>
        <p:nvSpPr>
          <p:cNvPr id="2" name="Title 1"/>
          <p:cNvSpPr>
            <a:spLocks noGrp="1"/>
          </p:cNvSpPr>
          <p:nvPr>
            <p:ph type="title"/>
          </p:nvPr>
        </p:nvSpPr>
        <p:spPr/>
        <p:txBody>
          <a:bodyPr/>
          <a:lstStyle/>
          <a:p>
            <a:r>
              <a:rPr lang="en-US" dirty="0"/>
              <a:t>Value</a:t>
            </a:r>
          </a:p>
        </p:txBody>
      </p:sp>
      <p:sp>
        <p:nvSpPr>
          <p:cNvPr id="19" name="TextBox 18">
            <a:extLst>
              <a:ext uri="{FF2B5EF4-FFF2-40B4-BE49-F238E27FC236}">
                <a16:creationId xmlns:a16="http://schemas.microsoft.com/office/drawing/2014/main" id="{8C8175A0-C6DE-4A2A-840E-EB400D31F9B8}"/>
              </a:ext>
            </a:extLst>
          </p:cNvPr>
          <p:cNvSpPr txBox="1"/>
          <p:nvPr/>
        </p:nvSpPr>
        <p:spPr>
          <a:xfrm>
            <a:off x="144095" y="4554419"/>
            <a:ext cx="7204953" cy="369332"/>
          </a:xfrm>
          <a:prstGeom prst="rect">
            <a:avLst/>
          </a:prstGeom>
          <a:noFill/>
          <a:ln>
            <a:noFill/>
          </a:ln>
        </p:spPr>
        <p:txBody>
          <a:bodyPr wrap="square" rtlCol="0">
            <a:spAutoFit/>
          </a:bodyPr>
          <a:lstStyle/>
          <a:p>
            <a:pPr>
              <a:defRPr/>
            </a:pPr>
            <a:r>
              <a:rPr lang="en-US" b="1" dirty="0">
                <a:solidFill>
                  <a:srgbClr val="2D2D2D"/>
                </a:solidFill>
                <a:latin typeface="Calibri"/>
              </a:rPr>
              <a:t>𝑦 = ⍺ + β</a:t>
            </a:r>
            <a:r>
              <a:rPr lang="en-US" b="1" baseline="-25000" dirty="0">
                <a:solidFill>
                  <a:srgbClr val="2D2D2D"/>
                </a:solidFill>
                <a:latin typeface="Calibri"/>
              </a:rPr>
              <a:t>MKT</a:t>
            </a:r>
            <a:r>
              <a:rPr lang="en-US" b="1" dirty="0">
                <a:solidFill>
                  <a:srgbClr val="2D2D2D"/>
                </a:solidFill>
                <a:latin typeface="Calibri"/>
              </a:rPr>
              <a:t>MKT + </a:t>
            </a:r>
            <a:r>
              <a:rPr lang="en-US" b="1" dirty="0">
                <a:solidFill>
                  <a:srgbClr val="860025"/>
                </a:solidFill>
                <a:latin typeface="Calibri"/>
              </a:rPr>
              <a:t>β</a:t>
            </a:r>
            <a:r>
              <a:rPr lang="en-US" sz="1350" b="1" baseline="-25000" dirty="0">
                <a:solidFill>
                  <a:srgbClr val="860025"/>
                </a:solidFill>
                <a:latin typeface="Calibri"/>
              </a:rPr>
              <a:t>HML</a:t>
            </a:r>
            <a:r>
              <a:rPr lang="en-US" sz="1350" b="1" dirty="0">
                <a:solidFill>
                  <a:srgbClr val="860025"/>
                </a:solidFill>
                <a:latin typeface="Calibri"/>
              </a:rPr>
              <a:t>HML</a:t>
            </a:r>
            <a:r>
              <a:rPr lang="en-US" b="1" dirty="0">
                <a:solidFill>
                  <a:srgbClr val="2D2D2D"/>
                </a:solidFill>
                <a:latin typeface="Calibri"/>
              </a:rPr>
              <a:t> </a:t>
            </a:r>
            <a:r>
              <a:rPr lang="en-US" sz="1350" b="1" dirty="0">
                <a:solidFill>
                  <a:srgbClr val="2D2D2D"/>
                </a:solidFill>
              </a:rPr>
              <a:t>+ </a:t>
            </a:r>
            <a:r>
              <a:rPr lang="el-GR" sz="1350" b="1" dirty="0"/>
              <a:t>β</a:t>
            </a:r>
            <a:r>
              <a:rPr lang="en-US" sz="1350" b="1" baseline="-25000" dirty="0" err="1"/>
              <a:t>RMW</a:t>
            </a:r>
            <a:r>
              <a:rPr lang="en-US" sz="1350" b="1" dirty="0" err="1"/>
              <a:t>RMW</a:t>
            </a:r>
            <a:r>
              <a:rPr lang="en-US" sz="1350" b="1" baseline="-25000" dirty="0" err="1"/>
              <a:t>cbOP</a:t>
            </a:r>
            <a:r>
              <a:rPr lang="en-US" sz="1350" b="1" dirty="0">
                <a:solidFill>
                  <a:srgbClr val="2D2D2D"/>
                </a:solidFill>
              </a:rPr>
              <a:t>  + β</a:t>
            </a:r>
            <a:r>
              <a:rPr lang="en-US" sz="1350" b="1" baseline="-25000" dirty="0">
                <a:solidFill>
                  <a:srgbClr val="2D2D2D"/>
                </a:solidFill>
              </a:rPr>
              <a:t>UMD</a:t>
            </a:r>
            <a:r>
              <a:rPr lang="en-US" sz="1350" b="1" dirty="0">
                <a:solidFill>
                  <a:srgbClr val="2D2D2D"/>
                </a:solidFill>
              </a:rPr>
              <a:t>UMD + ∈</a:t>
            </a:r>
            <a:endParaRPr lang="en-US" sz="1350" b="1" baseline="-25000" dirty="0">
              <a:solidFill>
                <a:srgbClr val="2D2D2D"/>
              </a:solidFill>
            </a:endParaRPr>
          </a:p>
        </p:txBody>
      </p:sp>
    </p:spTree>
    <p:extLst>
      <p:ext uri="{BB962C8B-B14F-4D97-AF65-F5344CB8AC3E}">
        <p14:creationId xmlns:p14="http://schemas.microsoft.com/office/powerpoint/2010/main" val="2845147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397670" y="125491"/>
            <a:ext cx="8360550" cy="663975"/>
          </a:xfrm>
          <a:prstGeom prst="rect">
            <a:avLst/>
          </a:prstGeom>
          <a:noFill/>
          <a:ln>
            <a:noFill/>
          </a:ln>
        </p:spPr>
        <p:txBody>
          <a:bodyPr spcFirstLastPara="1" vert="horz" wrap="square" lIns="68569" tIns="34275" rIns="68569" bIns="34275" rtlCol="0" anchor="ctr" anchorCtr="0">
            <a:noAutofit/>
          </a:bodyPr>
          <a:lstStyle/>
          <a:p>
            <a:pPr>
              <a:lnSpc>
                <a:spcPct val="80000"/>
              </a:lnSpc>
              <a:spcBef>
                <a:spcPts val="0"/>
              </a:spcBef>
              <a:buClr>
                <a:schemeClr val="dk1"/>
              </a:buClr>
              <a:buSzPts val="3200"/>
            </a:pPr>
            <a:r>
              <a:rPr lang="en-US"/>
              <a:t>Momentum</a:t>
            </a:r>
            <a:endParaRPr/>
          </a:p>
        </p:txBody>
      </p:sp>
      <p:graphicFrame>
        <p:nvGraphicFramePr>
          <p:cNvPr id="6" name="Chart 5">
            <a:extLst>
              <a:ext uri="{FF2B5EF4-FFF2-40B4-BE49-F238E27FC236}">
                <a16:creationId xmlns:a16="http://schemas.microsoft.com/office/drawing/2014/main" id="{57EEC090-8EF4-4E5B-B7D1-546DEE27D8A1}"/>
              </a:ext>
            </a:extLst>
          </p:cNvPr>
          <p:cNvGraphicFramePr/>
          <p:nvPr>
            <p:extLst/>
          </p:nvPr>
        </p:nvGraphicFramePr>
        <p:xfrm>
          <a:off x="563854" y="1030083"/>
          <a:ext cx="5375462" cy="3621748"/>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134B2C09-94F7-4A46-9E44-FD88A64E2BB6}"/>
              </a:ext>
            </a:extLst>
          </p:cNvPr>
          <p:cNvSpPr txBox="1"/>
          <p:nvPr/>
        </p:nvSpPr>
        <p:spPr>
          <a:xfrm>
            <a:off x="5856755" y="2585809"/>
            <a:ext cx="3012065" cy="1084912"/>
          </a:xfrm>
          <a:prstGeom prst="rect">
            <a:avLst/>
          </a:prstGeom>
          <a:noFill/>
        </p:spPr>
        <p:txBody>
          <a:bodyPr wrap="square">
            <a:spAutoFit/>
          </a:bodyPr>
          <a:lstStyle/>
          <a:p>
            <a:r>
              <a:rPr lang="el-GR" sz="1650" b="1" dirty="0"/>
              <a:t>𝑦 = ⍺ + β</a:t>
            </a:r>
            <a:r>
              <a:rPr lang="en-US" sz="1650" b="1" baseline="-25000" dirty="0"/>
              <a:t>MKT</a:t>
            </a:r>
            <a:r>
              <a:rPr lang="en-US" sz="1650" b="1" dirty="0"/>
              <a:t>MKT + </a:t>
            </a:r>
            <a:r>
              <a:rPr lang="el-GR" sz="1650" b="1" dirty="0"/>
              <a:t>β</a:t>
            </a:r>
            <a:r>
              <a:rPr lang="en-US" sz="1650" b="1" baseline="-25000" dirty="0" err="1"/>
              <a:t>RMW</a:t>
            </a:r>
            <a:r>
              <a:rPr lang="en-US" sz="1650" b="1" dirty="0" err="1"/>
              <a:t>RMW</a:t>
            </a:r>
            <a:r>
              <a:rPr lang="en-US" sz="1650" b="1" baseline="-25000" dirty="0" err="1"/>
              <a:t>cbOP</a:t>
            </a:r>
            <a:r>
              <a:rPr lang="en-US" sz="1650" b="1" dirty="0"/>
              <a:t> </a:t>
            </a:r>
          </a:p>
          <a:p>
            <a:r>
              <a:rPr lang="en-US" sz="1650" b="1" dirty="0"/>
              <a:t>+ </a:t>
            </a:r>
            <a:r>
              <a:rPr lang="el-GR" sz="1650" b="1" dirty="0"/>
              <a:t>β</a:t>
            </a:r>
            <a:r>
              <a:rPr lang="en-US" sz="1650" b="1" baseline="-25000" dirty="0"/>
              <a:t>HML</a:t>
            </a:r>
            <a:r>
              <a:rPr lang="en-US" sz="1650" b="1" dirty="0"/>
              <a:t>HML  + </a:t>
            </a:r>
            <a:r>
              <a:rPr lang="el-GR" sz="1650" b="1" dirty="0">
                <a:solidFill>
                  <a:schemeClr val="accent2"/>
                </a:solidFill>
              </a:rPr>
              <a:t>β</a:t>
            </a:r>
            <a:r>
              <a:rPr lang="en-US" sz="1650" b="1" baseline="-25000" dirty="0">
                <a:solidFill>
                  <a:schemeClr val="accent2"/>
                </a:solidFill>
              </a:rPr>
              <a:t>UMD</a:t>
            </a:r>
            <a:r>
              <a:rPr lang="en-US" sz="1650" b="1" dirty="0">
                <a:solidFill>
                  <a:schemeClr val="accent2"/>
                </a:solidFill>
              </a:rPr>
              <a:t>UMD</a:t>
            </a:r>
            <a:r>
              <a:rPr lang="en-US" sz="1650" b="1" dirty="0"/>
              <a:t> + ∈</a:t>
            </a:r>
          </a:p>
          <a:p>
            <a:endParaRPr lang="en-US" sz="1500" b="1" dirty="0"/>
          </a:p>
        </p:txBody>
      </p:sp>
      <p:sp>
        <p:nvSpPr>
          <p:cNvPr id="12" name="Oval 11">
            <a:extLst>
              <a:ext uri="{FF2B5EF4-FFF2-40B4-BE49-F238E27FC236}">
                <a16:creationId xmlns:a16="http://schemas.microsoft.com/office/drawing/2014/main" id="{FCCE28B5-354E-424F-B5F5-134B3443883D}"/>
              </a:ext>
            </a:extLst>
          </p:cNvPr>
          <p:cNvSpPr/>
          <p:nvPr/>
        </p:nvSpPr>
        <p:spPr>
          <a:xfrm>
            <a:off x="6043505" y="1325073"/>
            <a:ext cx="396522" cy="2519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a:extLst>
              <a:ext uri="{FF2B5EF4-FFF2-40B4-BE49-F238E27FC236}">
                <a16:creationId xmlns:a16="http://schemas.microsoft.com/office/drawing/2014/main" id="{EAEEE764-FFD5-4760-9C52-A8B874420FEA}"/>
              </a:ext>
            </a:extLst>
          </p:cNvPr>
          <p:cNvSpPr/>
          <p:nvPr/>
        </p:nvSpPr>
        <p:spPr>
          <a:xfrm>
            <a:off x="6043505" y="1901768"/>
            <a:ext cx="396522" cy="25196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97DE2CAE-69B3-4A56-A1B3-2DF7A9CD954B}"/>
              </a:ext>
            </a:extLst>
          </p:cNvPr>
          <p:cNvSpPr txBox="1"/>
          <p:nvPr/>
        </p:nvSpPr>
        <p:spPr>
          <a:xfrm>
            <a:off x="6685657" y="1335692"/>
            <a:ext cx="892175" cy="300082"/>
          </a:xfrm>
          <a:prstGeom prst="rect">
            <a:avLst/>
          </a:prstGeom>
          <a:noFill/>
        </p:spPr>
        <p:txBody>
          <a:bodyPr wrap="square" rtlCol="0">
            <a:spAutoFit/>
          </a:bodyPr>
          <a:lstStyle/>
          <a:p>
            <a:r>
              <a:rPr lang="en-US" sz="1350" b="1" dirty="0"/>
              <a:t>Exclude</a:t>
            </a:r>
          </a:p>
        </p:txBody>
      </p:sp>
      <p:sp>
        <p:nvSpPr>
          <p:cNvPr id="16" name="TextBox 15">
            <a:extLst>
              <a:ext uri="{FF2B5EF4-FFF2-40B4-BE49-F238E27FC236}">
                <a16:creationId xmlns:a16="http://schemas.microsoft.com/office/drawing/2014/main" id="{13A31D10-769A-4307-A8D8-4DB889CF947F}"/>
              </a:ext>
            </a:extLst>
          </p:cNvPr>
          <p:cNvSpPr txBox="1"/>
          <p:nvPr/>
        </p:nvSpPr>
        <p:spPr>
          <a:xfrm>
            <a:off x="6685657" y="1884550"/>
            <a:ext cx="892175" cy="300082"/>
          </a:xfrm>
          <a:prstGeom prst="rect">
            <a:avLst/>
          </a:prstGeom>
          <a:noFill/>
        </p:spPr>
        <p:txBody>
          <a:bodyPr wrap="square" rtlCol="0">
            <a:spAutoFit/>
          </a:bodyPr>
          <a:lstStyle/>
          <a:p>
            <a:r>
              <a:rPr lang="en-US" sz="1350" b="1" dirty="0"/>
              <a:t>Include</a:t>
            </a:r>
          </a:p>
        </p:txBody>
      </p:sp>
      <p:cxnSp>
        <p:nvCxnSpPr>
          <p:cNvPr id="20" name="Straight Arrow Connector 19">
            <a:extLst>
              <a:ext uri="{FF2B5EF4-FFF2-40B4-BE49-F238E27FC236}">
                <a16:creationId xmlns:a16="http://schemas.microsoft.com/office/drawing/2014/main" id="{9D51D429-F4A7-4592-AD14-C3EE3DDADA5A}"/>
              </a:ext>
            </a:extLst>
          </p:cNvPr>
          <p:cNvCxnSpPr/>
          <p:nvPr/>
        </p:nvCxnSpPr>
        <p:spPr>
          <a:xfrm>
            <a:off x="827268" y="3080905"/>
            <a:ext cx="4852555" cy="0"/>
          </a:xfrm>
          <a:prstGeom prst="straightConnector1">
            <a:avLst/>
          </a:prstGeom>
          <a:ln w="28575">
            <a:solidFill>
              <a:schemeClr val="bg2"/>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93523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Portfolio Development/Implementation Process</a:t>
            </a:r>
          </a:p>
        </p:txBody>
      </p:sp>
      <p:grpSp>
        <p:nvGrpSpPr>
          <p:cNvPr id="13" name="Group 12">
            <a:extLst>
              <a:ext uri="{FF2B5EF4-FFF2-40B4-BE49-F238E27FC236}">
                <a16:creationId xmlns:a16="http://schemas.microsoft.com/office/drawing/2014/main" id="{8AD6ADAD-32D0-4F3D-B9AF-821C7E7B02F6}"/>
              </a:ext>
            </a:extLst>
          </p:cNvPr>
          <p:cNvGrpSpPr/>
          <p:nvPr/>
        </p:nvGrpSpPr>
        <p:grpSpPr>
          <a:xfrm>
            <a:off x="157565" y="1875462"/>
            <a:ext cx="8919980" cy="1113467"/>
            <a:chOff x="208498" y="2500616"/>
            <a:chExt cx="11978863" cy="1484622"/>
          </a:xfrm>
        </p:grpSpPr>
        <p:sp>
          <p:nvSpPr>
            <p:cNvPr id="14" name="Freeform: Shape 13">
              <a:extLst>
                <a:ext uri="{FF2B5EF4-FFF2-40B4-BE49-F238E27FC236}">
                  <a16:creationId xmlns:a16="http://schemas.microsoft.com/office/drawing/2014/main" id="{0D899479-3CA6-4C24-817D-78FF7518D2EE}"/>
                </a:ext>
              </a:extLst>
            </p:cNvPr>
            <p:cNvSpPr/>
            <p:nvPr/>
          </p:nvSpPr>
          <p:spPr>
            <a:xfrm>
              <a:off x="208498" y="2500616"/>
              <a:ext cx="2395772" cy="1484622"/>
            </a:xfrm>
            <a:custGeom>
              <a:avLst/>
              <a:gdLst>
                <a:gd name="connsiteX0" fmla="*/ 0 w 2395772"/>
                <a:gd name="connsiteY0" fmla="*/ 0 h 1484622"/>
                <a:gd name="connsiteX1" fmla="*/ 1653461 w 2395772"/>
                <a:gd name="connsiteY1" fmla="*/ 0 h 1484622"/>
                <a:gd name="connsiteX2" fmla="*/ 2395772 w 2395772"/>
                <a:gd name="connsiteY2" fmla="*/ 742311 h 1484622"/>
                <a:gd name="connsiteX3" fmla="*/ 1653461 w 2395772"/>
                <a:gd name="connsiteY3" fmla="*/ 1484622 h 1484622"/>
                <a:gd name="connsiteX4" fmla="*/ 0 w 2395772"/>
                <a:gd name="connsiteY4" fmla="*/ 1484622 h 1484622"/>
                <a:gd name="connsiteX5" fmla="*/ 0 w 2395772"/>
                <a:gd name="connsiteY5" fmla="*/ 0 h 148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5772" h="1484622">
                  <a:moveTo>
                    <a:pt x="0" y="0"/>
                  </a:moveTo>
                  <a:lnTo>
                    <a:pt x="1653461" y="0"/>
                  </a:lnTo>
                  <a:lnTo>
                    <a:pt x="2395772" y="742311"/>
                  </a:lnTo>
                  <a:lnTo>
                    <a:pt x="1653461" y="1484622"/>
                  </a:lnTo>
                  <a:lnTo>
                    <a:pt x="0" y="1484622"/>
                  </a:lnTo>
                  <a:lnTo>
                    <a:pt x="0" y="0"/>
                  </a:lnTo>
                  <a:close/>
                </a:path>
              </a:pathLst>
            </a:custGeom>
            <a:solidFill>
              <a:srgbClr val="C00000"/>
            </a:solidFill>
            <a:ln w="571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8006" tIns="24003" rIns="290368" bIns="24003" numCol="1" spcCol="1270" anchor="ctr" anchorCtr="0">
              <a:noAutofit/>
            </a:bodyPr>
            <a:lstStyle/>
            <a:p>
              <a:pPr algn="ctr" defTabSz="400050">
                <a:lnSpc>
                  <a:spcPct val="90000"/>
                </a:lnSpc>
                <a:spcBef>
                  <a:spcPct val="0"/>
                </a:spcBef>
                <a:spcAft>
                  <a:spcPct val="35000"/>
                </a:spcAft>
              </a:pPr>
              <a:r>
                <a:rPr lang="en-US" sz="900" b="1" dirty="0"/>
                <a:t>Source data from Bloomberg: Accounting and Stock Returns</a:t>
              </a:r>
            </a:p>
          </p:txBody>
        </p:sp>
        <p:sp>
          <p:nvSpPr>
            <p:cNvPr id="15" name="Freeform: Shape 14">
              <a:extLst>
                <a:ext uri="{FF2B5EF4-FFF2-40B4-BE49-F238E27FC236}">
                  <a16:creationId xmlns:a16="http://schemas.microsoft.com/office/drawing/2014/main" id="{8B5A4835-2BD3-4440-B3BE-A6DA1A8EA03E}"/>
                </a:ext>
              </a:extLst>
            </p:cNvPr>
            <p:cNvSpPr/>
            <p:nvPr/>
          </p:nvSpPr>
          <p:spPr>
            <a:xfrm>
              <a:off x="2125116" y="2535561"/>
              <a:ext cx="2395772" cy="1414732"/>
            </a:xfrm>
            <a:custGeom>
              <a:avLst/>
              <a:gdLst>
                <a:gd name="connsiteX0" fmla="*/ 0 w 2395772"/>
                <a:gd name="connsiteY0" fmla="*/ 0 h 1414732"/>
                <a:gd name="connsiteX1" fmla="*/ 1688406 w 2395772"/>
                <a:gd name="connsiteY1" fmla="*/ 0 h 1414732"/>
                <a:gd name="connsiteX2" fmla="*/ 2395772 w 2395772"/>
                <a:gd name="connsiteY2" fmla="*/ 707366 h 1414732"/>
                <a:gd name="connsiteX3" fmla="*/ 1688406 w 2395772"/>
                <a:gd name="connsiteY3" fmla="*/ 1414732 h 1414732"/>
                <a:gd name="connsiteX4" fmla="*/ 0 w 2395772"/>
                <a:gd name="connsiteY4" fmla="*/ 1414732 h 1414732"/>
                <a:gd name="connsiteX5" fmla="*/ 707366 w 2395772"/>
                <a:gd name="connsiteY5" fmla="*/ 707366 h 1414732"/>
                <a:gd name="connsiteX6" fmla="*/ 0 w 2395772"/>
                <a:gd name="connsiteY6" fmla="*/ 0 h 141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5772" h="1414732">
                  <a:moveTo>
                    <a:pt x="0" y="0"/>
                  </a:moveTo>
                  <a:lnTo>
                    <a:pt x="1688406" y="0"/>
                  </a:lnTo>
                  <a:lnTo>
                    <a:pt x="2395772" y="707366"/>
                  </a:lnTo>
                  <a:lnTo>
                    <a:pt x="1688406" y="1414732"/>
                  </a:lnTo>
                  <a:lnTo>
                    <a:pt x="0" y="1414732"/>
                  </a:lnTo>
                  <a:lnTo>
                    <a:pt x="707366" y="707366"/>
                  </a:lnTo>
                  <a:lnTo>
                    <a:pt x="0" y="0"/>
                  </a:lnTo>
                  <a:close/>
                </a:path>
              </a:pathLst>
            </a:custGeom>
            <a:solidFill>
              <a:srgbClr val="C00000"/>
            </a:solidFill>
            <a:ln w="571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66529" tIns="24003" rIns="542526" bIns="24003" numCol="1" spcCol="1270" anchor="ctr" anchorCtr="0">
              <a:noAutofit/>
            </a:bodyPr>
            <a:lstStyle/>
            <a:p>
              <a:pPr algn="ctr" defTabSz="400050">
                <a:lnSpc>
                  <a:spcPct val="90000"/>
                </a:lnSpc>
                <a:spcBef>
                  <a:spcPct val="0"/>
                </a:spcBef>
                <a:spcAft>
                  <a:spcPct val="35000"/>
                </a:spcAft>
              </a:pPr>
              <a:r>
                <a:rPr lang="en-US" sz="900" b="1" dirty="0"/>
                <a:t>Input stock data into Portfolio Model</a:t>
              </a:r>
            </a:p>
          </p:txBody>
        </p:sp>
        <p:sp>
          <p:nvSpPr>
            <p:cNvPr id="16" name="Freeform: Shape 15">
              <a:extLst>
                <a:ext uri="{FF2B5EF4-FFF2-40B4-BE49-F238E27FC236}">
                  <a16:creationId xmlns:a16="http://schemas.microsoft.com/office/drawing/2014/main" id="{7D4188EF-1796-4635-96F9-639417F55872}"/>
                </a:ext>
              </a:extLst>
            </p:cNvPr>
            <p:cNvSpPr/>
            <p:nvPr/>
          </p:nvSpPr>
          <p:spPr>
            <a:xfrm>
              <a:off x="4041735" y="2523917"/>
              <a:ext cx="2395772" cy="1438019"/>
            </a:xfrm>
            <a:custGeom>
              <a:avLst/>
              <a:gdLst>
                <a:gd name="connsiteX0" fmla="*/ 0 w 2395772"/>
                <a:gd name="connsiteY0" fmla="*/ 0 h 1438019"/>
                <a:gd name="connsiteX1" fmla="*/ 1676763 w 2395772"/>
                <a:gd name="connsiteY1" fmla="*/ 0 h 1438019"/>
                <a:gd name="connsiteX2" fmla="*/ 2395772 w 2395772"/>
                <a:gd name="connsiteY2" fmla="*/ 719010 h 1438019"/>
                <a:gd name="connsiteX3" fmla="*/ 1676763 w 2395772"/>
                <a:gd name="connsiteY3" fmla="*/ 1438019 h 1438019"/>
                <a:gd name="connsiteX4" fmla="*/ 0 w 2395772"/>
                <a:gd name="connsiteY4" fmla="*/ 1438019 h 1438019"/>
                <a:gd name="connsiteX5" fmla="*/ 719010 w 2395772"/>
                <a:gd name="connsiteY5" fmla="*/ 719010 h 1438019"/>
                <a:gd name="connsiteX6" fmla="*/ 0 w 2395772"/>
                <a:gd name="connsiteY6" fmla="*/ 0 h 143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5772" h="1438019">
                  <a:moveTo>
                    <a:pt x="0" y="0"/>
                  </a:moveTo>
                  <a:lnTo>
                    <a:pt x="1676763" y="0"/>
                  </a:lnTo>
                  <a:lnTo>
                    <a:pt x="2395772" y="719010"/>
                  </a:lnTo>
                  <a:lnTo>
                    <a:pt x="1676763" y="1438019"/>
                  </a:lnTo>
                  <a:lnTo>
                    <a:pt x="0" y="1438019"/>
                  </a:lnTo>
                  <a:lnTo>
                    <a:pt x="719010" y="719010"/>
                  </a:lnTo>
                  <a:lnTo>
                    <a:pt x="0" y="0"/>
                  </a:lnTo>
                  <a:close/>
                </a:path>
              </a:pathLst>
            </a:custGeom>
            <a:solidFill>
              <a:srgbClr val="C00000"/>
            </a:solidFill>
            <a:ln w="571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75262" tIns="24003" rIns="551258" bIns="24003" numCol="1" spcCol="1270" anchor="ctr" anchorCtr="0">
              <a:noAutofit/>
            </a:bodyPr>
            <a:lstStyle/>
            <a:p>
              <a:pPr algn="ctr" defTabSz="400050">
                <a:lnSpc>
                  <a:spcPct val="90000"/>
                </a:lnSpc>
                <a:spcBef>
                  <a:spcPct val="0"/>
                </a:spcBef>
                <a:spcAft>
                  <a:spcPct val="35000"/>
                </a:spcAft>
              </a:pPr>
              <a:r>
                <a:rPr lang="en-US" sz="900" b="1" dirty="0"/>
                <a:t>Calculate Cash Based Operating Profitability Ratio</a:t>
              </a:r>
            </a:p>
          </p:txBody>
        </p:sp>
        <p:sp>
          <p:nvSpPr>
            <p:cNvPr id="17" name="Freeform: Shape 16">
              <a:extLst>
                <a:ext uri="{FF2B5EF4-FFF2-40B4-BE49-F238E27FC236}">
                  <a16:creationId xmlns:a16="http://schemas.microsoft.com/office/drawing/2014/main" id="{B8A2BB83-F3C6-4FA0-8E95-5559AC59925B}"/>
                </a:ext>
              </a:extLst>
            </p:cNvPr>
            <p:cNvSpPr/>
            <p:nvPr/>
          </p:nvSpPr>
          <p:spPr>
            <a:xfrm>
              <a:off x="5958353" y="2523917"/>
              <a:ext cx="2395772" cy="1438019"/>
            </a:xfrm>
            <a:custGeom>
              <a:avLst/>
              <a:gdLst>
                <a:gd name="connsiteX0" fmla="*/ 0 w 2395772"/>
                <a:gd name="connsiteY0" fmla="*/ 0 h 1438019"/>
                <a:gd name="connsiteX1" fmla="*/ 1676763 w 2395772"/>
                <a:gd name="connsiteY1" fmla="*/ 0 h 1438019"/>
                <a:gd name="connsiteX2" fmla="*/ 2395772 w 2395772"/>
                <a:gd name="connsiteY2" fmla="*/ 719010 h 1438019"/>
                <a:gd name="connsiteX3" fmla="*/ 1676763 w 2395772"/>
                <a:gd name="connsiteY3" fmla="*/ 1438019 h 1438019"/>
                <a:gd name="connsiteX4" fmla="*/ 0 w 2395772"/>
                <a:gd name="connsiteY4" fmla="*/ 1438019 h 1438019"/>
                <a:gd name="connsiteX5" fmla="*/ 719010 w 2395772"/>
                <a:gd name="connsiteY5" fmla="*/ 719010 h 1438019"/>
                <a:gd name="connsiteX6" fmla="*/ 0 w 2395772"/>
                <a:gd name="connsiteY6" fmla="*/ 0 h 143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5772" h="1438019">
                  <a:moveTo>
                    <a:pt x="0" y="0"/>
                  </a:moveTo>
                  <a:lnTo>
                    <a:pt x="1676763" y="0"/>
                  </a:lnTo>
                  <a:lnTo>
                    <a:pt x="2395772" y="719010"/>
                  </a:lnTo>
                  <a:lnTo>
                    <a:pt x="1676763" y="1438019"/>
                  </a:lnTo>
                  <a:lnTo>
                    <a:pt x="0" y="1438019"/>
                  </a:lnTo>
                  <a:lnTo>
                    <a:pt x="719010" y="719010"/>
                  </a:lnTo>
                  <a:lnTo>
                    <a:pt x="0" y="0"/>
                  </a:lnTo>
                  <a:close/>
                </a:path>
              </a:pathLst>
            </a:custGeom>
            <a:solidFill>
              <a:srgbClr val="C00000"/>
            </a:solidFill>
            <a:ln w="571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75262" tIns="24003" rIns="551258" bIns="24003" numCol="1" spcCol="1270" anchor="ctr" anchorCtr="0">
              <a:noAutofit/>
            </a:bodyPr>
            <a:lstStyle/>
            <a:p>
              <a:pPr algn="ctr" defTabSz="400050">
                <a:lnSpc>
                  <a:spcPct val="90000"/>
                </a:lnSpc>
                <a:spcBef>
                  <a:spcPct val="0"/>
                </a:spcBef>
                <a:spcAft>
                  <a:spcPct val="35000"/>
                </a:spcAft>
              </a:pPr>
              <a:r>
                <a:rPr lang="en-US" sz="900" b="1" dirty="0"/>
                <a:t>Calculate YTD Returns &amp; Price/Book Ratio</a:t>
              </a:r>
            </a:p>
          </p:txBody>
        </p:sp>
        <p:sp>
          <p:nvSpPr>
            <p:cNvPr id="18" name="Freeform: Shape 17">
              <a:extLst>
                <a:ext uri="{FF2B5EF4-FFF2-40B4-BE49-F238E27FC236}">
                  <a16:creationId xmlns:a16="http://schemas.microsoft.com/office/drawing/2014/main" id="{7A16BEAE-271E-424C-AC65-990449BA96B6}"/>
                </a:ext>
              </a:extLst>
            </p:cNvPr>
            <p:cNvSpPr/>
            <p:nvPr/>
          </p:nvSpPr>
          <p:spPr>
            <a:xfrm>
              <a:off x="7874971" y="2535561"/>
              <a:ext cx="2395772" cy="1414732"/>
            </a:xfrm>
            <a:custGeom>
              <a:avLst/>
              <a:gdLst>
                <a:gd name="connsiteX0" fmla="*/ 0 w 2395772"/>
                <a:gd name="connsiteY0" fmla="*/ 0 h 1414732"/>
                <a:gd name="connsiteX1" fmla="*/ 1688406 w 2395772"/>
                <a:gd name="connsiteY1" fmla="*/ 0 h 1414732"/>
                <a:gd name="connsiteX2" fmla="*/ 2395772 w 2395772"/>
                <a:gd name="connsiteY2" fmla="*/ 707366 h 1414732"/>
                <a:gd name="connsiteX3" fmla="*/ 1688406 w 2395772"/>
                <a:gd name="connsiteY3" fmla="*/ 1414732 h 1414732"/>
                <a:gd name="connsiteX4" fmla="*/ 0 w 2395772"/>
                <a:gd name="connsiteY4" fmla="*/ 1414732 h 1414732"/>
                <a:gd name="connsiteX5" fmla="*/ 707366 w 2395772"/>
                <a:gd name="connsiteY5" fmla="*/ 707366 h 1414732"/>
                <a:gd name="connsiteX6" fmla="*/ 0 w 2395772"/>
                <a:gd name="connsiteY6" fmla="*/ 0 h 141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5772" h="1414732">
                  <a:moveTo>
                    <a:pt x="0" y="0"/>
                  </a:moveTo>
                  <a:lnTo>
                    <a:pt x="1688406" y="0"/>
                  </a:lnTo>
                  <a:lnTo>
                    <a:pt x="2395772" y="707366"/>
                  </a:lnTo>
                  <a:lnTo>
                    <a:pt x="1688406" y="1414732"/>
                  </a:lnTo>
                  <a:lnTo>
                    <a:pt x="0" y="1414732"/>
                  </a:lnTo>
                  <a:lnTo>
                    <a:pt x="707366" y="707366"/>
                  </a:lnTo>
                  <a:lnTo>
                    <a:pt x="0" y="0"/>
                  </a:lnTo>
                  <a:close/>
                </a:path>
              </a:pathLst>
            </a:custGeom>
            <a:solidFill>
              <a:srgbClr val="C00000"/>
            </a:solidFill>
            <a:ln w="571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66529" tIns="24003" rIns="542526" bIns="24003" numCol="1" spcCol="1270" anchor="ctr" anchorCtr="0">
              <a:noAutofit/>
            </a:bodyPr>
            <a:lstStyle/>
            <a:p>
              <a:pPr algn="ctr" defTabSz="400050">
                <a:lnSpc>
                  <a:spcPct val="90000"/>
                </a:lnSpc>
                <a:spcBef>
                  <a:spcPct val="0"/>
                </a:spcBef>
                <a:spcAft>
                  <a:spcPct val="35000"/>
                </a:spcAft>
              </a:pPr>
              <a:r>
                <a:rPr lang="en-US" sz="900" b="1" dirty="0"/>
                <a:t>Apply Factor Weights &amp; Rank Stocks</a:t>
              </a:r>
            </a:p>
          </p:txBody>
        </p:sp>
        <p:sp>
          <p:nvSpPr>
            <p:cNvPr id="19" name="Freeform: Shape 18">
              <a:extLst>
                <a:ext uri="{FF2B5EF4-FFF2-40B4-BE49-F238E27FC236}">
                  <a16:creationId xmlns:a16="http://schemas.microsoft.com/office/drawing/2014/main" id="{1CBBA80A-8B0A-4557-87D8-9040F9CAFD5A}"/>
                </a:ext>
              </a:extLst>
            </p:cNvPr>
            <p:cNvSpPr/>
            <p:nvPr/>
          </p:nvSpPr>
          <p:spPr>
            <a:xfrm>
              <a:off x="9791589" y="2570510"/>
              <a:ext cx="2395772" cy="1344833"/>
            </a:xfrm>
            <a:custGeom>
              <a:avLst/>
              <a:gdLst>
                <a:gd name="connsiteX0" fmla="*/ 0 w 2395772"/>
                <a:gd name="connsiteY0" fmla="*/ 0 h 1344833"/>
                <a:gd name="connsiteX1" fmla="*/ 1723356 w 2395772"/>
                <a:gd name="connsiteY1" fmla="*/ 0 h 1344833"/>
                <a:gd name="connsiteX2" fmla="*/ 2395772 w 2395772"/>
                <a:gd name="connsiteY2" fmla="*/ 672417 h 1344833"/>
                <a:gd name="connsiteX3" fmla="*/ 1723356 w 2395772"/>
                <a:gd name="connsiteY3" fmla="*/ 1344833 h 1344833"/>
                <a:gd name="connsiteX4" fmla="*/ 0 w 2395772"/>
                <a:gd name="connsiteY4" fmla="*/ 1344833 h 1344833"/>
                <a:gd name="connsiteX5" fmla="*/ 672417 w 2395772"/>
                <a:gd name="connsiteY5" fmla="*/ 672417 h 1344833"/>
                <a:gd name="connsiteX6" fmla="*/ 0 w 2395772"/>
                <a:gd name="connsiteY6" fmla="*/ 0 h 13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5772" h="1344833">
                  <a:moveTo>
                    <a:pt x="0" y="0"/>
                  </a:moveTo>
                  <a:lnTo>
                    <a:pt x="1723356" y="0"/>
                  </a:lnTo>
                  <a:lnTo>
                    <a:pt x="2395772" y="672417"/>
                  </a:lnTo>
                  <a:lnTo>
                    <a:pt x="1723356" y="1344833"/>
                  </a:lnTo>
                  <a:lnTo>
                    <a:pt x="0" y="1344833"/>
                  </a:lnTo>
                  <a:lnTo>
                    <a:pt x="672417" y="672417"/>
                  </a:lnTo>
                  <a:lnTo>
                    <a:pt x="0" y="0"/>
                  </a:lnTo>
                  <a:close/>
                </a:path>
              </a:pathLst>
            </a:custGeom>
            <a:solidFill>
              <a:srgbClr val="C00000"/>
            </a:solidFill>
            <a:ln w="571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0317" tIns="24003" rIns="516314" bIns="24003" numCol="1" spcCol="1270" anchor="ctr" anchorCtr="0">
              <a:noAutofit/>
            </a:bodyPr>
            <a:lstStyle/>
            <a:p>
              <a:pPr algn="ctr" defTabSz="400050">
                <a:lnSpc>
                  <a:spcPct val="90000"/>
                </a:lnSpc>
                <a:spcBef>
                  <a:spcPct val="0"/>
                </a:spcBef>
                <a:spcAft>
                  <a:spcPct val="35000"/>
                </a:spcAft>
              </a:pPr>
              <a:r>
                <a:rPr lang="en-US" sz="900" b="1" dirty="0"/>
                <a:t>Sort by Sector, Weight Stocks, &amp; Invest in top 65 Stocks according to Rank</a:t>
              </a:r>
            </a:p>
          </p:txBody>
        </p:sp>
      </p:grpSp>
      <p:sp>
        <p:nvSpPr>
          <p:cNvPr id="3" name="Right Brace 2">
            <a:extLst>
              <a:ext uri="{FF2B5EF4-FFF2-40B4-BE49-F238E27FC236}">
                <a16:creationId xmlns:a16="http://schemas.microsoft.com/office/drawing/2014/main" id="{956F054F-5A93-4105-B3B6-0EC16C976E99}"/>
              </a:ext>
            </a:extLst>
          </p:cNvPr>
          <p:cNvSpPr/>
          <p:nvPr/>
        </p:nvSpPr>
        <p:spPr>
          <a:xfrm rot="5400000">
            <a:off x="1079537" y="2141905"/>
            <a:ext cx="944725" cy="2692892"/>
          </a:xfrm>
          <a:prstGeom prst="rightBrace">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4" name="TextBox 3">
            <a:extLst>
              <a:ext uri="{FF2B5EF4-FFF2-40B4-BE49-F238E27FC236}">
                <a16:creationId xmlns:a16="http://schemas.microsoft.com/office/drawing/2014/main" id="{BC4ECBC1-71FD-439A-8065-F7C938BCF0EA}"/>
              </a:ext>
            </a:extLst>
          </p:cNvPr>
          <p:cNvSpPr txBox="1"/>
          <p:nvPr/>
        </p:nvSpPr>
        <p:spPr>
          <a:xfrm>
            <a:off x="512042" y="4212772"/>
            <a:ext cx="1973424" cy="300082"/>
          </a:xfrm>
          <a:prstGeom prst="rect">
            <a:avLst/>
          </a:prstGeom>
          <a:noFill/>
        </p:spPr>
        <p:txBody>
          <a:bodyPr wrap="square" rtlCol="0">
            <a:spAutoFit/>
          </a:bodyPr>
          <a:lstStyle/>
          <a:p>
            <a:pPr algn="ctr"/>
            <a:r>
              <a:rPr lang="en-US" sz="1350" b="1" dirty="0"/>
              <a:t>Phase 1</a:t>
            </a:r>
          </a:p>
        </p:txBody>
      </p:sp>
      <p:sp>
        <p:nvSpPr>
          <p:cNvPr id="7" name="Right Brace 6">
            <a:extLst>
              <a:ext uri="{FF2B5EF4-FFF2-40B4-BE49-F238E27FC236}">
                <a16:creationId xmlns:a16="http://schemas.microsoft.com/office/drawing/2014/main" id="{6A2DA928-1139-4DFD-A38B-BC6A36784A6F}"/>
              </a:ext>
            </a:extLst>
          </p:cNvPr>
          <p:cNvSpPr/>
          <p:nvPr/>
        </p:nvSpPr>
        <p:spPr>
          <a:xfrm rot="5400000">
            <a:off x="3993025" y="2151232"/>
            <a:ext cx="944725" cy="2692892"/>
          </a:xfrm>
          <a:prstGeom prst="rightBrace">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8" name="TextBox 7">
            <a:extLst>
              <a:ext uri="{FF2B5EF4-FFF2-40B4-BE49-F238E27FC236}">
                <a16:creationId xmlns:a16="http://schemas.microsoft.com/office/drawing/2014/main" id="{5B858562-A093-49E2-B09E-B2489E33A7B8}"/>
              </a:ext>
            </a:extLst>
          </p:cNvPr>
          <p:cNvSpPr txBox="1"/>
          <p:nvPr/>
        </p:nvSpPr>
        <p:spPr>
          <a:xfrm>
            <a:off x="3425531" y="4222099"/>
            <a:ext cx="1973424" cy="300082"/>
          </a:xfrm>
          <a:prstGeom prst="rect">
            <a:avLst/>
          </a:prstGeom>
          <a:noFill/>
        </p:spPr>
        <p:txBody>
          <a:bodyPr wrap="square" rtlCol="0">
            <a:spAutoFit/>
          </a:bodyPr>
          <a:lstStyle/>
          <a:p>
            <a:pPr algn="ctr"/>
            <a:r>
              <a:rPr lang="en-US" sz="1350" b="1" dirty="0"/>
              <a:t>Phase 2</a:t>
            </a:r>
          </a:p>
        </p:txBody>
      </p:sp>
      <p:sp>
        <p:nvSpPr>
          <p:cNvPr id="9" name="Right Brace 8">
            <a:extLst>
              <a:ext uri="{FF2B5EF4-FFF2-40B4-BE49-F238E27FC236}">
                <a16:creationId xmlns:a16="http://schemas.microsoft.com/office/drawing/2014/main" id="{C5397CDE-4696-4679-B0C9-358B37F49A6C}"/>
              </a:ext>
            </a:extLst>
          </p:cNvPr>
          <p:cNvSpPr/>
          <p:nvPr/>
        </p:nvSpPr>
        <p:spPr>
          <a:xfrm rot="5400000">
            <a:off x="6918160" y="2151234"/>
            <a:ext cx="944725" cy="2692892"/>
          </a:xfrm>
          <a:prstGeom prst="rightBrace">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0" name="TextBox 9">
            <a:extLst>
              <a:ext uri="{FF2B5EF4-FFF2-40B4-BE49-F238E27FC236}">
                <a16:creationId xmlns:a16="http://schemas.microsoft.com/office/drawing/2014/main" id="{B0947900-B589-4058-A732-1FB9D221042F}"/>
              </a:ext>
            </a:extLst>
          </p:cNvPr>
          <p:cNvSpPr txBox="1"/>
          <p:nvPr/>
        </p:nvSpPr>
        <p:spPr>
          <a:xfrm>
            <a:off x="6350666" y="4222101"/>
            <a:ext cx="1973424" cy="300082"/>
          </a:xfrm>
          <a:prstGeom prst="rect">
            <a:avLst/>
          </a:prstGeom>
          <a:noFill/>
        </p:spPr>
        <p:txBody>
          <a:bodyPr wrap="square" rtlCol="0">
            <a:spAutoFit/>
          </a:bodyPr>
          <a:lstStyle/>
          <a:p>
            <a:pPr algn="ctr"/>
            <a:r>
              <a:rPr lang="en-US" sz="1350" b="1" dirty="0"/>
              <a:t>Phase 3</a:t>
            </a:r>
          </a:p>
        </p:txBody>
      </p:sp>
      <p:sp>
        <p:nvSpPr>
          <p:cNvPr id="11" name="Arrow: U-Turn 10">
            <a:extLst>
              <a:ext uri="{FF2B5EF4-FFF2-40B4-BE49-F238E27FC236}">
                <a16:creationId xmlns:a16="http://schemas.microsoft.com/office/drawing/2014/main" id="{F5B77FDC-0AFE-46D9-9589-64AC72D55498}"/>
              </a:ext>
            </a:extLst>
          </p:cNvPr>
          <p:cNvSpPr/>
          <p:nvPr/>
        </p:nvSpPr>
        <p:spPr>
          <a:xfrm flipH="1">
            <a:off x="463056" y="1019361"/>
            <a:ext cx="7861034" cy="827320"/>
          </a:xfrm>
          <a:prstGeom prst="uturnArrow">
            <a:avLst>
              <a:gd name="adj1" fmla="val 25000"/>
              <a:gd name="adj2" fmla="val 25000"/>
              <a:gd name="adj3" fmla="val 34363"/>
              <a:gd name="adj4" fmla="val 43750"/>
              <a:gd name="adj5" fmla="val 75000"/>
            </a:avLst>
          </a:prstGeom>
          <a:solidFill>
            <a:srgbClr val="C00000"/>
          </a:solidFill>
          <a:ln w="38100" cap="flat" cmpd="sng" algn="ctr">
            <a:solidFill>
              <a:srgbClr val="FFC000"/>
            </a:solidFill>
            <a:prstDash val="solid"/>
          </a:ln>
          <a:effectLst/>
        </p:spPr>
        <p:txBody>
          <a:bodyPr spcFirstLastPara="0" vert="horz" wrap="square" lIns="48006" tIns="24003" rIns="12002" bIns="24003" numCol="1" spcCol="1270" anchor="ctr" anchorCtr="0">
            <a:noAutofit/>
          </a:bodyPr>
          <a:lstStyle/>
          <a:p>
            <a:endParaRPr lang="en-US" sz="1350" b="1"/>
          </a:p>
        </p:txBody>
      </p:sp>
      <p:sp>
        <p:nvSpPr>
          <p:cNvPr id="12" name="TextBox 11">
            <a:extLst>
              <a:ext uri="{FF2B5EF4-FFF2-40B4-BE49-F238E27FC236}">
                <a16:creationId xmlns:a16="http://schemas.microsoft.com/office/drawing/2014/main" id="{EC1ED57E-4BE8-45C2-A21D-FF888B09D780}"/>
              </a:ext>
            </a:extLst>
          </p:cNvPr>
          <p:cNvSpPr txBox="1"/>
          <p:nvPr/>
        </p:nvSpPr>
        <p:spPr>
          <a:xfrm>
            <a:off x="2125406" y="1350606"/>
            <a:ext cx="4405363" cy="461665"/>
          </a:xfrm>
          <a:prstGeom prst="rect">
            <a:avLst/>
          </a:prstGeom>
          <a:noFill/>
        </p:spPr>
        <p:txBody>
          <a:bodyPr wrap="square" rtlCol="0">
            <a:spAutoFit/>
          </a:bodyPr>
          <a:lstStyle/>
          <a:p>
            <a:pPr algn="ctr"/>
            <a:r>
              <a:rPr lang="en-US" sz="2400" b="1" dirty="0"/>
              <a:t>Rebalance Monthly</a:t>
            </a:r>
          </a:p>
        </p:txBody>
      </p:sp>
    </p:spTree>
    <p:extLst>
      <p:ext uri="{BB962C8B-B14F-4D97-AF65-F5344CB8AC3E}">
        <p14:creationId xmlns:p14="http://schemas.microsoft.com/office/powerpoint/2010/main" val="234966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Selecting the Investable Universe</a:t>
            </a:r>
          </a:p>
        </p:txBody>
      </p:sp>
      <p:sp>
        <p:nvSpPr>
          <p:cNvPr id="3" name="Flowchart: Punched Tape 2">
            <a:extLst>
              <a:ext uri="{FF2B5EF4-FFF2-40B4-BE49-F238E27FC236}">
                <a16:creationId xmlns:a16="http://schemas.microsoft.com/office/drawing/2014/main" id="{EFCD66DA-6804-4370-A133-892E2081262F}"/>
              </a:ext>
            </a:extLst>
          </p:cNvPr>
          <p:cNvSpPr/>
          <p:nvPr/>
        </p:nvSpPr>
        <p:spPr>
          <a:xfrm>
            <a:off x="4426531" y="1551112"/>
            <a:ext cx="3877565" cy="337526"/>
          </a:xfrm>
          <a:prstGeom prst="flowChartPunchedTape">
            <a:avLst/>
          </a:prstGeom>
          <a:solidFill>
            <a:srgbClr val="C00000"/>
          </a:solidFill>
          <a:ln>
            <a:noFill/>
          </a:ln>
          <a:sp3d z="1587500" extrusionH="317500" prstMaterial="metal">
            <a:bevelT w="101600" prst="rible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4691" tIns="592985" rIns="424692" bIns="592984" numCol="1" spcCol="1270" anchor="ctr" anchorCtr="0">
            <a:noAutofit/>
          </a:bodyPr>
          <a:lstStyle/>
          <a:p>
            <a:pPr algn="ctr" defTabSz="1166813">
              <a:lnSpc>
                <a:spcPct val="90000"/>
              </a:lnSpc>
              <a:spcBef>
                <a:spcPct val="0"/>
              </a:spcBef>
              <a:spcAft>
                <a:spcPct val="35000"/>
              </a:spcAft>
            </a:pPr>
            <a:r>
              <a:rPr lang="en-US" sz="1350" b="1" dirty="0"/>
              <a:t>Trading Volume 1 Day Ago &gt;50,000 Shares</a:t>
            </a:r>
          </a:p>
        </p:txBody>
      </p:sp>
      <p:sp>
        <p:nvSpPr>
          <p:cNvPr id="15" name="Flowchart: Punched Tape 14">
            <a:extLst>
              <a:ext uri="{FF2B5EF4-FFF2-40B4-BE49-F238E27FC236}">
                <a16:creationId xmlns:a16="http://schemas.microsoft.com/office/drawing/2014/main" id="{0DAAC78E-F974-4691-B724-F03E3231F764}"/>
              </a:ext>
            </a:extLst>
          </p:cNvPr>
          <p:cNvSpPr/>
          <p:nvPr/>
        </p:nvSpPr>
        <p:spPr>
          <a:xfrm>
            <a:off x="4726743" y="1869799"/>
            <a:ext cx="3668384" cy="337526"/>
          </a:xfrm>
          <a:prstGeom prst="flowChartPunchedTape">
            <a:avLst/>
          </a:prstGeom>
          <a:solidFill>
            <a:schemeClr val="accent1"/>
          </a:solidFill>
          <a:ln>
            <a:noFill/>
          </a:ln>
          <a:sp3d z="1587500" extrusionH="317500" prstMaterial="metal">
            <a:bevelT w="101600" prst="rible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4691" tIns="592985" rIns="424692" bIns="592984" numCol="1" spcCol="1270" anchor="ctr" anchorCtr="0">
            <a:noAutofit/>
          </a:bodyPr>
          <a:lstStyle/>
          <a:p>
            <a:pPr algn="ctr" defTabSz="1166813">
              <a:lnSpc>
                <a:spcPct val="90000"/>
              </a:lnSpc>
              <a:spcBef>
                <a:spcPct val="0"/>
              </a:spcBef>
              <a:spcAft>
                <a:spcPct val="35000"/>
              </a:spcAft>
            </a:pPr>
            <a:r>
              <a:rPr lang="en-US" sz="1350" b="1" dirty="0"/>
              <a:t>Market Cap &gt;= $500 Million</a:t>
            </a:r>
          </a:p>
        </p:txBody>
      </p:sp>
      <p:grpSp>
        <p:nvGrpSpPr>
          <p:cNvPr id="4" name="Group 3">
            <a:extLst>
              <a:ext uri="{FF2B5EF4-FFF2-40B4-BE49-F238E27FC236}">
                <a16:creationId xmlns:a16="http://schemas.microsoft.com/office/drawing/2014/main" id="{E984363F-5F0C-4956-89F3-075207F7DE15}"/>
              </a:ext>
            </a:extLst>
          </p:cNvPr>
          <p:cNvGrpSpPr/>
          <p:nvPr/>
        </p:nvGrpSpPr>
        <p:grpSpPr>
          <a:xfrm>
            <a:off x="2267662" y="790457"/>
            <a:ext cx="3063597" cy="4500344"/>
            <a:chOff x="3040623" y="1052512"/>
            <a:chExt cx="4084796" cy="6000459"/>
          </a:xfrm>
        </p:grpSpPr>
        <p:grpSp>
          <p:nvGrpSpPr>
            <p:cNvPr id="14" name="Group 13">
              <a:extLst>
                <a:ext uri="{FF2B5EF4-FFF2-40B4-BE49-F238E27FC236}">
                  <a16:creationId xmlns:a16="http://schemas.microsoft.com/office/drawing/2014/main" id="{B239F24C-A44A-44CC-9F36-CE8C14130CFE}"/>
                </a:ext>
              </a:extLst>
            </p:cNvPr>
            <p:cNvGrpSpPr/>
            <p:nvPr/>
          </p:nvGrpSpPr>
          <p:grpSpPr>
            <a:xfrm>
              <a:off x="3040623" y="1052512"/>
              <a:ext cx="4084796" cy="6000459"/>
              <a:chOff x="3393723" y="720372"/>
              <a:chExt cx="5417256" cy="5417256"/>
            </a:xfrm>
            <a:scene3d>
              <a:camera prst="perspectiveRelaxed">
                <a:rot lat="17400000" lon="0" rev="0"/>
              </a:camera>
              <a:lightRig rig="threePt" dir="t"/>
            </a:scene3d>
          </p:grpSpPr>
          <p:sp>
            <p:nvSpPr>
              <p:cNvPr id="9" name="Freeform: Shape 8">
                <a:extLst>
                  <a:ext uri="{FF2B5EF4-FFF2-40B4-BE49-F238E27FC236}">
                    <a16:creationId xmlns:a16="http://schemas.microsoft.com/office/drawing/2014/main" id="{829BBD04-3771-4E31-BB95-9108776CFFD1}"/>
                  </a:ext>
                </a:extLst>
              </p:cNvPr>
              <p:cNvSpPr/>
              <p:nvPr/>
            </p:nvSpPr>
            <p:spPr>
              <a:xfrm>
                <a:off x="3393723" y="720372"/>
                <a:ext cx="5417256" cy="5417256"/>
              </a:xfrm>
              <a:custGeom>
                <a:avLst/>
                <a:gdLst>
                  <a:gd name="connsiteX0" fmla="*/ 0 w 5417256"/>
                  <a:gd name="connsiteY0" fmla="*/ 2708628 h 5417256"/>
                  <a:gd name="connsiteX1" fmla="*/ 2708628 w 5417256"/>
                  <a:gd name="connsiteY1" fmla="*/ 0 h 5417256"/>
                  <a:gd name="connsiteX2" fmla="*/ 5417256 w 5417256"/>
                  <a:gd name="connsiteY2" fmla="*/ 2708628 h 5417256"/>
                  <a:gd name="connsiteX3" fmla="*/ 2708628 w 5417256"/>
                  <a:gd name="connsiteY3" fmla="*/ 5417256 h 5417256"/>
                  <a:gd name="connsiteX4" fmla="*/ 0 w 5417256"/>
                  <a:gd name="connsiteY4" fmla="*/ 2708628 h 5417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7256" h="5417256">
                    <a:moveTo>
                      <a:pt x="0" y="2708628"/>
                    </a:moveTo>
                    <a:cubicBezTo>
                      <a:pt x="0" y="1212694"/>
                      <a:pt x="1212694" y="0"/>
                      <a:pt x="2708628" y="0"/>
                    </a:cubicBezTo>
                    <a:cubicBezTo>
                      <a:pt x="4204562" y="0"/>
                      <a:pt x="5417256" y="1212694"/>
                      <a:pt x="5417256" y="2708628"/>
                    </a:cubicBezTo>
                    <a:cubicBezTo>
                      <a:pt x="5417256" y="4204562"/>
                      <a:pt x="4204562" y="5417256"/>
                      <a:pt x="2708628" y="5417256"/>
                    </a:cubicBezTo>
                    <a:cubicBezTo>
                      <a:pt x="1212694" y="5417256"/>
                      <a:pt x="0" y="4204562"/>
                      <a:pt x="0" y="2708628"/>
                    </a:cubicBezTo>
                    <a:close/>
                  </a:path>
                </a:pathLst>
              </a:custGeom>
              <a:solidFill>
                <a:schemeClr val="accent3">
                  <a:lumMod val="75000"/>
                </a:schemeClr>
              </a:solidFill>
              <a:ln>
                <a:noFill/>
              </a:ln>
              <a:sp3d z="317500" extrusionH="317500" prstMaterial="metal">
                <a:bevelT w="101600" prst="rible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1015" tIns="304493" rIns="1371016" bIns="3554848" numCol="1" spcCol="1270" anchor="ctr" anchorCtr="0">
                <a:noAutofit/>
              </a:bodyPr>
              <a:lstStyle/>
              <a:p>
                <a:pPr algn="ctr" defTabSz="633413">
                  <a:lnSpc>
                    <a:spcPct val="90000"/>
                  </a:lnSpc>
                  <a:spcBef>
                    <a:spcPct val="0"/>
                  </a:spcBef>
                  <a:spcAft>
                    <a:spcPct val="35000"/>
                  </a:spcAft>
                </a:pPr>
                <a:endParaRPr lang="en-US" sz="1425" dirty="0"/>
              </a:p>
            </p:txBody>
          </p:sp>
          <p:sp>
            <p:nvSpPr>
              <p:cNvPr id="10" name="Freeform: Shape 9">
                <a:extLst>
                  <a:ext uri="{FF2B5EF4-FFF2-40B4-BE49-F238E27FC236}">
                    <a16:creationId xmlns:a16="http://schemas.microsoft.com/office/drawing/2014/main" id="{5BAFE177-54DD-4301-A9AA-975FCDC0D05F}"/>
                  </a:ext>
                </a:extLst>
              </p:cNvPr>
              <p:cNvSpPr/>
              <p:nvPr/>
            </p:nvSpPr>
            <p:spPr>
              <a:xfrm>
                <a:off x="3792078" y="1126667"/>
                <a:ext cx="4604667" cy="4604667"/>
              </a:xfrm>
              <a:custGeom>
                <a:avLst/>
                <a:gdLst>
                  <a:gd name="connsiteX0" fmla="*/ 0 w 4604667"/>
                  <a:gd name="connsiteY0" fmla="*/ 2302334 h 4604667"/>
                  <a:gd name="connsiteX1" fmla="*/ 2302334 w 4604667"/>
                  <a:gd name="connsiteY1" fmla="*/ 0 h 4604667"/>
                  <a:gd name="connsiteX2" fmla="*/ 4604668 w 4604667"/>
                  <a:gd name="connsiteY2" fmla="*/ 2302334 h 4604667"/>
                  <a:gd name="connsiteX3" fmla="*/ 2302334 w 4604667"/>
                  <a:gd name="connsiteY3" fmla="*/ 4604668 h 4604667"/>
                  <a:gd name="connsiteX4" fmla="*/ 0 w 4604667"/>
                  <a:gd name="connsiteY4" fmla="*/ 2302334 h 4604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667" h="4604667">
                    <a:moveTo>
                      <a:pt x="0" y="2302334"/>
                    </a:moveTo>
                    <a:cubicBezTo>
                      <a:pt x="0" y="1030790"/>
                      <a:pt x="1030790" y="0"/>
                      <a:pt x="2302334" y="0"/>
                    </a:cubicBezTo>
                    <a:cubicBezTo>
                      <a:pt x="3573878" y="0"/>
                      <a:pt x="4604668" y="1030790"/>
                      <a:pt x="4604668" y="2302334"/>
                    </a:cubicBezTo>
                    <a:cubicBezTo>
                      <a:pt x="4604668" y="3573878"/>
                      <a:pt x="3573878" y="4604668"/>
                      <a:pt x="2302334" y="4604668"/>
                    </a:cubicBezTo>
                    <a:cubicBezTo>
                      <a:pt x="1030790" y="4604668"/>
                      <a:pt x="0" y="3573878"/>
                      <a:pt x="0" y="2302334"/>
                    </a:cubicBezTo>
                    <a:close/>
                  </a:path>
                </a:pathLst>
              </a:custGeom>
              <a:solidFill>
                <a:schemeClr val="accent4">
                  <a:lumMod val="50000"/>
                </a:schemeClr>
              </a:solidFill>
              <a:ln>
                <a:noFill/>
              </a:ln>
              <a:sp3d z="635000" extrusionH="317500" prstMaterial="metal">
                <a:bevelT w="101600" prst="rible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78102" tIns="294588" rIns="1078101" bIns="2953784" numCol="1" spcCol="1270" anchor="ctr" anchorCtr="0">
                <a:noAutofit/>
              </a:bodyPr>
              <a:lstStyle/>
              <a:p>
                <a:pPr algn="ctr" defTabSz="600075">
                  <a:lnSpc>
                    <a:spcPct val="90000"/>
                  </a:lnSpc>
                  <a:spcBef>
                    <a:spcPct val="0"/>
                  </a:spcBef>
                  <a:spcAft>
                    <a:spcPct val="35000"/>
                  </a:spcAft>
                </a:pPr>
                <a:endParaRPr lang="en-US" sz="1350" dirty="0"/>
              </a:p>
            </p:txBody>
          </p:sp>
          <p:sp>
            <p:nvSpPr>
              <p:cNvPr id="11" name="Freeform: Shape 10">
                <a:extLst>
                  <a:ext uri="{FF2B5EF4-FFF2-40B4-BE49-F238E27FC236}">
                    <a16:creationId xmlns:a16="http://schemas.microsoft.com/office/drawing/2014/main" id="{754997DD-6653-402A-AC04-FBEE2AD5BB65}"/>
                  </a:ext>
                </a:extLst>
              </p:cNvPr>
              <p:cNvSpPr/>
              <p:nvPr/>
            </p:nvSpPr>
            <p:spPr>
              <a:xfrm>
                <a:off x="4198372" y="1532961"/>
                <a:ext cx="3792079" cy="3792079"/>
              </a:xfrm>
              <a:custGeom>
                <a:avLst/>
                <a:gdLst>
                  <a:gd name="connsiteX0" fmla="*/ 0 w 3792079"/>
                  <a:gd name="connsiteY0" fmla="*/ 1896040 h 3792079"/>
                  <a:gd name="connsiteX1" fmla="*/ 1896040 w 3792079"/>
                  <a:gd name="connsiteY1" fmla="*/ 0 h 3792079"/>
                  <a:gd name="connsiteX2" fmla="*/ 3792080 w 3792079"/>
                  <a:gd name="connsiteY2" fmla="*/ 1896040 h 3792079"/>
                  <a:gd name="connsiteX3" fmla="*/ 1896040 w 3792079"/>
                  <a:gd name="connsiteY3" fmla="*/ 3792080 h 3792079"/>
                  <a:gd name="connsiteX4" fmla="*/ 0 w 3792079"/>
                  <a:gd name="connsiteY4" fmla="*/ 1896040 h 379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2079" h="3792079">
                    <a:moveTo>
                      <a:pt x="0" y="1896040"/>
                    </a:moveTo>
                    <a:cubicBezTo>
                      <a:pt x="0" y="848886"/>
                      <a:pt x="848886" y="0"/>
                      <a:pt x="1896040" y="0"/>
                    </a:cubicBezTo>
                    <a:cubicBezTo>
                      <a:pt x="2943194" y="0"/>
                      <a:pt x="3792080" y="848886"/>
                      <a:pt x="3792080" y="1896040"/>
                    </a:cubicBezTo>
                    <a:cubicBezTo>
                      <a:pt x="3792080" y="2943194"/>
                      <a:pt x="2943194" y="3792080"/>
                      <a:pt x="1896040" y="3792080"/>
                    </a:cubicBezTo>
                    <a:cubicBezTo>
                      <a:pt x="848886" y="3792080"/>
                      <a:pt x="0" y="2943194"/>
                      <a:pt x="0" y="1896040"/>
                    </a:cubicBezTo>
                    <a:close/>
                  </a:path>
                </a:pathLst>
              </a:custGeom>
              <a:solidFill>
                <a:srgbClr val="7030A0"/>
              </a:solidFill>
              <a:ln>
                <a:noFill/>
              </a:ln>
              <a:sp3d z="952500" extrusionH="317500" prstMaterial="metal">
                <a:bevelT w="101600" prst="rible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142" tIns="292253" rIns="782141" bIns="2351351" numCol="1" spcCol="1270" anchor="ctr" anchorCtr="0">
                <a:noAutofit/>
              </a:bodyPr>
              <a:lstStyle/>
              <a:p>
                <a:pPr algn="ctr" defTabSz="600075">
                  <a:lnSpc>
                    <a:spcPct val="90000"/>
                  </a:lnSpc>
                  <a:spcBef>
                    <a:spcPct val="0"/>
                  </a:spcBef>
                  <a:spcAft>
                    <a:spcPct val="35000"/>
                  </a:spcAft>
                </a:pPr>
                <a:endParaRPr lang="en-US" sz="1350" dirty="0"/>
              </a:p>
            </p:txBody>
          </p:sp>
          <p:sp>
            <p:nvSpPr>
              <p:cNvPr id="12" name="Freeform: Shape 11">
                <a:extLst>
                  <a:ext uri="{FF2B5EF4-FFF2-40B4-BE49-F238E27FC236}">
                    <a16:creationId xmlns:a16="http://schemas.microsoft.com/office/drawing/2014/main" id="{84E2DB3D-A898-4B47-A28A-6813D1049FCA}"/>
                  </a:ext>
                </a:extLst>
              </p:cNvPr>
              <p:cNvSpPr/>
              <p:nvPr/>
            </p:nvSpPr>
            <p:spPr>
              <a:xfrm>
                <a:off x="4604667" y="1939255"/>
                <a:ext cx="2979490" cy="2979490"/>
              </a:xfrm>
              <a:custGeom>
                <a:avLst/>
                <a:gdLst>
                  <a:gd name="connsiteX0" fmla="*/ 0 w 2979490"/>
                  <a:gd name="connsiteY0" fmla="*/ 1489745 h 2979490"/>
                  <a:gd name="connsiteX1" fmla="*/ 1489745 w 2979490"/>
                  <a:gd name="connsiteY1" fmla="*/ 0 h 2979490"/>
                  <a:gd name="connsiteX2" fmla="*/ 2979490 w 2979490"/>
                  <a:gd name="connsiteY2" fmla="*/ 1489745 h 2979490"/>
                  <a:gd name="connsiteX3" fmla="*/ 1489745 w 2979490"/>
                  <a:gd name="connsiteY3" fmla="*/ 2979490 h 2979490"/>
                  <a:gd name="connsiteX4" fmla="*/ 0 w 2979490"/>
                  <a:gd name="connsiteY4" fmla="*/ 1489745 h 2979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9490" h="2979490">
                    <a:moveTo>
                      <a:pt x="0" y="1489745"/>
                    </a:moveTo>
                    <a:cubicBezTo>
                      <a:pt x="0" y="666982"/>
                      <a:pt x="666982" y="0"/>
                      <a:pt x="1489745" y="0"/>
                    </a:cubicBezTo>
                    <a:cubicBezTo>
                      <a:pt x="2312508" y="0"/>
                      <a:pt x="2979490" y="666982"/>
                      <a:pt x="2979490" y="1489745"/>
                    </a:cubicBezTo>
                    <a:cubicBezTo>
                      <a:pt x="2979490" y="2312508"/>
                      <a:pt x="2312508" y="2979490"/>
                      <a:pt x="1489745" y="2979490"/>
                    </a:cubicBezTo>
                    <a:cubicBezTo>
                      <a:pt x="666982" y="2979490"/>
                      <a:pt x="0" y="2312508"/>
                      <a:pt x="0" y="1489745"/>
                    </a:cubicBezTo>
                    <a:close/>
                  </a:path>
                </a:pathLst>
              </a:custGeom>
              <a:ln>
                <a:noFill/>
              </a:ln>
              <a:sp3d z="1270000" extrusionH="317500" prstMaterial="metal">
                <a:bevelT w="101600" prst="rible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15308" tIns="302462" rIns="615308" bIns="1732617" numCol="1" spcCol="1270" anchor="ctr" anchorCtr="0">
                <a:noAutofit/>
              </a:bodyPr>
              <a:lstStyle/>
              <a:p>
                <a:pPr algn="ctr" defTabSz="633413">
                  <a:lnSpc>
                    <a:spcPct val="90000"/>
                  </a:lnSpc>
                  <a:spcBef>
                    <a:spcPct val="0"/>
                  </a:spcBef>
                  <a:spcAft>
                    <a:spcPct val="35000"/>
                  </a:spcAft>
                </a:pPr>
                <a:endParaRPr lang="en-US" sz="1425" dirty="0"/>
              </a:p>
            </p:txBody>
          </p:sp>
          <p:sp>
            <p:nvSpPr>
              <p:cNvPr id="13" name="Freeform: Shape 12">
                <a:extLst>
                  <a:ext uri="{FF2B5EF4-FFF2-40B4-BE49-F238E27FC236}">
                    <a16:creationId xmlns:a16="http://schemas.microsoft.com/office/drawing/2014/main" id="{36E3E584-E051-44CD-941B-783342585C9C}"/>
                  </a:ext>
                </a:extLst>
              </p:cNvPr>
              <p:cNvSpPr/>
              <p:nvPr/>
            </p:nvSpPr>
            <p:spPr>
              <a:xfrm>
                <a:off x="5010961" y="2345549"/>
                <a:ext cx="2166902" cy="2166902"/>
              </a:xfrm>
              <a:custGeom>
                <a:avLst/>
                <a:gdLst>
                  <a:gd name="connsiteX0" fmla="*/ 0 w 2166902"/>
                  <a:gd name="connsiteY0" fmla="*/ 1083451 h 2166902"/>
                  <a:gd name="connsiteX1" fmla="*/ 1083451 w 2166902"/>
                  <a:gd name="connsiteY1" fmla="*/ 0 h 2166902"/>
                  <a:gd name="connsiteX2" fmla="*/ 2166902 w 2166902"/>
                  <a:gd name="connsiteY2" fmla="*/ 1083451 h 2166902"/>
                  <a:gd name="connsiteX3" fmla="*/ 1083451 w 2166902"/>
                  <a:gd name="connsiteY3" fmla="*/ 2166902 h 2166902"/>
                  <a:gd name="connsiteX4" fmla="*/ 0 w 2166902"/>
                  <a:gd name="connsiteY4" fmla="*/ 1083451 h 216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902" h="2166902">
                    <a:moveTo>
                      <a:pt x="0" y="1083451"/>
                    </a:moveTo>
                    <a:cubicBezTo>
                      <a:pt x="0" y="485078"/>
                      <a:pt x="485078" y="0"/>
                      <a:pt x="1083451" y="0"/>
                    </a:cubicBezTo>
                    <a:cubicBezTo>
                      <a:pt x="1681824" y="0"/>
                      <a:pt x="2166902" y="485078"/>
                      <a:pt x="2166902" y="1083451"/>
                    </a:cubicBezTo>
                    <a:cubicBezTo>
                      <a:pt x="2166902" y="1681824"/>
                      <a:pt x="1681824" y="2166902"/>
                      <a:pt x="1083451" y="2166902"/>
                    </a:cubicBezTo>
                    <a:cubicBezTo>
                      <a:pt x="485078" y="2166902"/>
                      <a:pt x="0" y="1681824"/>
                      <a:pt x="0" y="1083451"/>
                    </a:cubicBezTo>
                    <a:close/>
                  </a:path>
                </a:pathLst>
              </a:custGeom>
              <a:solidFill>
                <a:srgbClr val="C00000"/>
              </a:solidFill>
              <a:ln>
                <a:noFill/>
              </a:ln>
              <a:sp3d z="1587500" extrusionH="317500" prstMaterial="metal">
                <a:bevelT w="101600" prst="rible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4691" tIns="592985" rIns="424692" bIns="592984" numCol="1" spcCol="1270" anchor="ctr" anchorCtr="0">
                <a:noAutofit/>
              </a:bodyPr>
              <a:lstStyle/>
              <a:p>
                <a:pPr algn="ctr" defTabSz="1166813">
                  <a:lnSpc>
                    <a:spcPct val="90000"/>
                  </a:lnSpc>
                  <a:spcBef>
                    <a:spcPct val="0"/>
                  </a:spcBef>
                  <a:spcAft>
                    <a:spcPct val="35000"/>
                  </a:spcAft>
                </a:pPr>
                <a:endParaRPr lang="en-US" sz="2625" dirty="0"/>
              </a:p>
            </p:txBody>
          </p:sp>
        </p:grpSp>
        <p:sp>
          <p:nvSpPr>
            <p:cNvPr id="16" name="Freeform: Shape 15">
              <a:extLst>
                <a:ext uri="{FF2B5EF4-FFF2-40B4-BE49-F238E27FC236}">
                  <a16:creationId xmlns:a16="http://schemas.microsoft.com/office/drawing/2014/main" id="{1F50CEB2-A955-4DC6-A41D-47F5403A9724}"/>
                </a:ext>
              </a:extLst>
            </p:cNvPr>
            <p:cNvSpPr/>
            <p:nvPr/>
          </p:nvSpPr>
          <p:spPr>
            <a:xfrm>
              <a:off x="4511405" y="2896487"/>
              <a:ext cx="1173398" cy="1454335"/>
            </a:xfrm>
            <a:custGeom>
              <a:avLst/>
              <a:gdLst>
                <a:gd name="connsiteX0" fmla="*/ 0 w 2166902"/>
                <a:gd name="connsiteY0" fmla="*/ 1083451 h 2166902"/>
                <a:gd name="connsiteX1" fmla="*/ 1083451 w 2166902"/>
                <a:gd name="connsiteY1" fmla="*/ 0 h 2166902"/>
                <a:gd name="connsiteX2" fmla="*/ 2166902 w 2166902"/>
                <a:gd name="connsiteY2" fmla="*/ 1083451 h 2166902"/>
                <a:gd name="connsiteX3" fmla="*/ 1083451 w 2166902"/>
                <a:gd name="connsiteY3" fmla="*/ 2166902 h 2166902"/>
                <a:gd name="connsiteX4" fmla="*/ 0 w 2166902"/>
                <a:gd name="connsiteY4" fmla="*/ 1083451 h 216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902" h="2166902">
                  <a:moveTo>
                    <a:pt x="0" y="1083451"/>
                  </a:moveTo>
                  <a:cubicBezTo>
                    <a:pt x="0" y="485078"/>
                    <a:pt x="485078" y="0"/>
                    <a:pt x="1083451" y="0"/>
                  </a:cubicBezTo>
                  <a:cubicBezTo>
                    <a:pt x="1681824" y="0"/>
                    <a:pt x="2166902" y="485078"/>
                    <a:pt x="2166902" y="1083451"/>
                  </a:cubicBezTo>
                  <a:cubicBezTo>
                    <a:pt x="2166902" y="1681824"/>
                    <a:pt x="1681824" y="2166902"/>
                    <a:pt x="1083451" y="2166902"/>
                  </a:cubicBezTo>
                  <a:cubicBezTo>
                    <a:pt x="485078" y="2166902"/>
                    <a:pt x="0" y="1681824"/>
                    <a:pt x="0" y="1083451"/>
                  </a:cubicBezTo>
                  <a:close/>
                </a:path>
              </a:pathLst>
            </a:custGeom>
            <a:solidFill>
              <a:srgbClr val="00B0F0"/>
            </a:solidFill>
            <a:ln>
              <a:noFill/>
            </a:ln>
            <a:scene3d>
              <a:camera prst="perspectiveRelaxed">
                <a:rot lat="17400000" lon="0" rev="0"/>
              </a:camera>
              <a:lightRig rig="threePt" dir="t"/>
            </a:scene3d>
            <a:sp3d z="1587500" extrusionH="317500" prstMaterial="metal">
              <a:bevelT w="101600" prst="rible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4691" tIns="592985" rIns="424692" bIns="592984" numCol="1" spcCol="1270" anchor="ctr" anchorCtr="0">
              <a:noAutofit/>
            </a:bodyPr>
            <a:lstStyle/>
            <a:p>
              <a:pPr algn="ctr" defTabSz="1166813">
                <a:lnSpc>
                  <a:spcPct val="90000"/>
                </a:lnSpc>
                <a:spcBef>
                  <a:spcPct val="0"/>
                </a:spcBef>
                <a:spcAft>
                  <a:spcPct val="35000"/>
                </a:spcAft>
              </a:pPr>
              <a:endParaRPr lang="en-US" sz="2625" dirty="0"/>
            </a:p>
          </p:txBody>
        </p:sp>
      </p:grpSp>
      <p:sp>
        <p:nvSpPr>
          <p:cNvPr id="17" name="Flowchart: Punched Tape 16">
            <a:extLst>
              <a:ext uri="{FF2B5EF4-FFF2-40B4-BE49-F238E27FC236}">
                <a16:creationId xmlns:a16="http://schemas.microsoft.com/office/drawing/2014/main" id="{ED48C704-8CE2-434C-A03D-AFE6C43B48E2}"/>
              </a:ext>
            </a:extLst>
          </p:cNvPr>
          <p:cNvSpPr/>
          <p:nvPr/>
        </p:nvSpPr>
        <p:spPr>
          <a:xfrm>
            <a:off x="4217350" y="1191881"/>
            <a:ext cx="3877565" cy="337526"/>
          </a:xfrm>
          <a:prstGeom prst="flowChartPunchedTape">
            <a:avLst/>
          </a:prstGeom>
          <a:solidFill>
            <a:srgbClr val="00B0F0"/>
          </a:solidFill>
          <a:ln>
            <a:noFill/>
          </a:ln>
          <a:sp3d z="1587500" extrusionH="317500" prstMaterial="metal">
            <a:bevelT w="101600" prst="rible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4691" tIns="592985" rIns="424692" bIns="592984" numCol="1" spcCol="1270" anchor="ctr" anchorCtr="0">
            <a:noAutofit/>
          </a:bodyPr>
          <a:lstStyle/>
          <a:p>
            <a:pPr algn="ctr" defTabSz="1166813">
              <a:lnSpc>
                <a:spcPct val="90000"/>
              </a:lnSpc>
              <a:spcBef>
                <a:spcPct val="0"/>
              </a:spcBef>
              <a:spcAft>
                <a:spcPct val="35000"/>
              </a:spcAft>
            </a:pPr>
            <a:r>
              <a:rPr lang="en-US" sz="1350" b="1" dirty="0"/>
              <a:t>Target Investable Universe: ~ 3,000 Stocks</a:t>
            </a:r>
          </a:p>
        </p:txBody>
      </p:sp>
      <p:sp>
        <p:nvSpPr>
          <p:cNvPr id="18" name="Flowchart: Punched Tape 17">
            <a:extLst>
              <a:ext uri="{FF2B5EF4-FFF2-40B4-BE49-F238E27FC236}">
                <a16:creationId xmlns:a16="http://schemas.microsoft.com/office/drawing/2014/main" id="{3ABF164E-0F54-48B0-A806-5452E64F7DF8}"/>
              </a:ext>
            </a:extLst>
          </p:cNvPr>
          <p:cNvSpPr/>
          <p:nvPr/>
        </p:nvSpPr>
        <p:spPr>
          <a:xfrm>
            <a:off x="4942447" y="2194783"/>
            <a:ext cx="3668384" cy="337526"/>
          </a:xfrm>
          <a:prstGeom prst="flowChartPunchedTape">
            <a:avLst/>
          </a:prstGeom>
          <a:solidFill>
            <a:srgbClr val="7030A0"/>
          </a:solidFill>
          <a:ln>
            <a:noFill/>
          </a:ln>
          <a:sp3d z="1587500" extrusionH="317500" prstMaterial="metal">
            <a:bevelT w="101600" prst="rible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4691" tIns="592985" rIns="424692" bIns="592984" numCol="1" spcCol="1270" anchor="ctr" anchorCtr="0">
            <a:noAutofit/>
          </a:bodyPr>
          <a:lstStyle/>
          <a:p>
            <a:pPr algn="ctr" defTabSz="1166813">
              <a:lnSpc>
                <a:spcPct val="90000"/>
              </a:lnSpc>
              <a:spcBef>
                <a:spcPct val="0"/>
              </a:spcBef>
              <a:spcAft>
                <a:spcPct val="35000"/>
              </a:spcAft>
            </a:pPr>
            <a:r>
              <a:rPr lang="en-US" sz="1350" b="1" dirty="0"/>
              <a:t>Country of Domicile: United States</a:t>
            </a:r>
          </a:p>
        </p:txBody>
      </p:sp>
      <p:sp>
        <p:nvSpPr>
          <p:cNvPr id="19" name="Flowchart: Punched Tape 18">
            <a:extLst>
              <a:ext uri="{FF2B5EF4-FFF2-40B4-BE49-F238E27FC236}">
                <a16:creationId xmlns:a16="http://schemas.microsoft.com/office/drawing/2014/main" id="{48B967CB-24B9-4C4E-B299-F7BF57CA55E2}"/>
              </a:ext>
            </a:extLst>
          </p:cNvPr>
          <p:cNvSpPr/>
          <p:nvPr/>
        </p:nvSpPr>
        <p:spPr>
          <a:xfrm>
            <a:off x="5151151" y="2578570"/>
            <a:ext cx="3668384" cy="337526"/>
          </a:xfrm>
          <a:prstGeom prst="flowChartPunchedTape">
            <a:avLst/>
          </a:prstGeom>
          <a:solidFill>
            <a:srgbClr val="0070C0"/>
          </a:solidFill>
          <a:ln>
            <a:noFill/>
          </a:ln>
          <a:sp3d z="1587500" extrusionH="317500" prstMaterial="metal">
            <a:bevelT w="101600" prst="rible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4691" tIns="592985" rIns="424692" bIns="592984" numCol="1" spcCol="1270" anchor="ctr" anchorCtr="0">
            <a:noAutofit/>
          </a:bodyPr>
          <a:lstStyle/>
          <a:p>
            <a:pPr algn="ctr" defTabSz="1166813">
              <a:lnSpc>
                <a:spcPct val="90000"/>
              </a:lnSpc>
              <a:spcBef>
                <a:spcPct val="0"/>
              </a:spcBef>
              <a:spcAft>
                <a:spcPct val="35000"/>
              </a:spcAft>
            </a:pPr>
            <a:r>
              <a:rPr lang="en-US" sz="1350" b="1" dirty="0"/>
              <a:t>Common Equities Only</a:t>
            </a:r>
          </a:p>
        </p:txBody>
      </p:sp>
      <p:sp>
        <p:nvSpPr>
          <p:cNvPr id="20" name="Flowchart: Punched Tape 19">
            <a:extLst>
              <a:ext uri="{FF2B5EF4-FFF2-40B4-BE49-F238E27FC236}">
                <a16:creationId xmlns:a16="http://schemas.microsoft.com/office/drawing/2014/main" id="{8232484A-12AD-4E32-90A0-A38966EFCACF}"/>
              </a:ext>
            </a:extLst>
          </p:cNvPr>
          <p:cNvSpPr/>
          <p:nvPr/>
        </p:nvSpPr>
        <p:spPr>
          <a:xfrm>
            <a:off x="5362496" y="2977545"/>
            <a:ext cx="3668384" cy="337526"/>
          </a:xfrm>
          <a:prstGeom prst="flowChartPunchedTape">
            <a:avLst/>
          </a:prstGeom>
          <a:solidFill>
            <a:schemeClr val="accent3"/>
          </a:solidFill>
          <a:ln>
            <a:noFill/>
          </a:ln>
          <a:sp3d z="1587500" extrusionH="317500" prstMaterial="metal">
            <a:bevelT w="101600" prst="rible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4691" tIns="592985" rIns="424692" bIns="592984" numCol="1" spcCol="1270" anchor="ctr" anchorCtr="0">
            <a:noAutofit/>
          </a:bodyPr>
          <a:lstStyle/>
          <a:p>
            <a:pPr algn="ctr" defTabSz="1166813">
              <a:lnSpc>
                <a:spcPct val="90000"/>
              </a:lnSpc>
              <a:spcBef>
                <a:spcPct val="0"/>
              </a:spcBef>
              <a:spcAft>
                <a:spcPct val="35000"/>
              </a:spcAft>
            </a:pPr>
            <a:r>
              <a:rPr lang="en-US" sz="1350" b="1" dirty="0"/>
              <a:t>Total Universe of Securities</a:t>
            </a:r>
          </a:p>
        </p:txBody>
      </p:sp>
      <p:sp>
        <p:nvSpPr>
          <p:cNvPr id="23" name="TextBox 22">
            <a:extLst>
              <a:ext uri="{FF2B5EF4-FFF2-40B4-BE49-F238E27FC236}">
                <a16:creationId xmlns:a16="http://schemas.microsoft.com/office/drawing/2014/main" id="{6F46742B-6651-4A8A-A589-0E117D9489A6}"/>
              </a:ext>
            </a:extLst>
          </p:cNvPr>
          <p:cNvSpPr txBox="1"/>
          <p:nvPr/>
        </p:nvSpPr>
        <p:spPr>
          <a:xfrm>
            <a:off x="84634" y="2390298"/>
            <a:ext cx="2173097" cy="553998"/>
          </a:xfrm>
          <a:prstGeom prst="rect">
            <a:avLst/>
          </a:prstGeom>
          <a:noFill/>
        </p:spPr>
        <p:txBody>
          <a:bodyPr wrap="square" rtlCol="0">
            <a:spAutoFit/>
          </a:bodyPr>
          <a:lstStyle/>
          <a:p>
            <a:r>
              <a:rPr lang="en-US" sz="1500" b="1" dirty="0">
                <a:latin typeface="Arial" panose="020B0604020202020204" pitchFamily="34" charset="0"/>
                <a:cs typeface="Arial" panose="020B0604020202020204" pitchFamily="34" charset="0"/>
              </a:rPr>
              <a:t>Charter Requirements</a:t>
            </a:r>
          </a:p>
        </p:txBody>
      </p:sp>
      <p:sp>
        <p:nvSpPr>
          <p:cNvPr id="6" name="TextBox 5">
            <a:extLst>
              <a:ext uri="{FF2B5EF4-FFF2-40B4-BE49-F238E27FC236}">
                <a16:creationId xmlns:a16="http://schemas.microsoft.com/office/drawing/2014/main" id="{BC2C3CFF-87E7-4A6C-ABFB-C0838C215D17}"/>
              </a:ext>
            </a:extLst>
          </p:cNvPr>
          <p:cNvSpPr txBox="1"/>
          <p:nvPr/>
        </p:nvSpPr>
        <p:spPr>
          <a:xfrm>
            <a:off x="344091" y="4023826"/>
            <a:ext cx="4987168" cy="300082"/>
          </a:xfrm>
          <a:prstGeom prst="rect">
            <a:avLst/>
          </a:prstGeom>
          <a:noFill/>
        </p:spPr>
        <p:txBody>
          <a:bodyPr wrap="square" rtlCol="0">
            <a:spAutoFit/>
          </a:bodyPr>
          <a:lstStyle/>
          <a:p>
            <a:endParaRPr lang="en-US" sz="1350" dirty="0"/>
          </a:p>
        </p:txBody>
      </p:sp>
      <p:sp>
        <p:nvSpPr>
          <p:cNvPr id="7" name="Left Brace 6">
            <a:extLst>
              <a:ext uri="{FF2B5EF4-FFF2-40B4-BE49-F238E27FC236}">
                <a16:creationId xmlns:a16="http://schemas.microsoft.com/office/drawing/2014/main" id="{CD2B9933-D10F-4531-9EEB-F72A7145D76F}"/>
              </a:ext>
            </a:extLst>
          </p:cNvPr>
          <p:cNvSpPr/>
          <p:nvPr/>
        </p:nvSpPr>
        <p:spPr>
          <a:xfrm>
            <a:off x="2278820" y="1910218"/>
            <a:ext cx="627968" cy="1296564"/>
          </a:xfrm>
          <a:prstGeom prst="leftBrace">
            <a:avLst/>
          </a:prstGeom>
          <a:ln w="539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b="1" dirty="0"/>
          </a:p>
        </p:txBody>
      </p:sp>
      <p:sp>
        <p:nvSpPr>
          <p:cNvPr id="24" name="Left Brace 23">
            <a:extLst>
              <a:ext uri="{FF2B5EF4-FFF2-40B4-BE49-F238E27FC236}">
                <a16:creationId xmlns:a16="http://schemas.microsoft.com/office/drawing/2014/main" id="{C0287043-6894-43F9-9CF0-51A18FA907EE}"/>
              </a:ext>
            </a:extLst>
          </p:cNvPr>
          <p:cNvSpPr/>
          <p:nvPr/>
        </p:nvSpPr>
        <p:spPr>
          <a:xfrm>
            <a:off x="2934434" y="1496930"/>
            <a:ext cx="483295" cy="462276"/>
          </a:xfrm>
          <a:prstGeom prst="leftBrace">
            <a:avLst/>
          </a:prstGeom>
          <a:ln w="539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b="1" dirty="0"/>
          </a:p>
        </p:txBody>
      </p:sp>
      <p:sp>
        <p:nvSpPr>
          <p:cNvPr id="8" name="TextBox 7">
            <a:extLst>
              <a:ext uri="{FF2B5EF4-FFF2-40B4-BE49-F238E27FC236}">
                <a16:creationId xmlns:a16="http://schemas.microsoft.com/office/drawing/2014/main" id="{21260684-C34B-45DC-8D46-45C618B803B6}"/>
              </a:ext>
            </a:extLst>
          </p:cNvPr>
          <p:cNvSpPr txBox="1"/>
          <p:nvPr/>
        </p:nvSpPr>
        <p:spPr>
          <a:xfrm>
            <a:off x="1317819" y="1530510"/>
            <a:ext cx="1682669" cy="300082"/>
          </a:xfrm>
          <a:prstGeom prst="rect">
            <a:avLst/>
          </a:prstGeom>
          <a:noFill/>
        </p:spPr>
        <p:txBody>
          <a:bodyPr wrap="square" rtlCol="0">
            <a:spAutoFit/>
          </a:bodyPr>
          <a:lstStyle/>
          <a:p>
            <a:r>
              <a:rPr lang="en-US" sz="1350" b="1" dirty="0"/>
              <a:t>Target Universe</a:t>
            </a:r>
          </a:p>
        </p:txBody>
      </p:sp>
      <p:sp>
        <p:nvSpPr>
          <p:cNvPr id="21" name="TextBox 20">
            <a:extLst>
              <a:ext uri="{FF2B5EF4-FFF2-40B4-BE49-F238E27FC236}">
                <a16:creationId xmlns:a16="http://schemas.microsoft.com/office/drawing/2014/main" id="{2F8FB6D1-53D4-4383-8069-C3E2E8DE15AB}"/>
              </a:ext>
            </a:extLst>
          </p:cNvPr>
          <p:cNvSpPr txBox="1"/>
          <p:nvPr/>
        </p:nvSpPr>
        <p:spPr>
          <a:xfrm>
            <a:off x="397670" y="4141246"/>
            <a:ext cx="6538499" cy="715581"/>
          </a:xfrm>
          <a:prstGeom prst="rect">
            <a:avLst/>
          </a:prstGeom>
          <a:noFill/>
        </p:spPr>
        <p:txBody>
          <a:bodyPr wrap="square" rtlCol="0">
            <a:spAutoFit/>
          </a:bodyPr>
          <a:lstStyle/>
          <a:p>
            <a:r>
              <a:rPr lang="en-US" sz="1350" b="1" dirty="0"/>
              <a:t>Building &amp; Rebalancing the portfolio requires an initial screening in Bloomberg to reduce the universe of securities to a manageable level, removing any that fall outside of ASU Charter Requirements.</a:t>
            </a:r>
          </a:p>
        </p:txBody>
      </p:sp>
    </p:spTree>
    <p:extLst>
      <p:ext uri="{BB962C8B-B14F-4D97-AF65-F5344CB8AC3E}">
        <p14:creationId xmlns:p14="http://schemas.microsoft.com/office/powerpoint/2010/main" val="727365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Required Stock Data: Bloomberg</a:t>
            </a:r>
          </a:p>
        </p:txBody>
      </p:sp>
      <p:graphicFrame>
        <p:nvGraphicFramePr>
          <p:cNvPr id="6" name="Diagram 5">
            <a:extLst>
              <a:ext uri="{FF2B5EF4-FFF2-40B4-BE49-F238E27FC236}">
                <a16:creationId xmlns:a16="http://schemas.microsoft.com/office/drawing/2014/main" id="{5B8BF40E-35EE-42D6-BB80-95E52388296F}"/>
              </a:ext>
            </a:extLst>
          </p:cNvPr>
          <p:cNvGraphicFramePr/>
          <p:nvPr>
            <p:extLst/>
          </p:nvPr>
        </p:nvGraphicFramePr>
        <p:xfrm>
          <a:off x="149998" y="1384540"/>
          <a:ext cx="3692963" cy="3218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26DC4777-D541-4098-9DBB-94CCDC4FBF5E}"/>
              </a:ext>
            </a:extLst>
          </p:cNvPr>
          <p:cNvSpPr txBox="1"/>
          <p:nvPr/>
        </p:nvSpPr>
        <p:spPr>
          <a:xfrm>
            <a:off x="713737" y="1108271"/>
            <a:ext cx="2018581" cy="300082"/>
          </a:xfrm>
          <a:prstGeom prst="rect">
            <a:avLst/>
          </a:prstGeom>
          <a:noFill/>
        </p:spPr>
        <p:txBody>
          <a:bodyPr wrap="square" rtlCol="0">
            <a:spAutoFit/>
          </a:bodyPr>
          <a:lstStyle/>
          <a:p>
            <a:pPr algn="ctr"/>
            <a:r>
              <a:rPr lang="en-US" sz="1350" b="1" dirty="0"/>
              <a:t>Value</a:t>
            </a:r>
          </a:p>
        </p:txBody>
      </p:sp>
      <p:graphicFrame>
        <p:nvGraphicFramePr>
          <p:cNvPr id="24" name="Diagram 23">
            <a:extLst>
              <a:ext uri="{FF2B5EF4-FFF2-40B4-BE49-F238E27FC236}">
                <a16:creationId xmlns:a16="http://schemas.microsoft.com/office/drawing/2014/main" id="{B89374B1-DE0E-46E3-AE8D-5DB5E74C30C7}"/>
              </a:ext>
            </a:extLst>
          </p:cNvPr>
          <p:cNvGraphicFramePr/>
          <p:nvPr>
            <p:extLst/>
          </p:nvPr>
        </p:nvGraphicFramePr>
        <p:xfrm>
          <a:off x="3261822" y="1603921"/>
          <a:ext cx="3538986" cy="312163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5" name="TextBox 24">
            <a:extLst>
              <a:ext uri="{FF2B5EF4-FFF2-40B4-BE49-F238E27FC236}">
                <a16:creationId xmlns:a16="http://schemas.microsoft.com/office/drawing/2014/main" id="{4FF3A525-7E01-4D12-9CD0-454A4E487110}"/>
              </a:ext>
            </a:extLst>
          </p:cNvPr>
          <p:cNvSpPr txBox="1"/>
          <p:nvPr/>
        </p:nvSpPr>
        <p:spPr>
          <a:xfrm>
            <a:off x="3561194" y="980673"/>
            <a:ext cx="2589153" cy="507831"/>
          </a:xfrm>
          <a:prstGeom prst="rect">
            <a:avLst/>
          </a:prstGeom>
          <a:noFill/>
        </p:spPr>
        <p:txBody>
          <a:bodyPr wrap="square" rtlCol="0">
            <a:spAutoFit/>
          </a:bodyPr>
          <a:lstStyle/>
          <a:p>
            <a:pPr algn="ctr"/>
            <a:r>
              <a:rPr lang="en-US" sz="1350" b="1" dirty="0"/>
              <a:t>Cash-Based Operating Profitability</a:t>
            </a:r>
          </a:p>
        </p:txBody>
      </p:sp>
      <p:sp>
        <p:nvSpPr>
          <p:cNvPr id="29" name="Rectangle 28">
            <a:extLst>
              <a:ext uri="{FF2B5EF4-FFF2-40B4-BE49-F238E27FC236}">
                <a16:creationId xmlns:a16="http://schemas.microsoft.com/office/drawing/2014/main" id="{13E4F7A1-A4B6-422A-B10A-A485E594F505}"/>
              </a:ext>
            </a:extLst>
          </p:cNvPr>
          <p:cNvSpPr/>
          <p:nvPr/>
        </p:nvSpPr>
        <p:spPr>
          <a:xfrm>
            <a:off x="7820572" y="2233831"/>
            <a:ext cx="1097085" cy="589831"/>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nvGrpSpPr>
          <p:cNvPr id="34" name="Group 33">
            <a:extLst>
              <a:ext uri="{FF2B5EF4-FFF2-40B4-BE49-F238E27FC236}">
                <a16:creationId xmlns:a16="http://schemas.microsoft.com/office/drawing/2014/main" id="{C3CEC236-7D26-4050-ABF5-A70E115DC44B}"/>
              </a:ext>
            </a:extLst>
          </p:cNvPr>
          <p:cNvGrpSpPr/>
          <p:nvPr/>
        </p:nvGrpSpPr>
        <p:grpSpPr>
          <a:xfrm>
            <a:off x="6510733" y="1898864"/>
            <a:ext cx="1788134" cy="1804527"/>
            <a:chOff x="8007058" y="2733545"/>
            <a:chExt cx="2384178" cy="2406036"/>
          </a:xfrm>
        </p:grpSpPr>
        <p:sp>
          <p:nvSpPr>
            <p:cNvPr id="28" name="Freeform: Shape 27">
              <a:extLst>
                <a:ext uri="{FF2B5EF4-FFF2-40B4-BE49-F238E27FC236}">
                  <a16:creationId xmlns:a16="http://schemas.microsoft.com/office/drawing/2014/main" id="{3CFD53DA-5A94-425A-B79A-4C7F7F35EA07}"/>
                </a:ext>
              </a:extLst>
            </p:cNvPr>
            <p:cNvSpPr/>
            <p:nvPr/>
          </p:nvSpPr>
          <p:spPr>
            <a:xfrm>
              <a:off x="9250897" y="2733545"/>
              <a:ext cx="1140339" cy="1310735"/>
            </a:xfrm>
            <a:custGeom>
              <a:avLst/>
              <a:gdLst>
                <a:gd name="connsiteX0" fmla="*/ 0 w 1310735"/>
                <a:gd name="connsiteY0" fmla="*/ 570170 h 1140339"/>
                <a:gd name="connsiteX1" fmla="*/ 285085 w 1310735"/>
                <a:gd name="connsiteY1" fmla="*/ 0 h 1140339"/>
                <a:gd name="connsiteX2" fmla="*/ 1025650 w 1310735"/>
                <a:gd name="connsiteY2" fmla="*/ 0 h 1140339"/>
                <a:gd name="connsiteX3" fmla="*/ 1310735 w 1310735"/>
                <a:gd name="connsiteY3" fmla="*/ 570170 h 1140339"/>
                <a:gd name="connsiteX4" fmla="*/ 1025650 w 1310735"/>
                <a:gd name="connsiteY4" fmla="*/ 1140339 h 1140339"/>
                <a:gd name="connsiteX5" fmla="*/ 285085 w 1310735"/>
                <a:gd name="connsiteY5" fmla="*/ 1140339 h 1140339"/>
                <a:gd name="connsiteX6" fmla="*/ 0 w 1310735"/>
                <a:gd name="connsiteY6" fmla="*/ 570170 h 114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0735" h="1140339">
                  <a:moveTo>
                    <a:pt x="655367" y="0"/>
                  </a:moveTo>
                  <a:lnTo>
                    <a:pt x="1310735" y="248024"/>
                  </a:lnTo>
                  <a:lnTo>
                    <a:pt x="1310735" y="892315"/>
                  </a:lnTo>
                  <a:lnTo>
                    <a:pt x="655367" y="1140339"/>
                  </a:lnTo>
                  <a:lnTo>
                    <a:pt x="0" y="892315"/>
                  </a:lnTo>
                  <a:lnTo>
                    <a:pt x="0" y="248024"/>
                  </a:lnTo>
                  <a:lnTo>
                    <a:pt x="655367"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80000"/>
                <a:hueOff val="0"/>
                <a:satOff val="0"/>
                <a:lumOff val="0"/>
                <a:alphaOff val="0"/>
              </a:schemeClr>
            </a:fillRef>
            <a:effectRef idx="2">
              <a:schemeClr val="accent2">
                <a:shade val="80000"/>
                <a:hueOff val="0"/>
                <a:satOff val="0"/>
                <a:lumOff val="0"/>
                <a:alphaOff val="0"/>
              </a:schemeClr>
            </a:effectRef>
            <a:fontRef idx="minor">
              <a:schemeClr val="lt1"/>
            </a:fontRef>
          </p:style>
          <p:txBody>
            <a:bodyPr spcFirstLastPara="0" vert="horz" wrap="square" lIns="167567" tIns="187482" rIns="167567" bIns="187482" numCol="1" spcCol="1270" anchor="ctr" anchorCtr="0">
              <a:noAutofit/>
            </a:bodyPr>
            <a:lstStyle/>
            <a:p>
              <a:pPr algn="ctr" defTabSz="400050">
                <a:lnSpc>
                  <a:spcPct val="90000"/>
                </a:lnSpc>
                <a:spcBef>
                  <a:spcPct val="0"/>
                </a:spcBef>
                <a:spcAft>
                  <a:spcPct val="35000"/>
                </a:spcAft>
              </a:pPr>
              <a:r>
                <a:rPr lang="en-US" sz="900" b="1" dirty="0"/>
                <a:t>Total Return %: YTD</a:t>
              </a:r>
            </a:p>
          </p:txBody>
        </p:sp>
        <p:sp>
          <p:nvSpPr>
            <p:cNvPr id="30" name="Freeform: Shape 29">
              <a:extLst>
                <a:ext uri="{FF2B5EF4-FFF2-40B4-BE49-F238E27FC236}">
                  <a16:creationId xmlns:a16="http://schemas.microsoft.com/office/drawing/2014/main" id="{0C5FADDA-183A-4D39-810F-6513B827E7C1}"/>
                </a:ext>
              </a:extLst>
            </p:cNvPr>
            <p:cNvSpPr/>
            <p:nvPr/>
          </p:nvSpPr>
          <p:spPr>
            <a:xfrm>
              <a:off x="8007058" y="2747217"/>
              <a:ext cx="1140339" cy="1310735"/>
            </a:xfrm>
            <a:custGeom>
              <a:avLst/>
              <a:gdLst>
                <a:gd name="connsiteX0" fmla="*/ 0 w 1310735"/>
                <a:gd name="connsiteY0" fmla="*/ 570170 h 1140339"/>
                <a:gd name="connsiteX1" fmla="*/ 285085 w 1310735"/>
                <a:gd name="connsiteY1" fmla="*/ 0 h 1140339"/>
                <a:gd name="connsiteX2" fmla="*/ 1025650 w 1310735"/>
                <a:gd name="connsiteY2" fmla="*/ 0 h 1140339"/>
                <a:gd name="connsiteX3" fmla="*/ 1310735 w 1310735"/>
                <a:gd name="connsiteY3" fmla="*/ 570170 h 1140339"/>
                <a:gd name="connsiteX4" fmla="*/ 1025650 w 1310735"/>
                <a:gd name="connsiteY4" fmla="*/ 1140339 h 1140339"/>
                <a:gd name="connsiteX5" fmla="*/ 285085 w 1310735"/>
                <a:gd name="connsiteY5" fmla="*/ 1140339 h 1140339"/>
                <a:gd name="connsiteX6" fmla="*/ 0 w 1310735"/>
                <a:gd name="connsiteY6" fmla="*/ 570170 h 114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0735" h="1140339">
                  <a:moveTo>
                    <a:pt x="655367" y="0"/>
                  </a:moveTo>
                  <a:lnTo>
                    <a:pt x="1310735" y="248024"/>
                  </a:lnTo>
                  <a:lnTo>
                    <a:pt x="1310735" y="892315"/>
                  </a:lnTo>
                  <a:lnTo>
                    <a:pt x="655367" y="1140339"/>
                  </a:lnTo>
                  <a:lnTo>
                    <a:pt x="0" y="892315"/>
                  </a:lnTo>
                  <a:lnTo>
                    <a:pt x="0" y="248024"/>
                  </a:lnTo>
                  <a:lnTo>
                    <a:pt x="655367"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80000"/>
                <a:hueOff val="217045"/>
                <a:satOff val="-27204"/>
                <a:lumOff val="13716"/>
                <a:alphaOff val="0"/>
              </a:schemeClr>
            </a:fillRef>
            <a:effectRef idx="2">
              <a:schemeClr val="accent2">
                <a:shade val="80000"/>
                <a:hueOff val="217045"/>
                <a:satOff val="-27204"/>
                <a:lumOff val="13716"/>
                <a:alphaOff val="0"/>
              </a:schemeClr>
            </a:effectRef>
            <a:fontRef idx="minor">
              <a:schemeClr val="lt1"/>
            </a:fontRef>
          </p:style>
          <p:txBody>
            <a:bodyPr spcFirstLastPara="0" vert="horz" wrap="square" lIns="133277" tIns="153192" rIns="133277" bIns="153192" numCol="1" spcCol="1270" anchor="ctr" anchorCtr="0">
              <a:noAutofit/>
            </a:bodyPr>
            <a:lstStyle/>
            <a:p>
              <a:pPr algn="ctr" defTabSz="400050">
                <a:lnSpc>
                  <a:spcPct val="90000"/>
                </a:lnSpc>
                <a:spcBef>
                  <a:spcPct val="0"/>
                </a:spcBef>
                <a:spcAft>
                  <a:spcPct val="35000"/>
                </a:spcAft>
              </a:pPr>
              <a:r>
                <a:rPr lang="en-US" sz="900" b="1" dirty="0"/>
                <a:t>Total Return %: 1-Year</a:t>
              </a:r>
            </a:p>
          </p:txBody>
        </p:sp>
        <p:sp>
          <p:nvSpPr>
            <p:cNvPr id="31" name="Freeform: Shape 30">
              <a:extLst>
                <a:ext uri="{FF2B5EF4-FFF2-40B4-BE49-F238E27FC236}">
                  <a16:creationId xmlns:a16="http://schemas.microsoft.com/office/drawing/2014/main" id="{470FB8D9-1288-4010-AA3A-60EC30822F7E}"/>
                </a:ext>
              </a:extLst>
            </p:cNvPr>
            <p:cNvSpPr/>
            <p:nvPr/>
          </p:nvSpPr>
          <p:spPr>
            <a:xfrm>
              <a:off x="8632755" y="3828846"/>
              <a:ext cx="1140339" cy="1310735"/>
            </a:xfrm>
            <a:custGeom>
              <a:avLst/>
              <a:gdLst>
                <a:gd name="connsiteX0" fmla="*/ 0 w 1310735"/>
                <a:gd name="connsiteY0" fmla="*/ 570170 h 1140339"/>
                <a:gd name="connsiteX1" fmla="*/ 285085 w 1310735"/>
                <a:gd name="connsiteY1" fmla="*/ 0 h 1140339"/>
                <a:gd name="connsiteX2" fmla="*/ 1025650 w 1310735"/>
                <a:gd name="connsiteY2" fmla="*/ 0 h 1140339"/>
                <a:gd name="connsiteX3" fmla="*/ 1310735 w 1310735"/>
                <a:gd name="connsiteY3" fmla="*/ 570170 h 1140339"/>
                <a:gd name="connsiteX4" fmla="*/ 1025650 w 1310735"/>
                <a:gd name="connsiteY4" fmla="*/ 1140339 h 1140339"/>
                <a:gd name="connsiteX5" fmla="*/ 285085 w 1310735"/>
                <a:gd name="connsiteY5" fmla="*/ 1140339 h 1140339"/>
                <a:gd name="connsiteX6" fmla="*/ 0 w 1310735"/>
                <a:gd name="connsiteY6" fmla="*/ 570170 h 114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0735" h="1140339">
                  <a:moveTo>
                    <a:pt x="655367" y="0"/>
                  </a:moveTo>
                  <a:lnTo>
                    <a:pt x="1310735" y="248024"/>
                  </a:lnTo>
                  <a:lnTo>
                    <a:pt x="1310735" y="892315"/>
                  </a:lnTo>
                  <a:lnTo>
                    <a:pt x="655367" y="1140339"/>
                  </a:lnTo>
                  <a:lnTo>
                    <a:pt x="0" y="892315"/>
                  </a:lnTo>
                  <a:lnTo>
                    <a:pt x="0" y="248024"/>
                  </a:lnTo>
                  <a:lnTo>
                    <a:pt x="655367"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80000"/>
                <a:hueOff val="434091"/>
                <a:satOff val="-54409"/>
                <a:lumOff val="27433"/>
                <a:alphaOff val="0"/>
              </a:schemeClr>
            </a:fillRef>
            <a:effectRef idx="2">
              <a:schemeClr val="accent2">
                <a:shade val="80000"/>
                <a:hueOff val="434091"/>
                <a:satOff val="-54409"/>
                <a:lumOff val="27433"/>
                <a:alphaOff val="0"/>
              </a:schemeClr>
            </a:effectRef>
            <a:fontRef idx="minor">
              <a:schemeClr val="lt1"/>
            </a:fontRef>
          </p:style>
          <p:txBody>
            <a:bodyPr spcFirstLastPara="0" vert="horz" wrap="square" lIns="167567" tIns="187482" rIns="167567" bIns="187482" numCol="1" spcCol="1270" anchor="ctr" anchorCtr="0">
              <a:noAutofit/>
            </a:bodyPr>
            <a:lstStyle/>
            <a:p>
              <a:pPr algn="ctr" defTabSz="400050">
                <a:lnSpc>
                  <a:spcPct val="90000"/>
                </a:lnSpc>
                <a:spcBef>
                  <a:spcPct val="0"/>
                </a:spcBef>
                <a:spcAft>
                  <a:spcPct val="35000"/>
                </a:spcAft>
              </a:pPr>
              <a:r>
                <a:rPr lang="en-US" sz="900" b="1" dirty="0"/>
                <a:t>Sharpe Ratio: YTD</a:t>
              </a:r>
            </a:p>
          </p:txBody>
        </p:sp>
      </p:grpSp>
      <p:sp>
        <p:nvSpPr>
          <p:cNvPr id="32" name="Rectangle 31">
            <a:extLst>
              <a:ext uri="{FF2B5EF4-FFF2-40B4-BE49-F238E27FC236}">
                <a16:creationId xmlns:a16="http://schemas.microsoft.com/office/drawing/2014/main" id="{C4068359-8626-4B1F-9B18-29A6CFB9791D}"/>
              </a:ext>
            </a:extLst>
          </p:cNvPr>
          <p:cNvSpPr/>
          <p:nvPr/>
        </p:nvSpPr>
        <p:spPr>
          <a:xfrm>
            <a:off x="5378671" y="3068245"/>
            <a:ext cx="1061696" cy="589831"/>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7" name="TextBox 26">
            <a:extLst>
              <a:ext uri="{FF2B5EF4-FFF2-40B4-BE49-F238E27FC236}">
                <a16:creationId xmlns:a16="http://schemas.microsoft.com/office/drawing/2014/main" id="{F0A9C89D-98A5-4AED-8040-C085B770AAF2}"/>
              </a:ext>
            </a:extLst>
          </p:cNvPr>
          <p:cNvSpPr txBox="1"/>
          <p:nvPr/>
        </p:nvSpPr>
        <p:spPr>
          <a:xfrm>
            <a:off x="6411684" y="1142410"/>
            <a:ext cx="2018581" cy="300082"/>
          </a:xfrm>
          <a:prstGeom prst="rect">
            <a:avLst/>
          </a:prstGeom>
          <a:noFill/>
        </p:spPr>
        <p:txBody>
          <a:bodyPr wrap="square" rtlCol="0">
            <a:spAutoFit/>
          </a:bodyPr>
          <a:lstStyle/>
          <a:p>
            <a:pPr algn="ctr"/>
            <a:r>
              <a:rPr lang="en-US" sz="1350" b="1" dirty="0"/>
              <a:t>Momentum</a:t>
            </a:r>
          </a:p>
        </p:txBody>
      </p:sp>
    </p:spTree>
    <p:extLst>
      <p:ext uri="{BB962C8B-B14F-4D97-AF65-F5344CB8AC3E}">
        <p14:creationId xmlns:p14="http://schemas.microsoft.com/office/powerpoint/2010/main" val="2625899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E10525-83E4-425C-8031-1FE6DE9B871D}"/>
              </a:ext>
            </a:extLst>
          </p:cNvPr>
          <p:cNvSpPr>
            <a:spLocks noGrp="1"/>
          </p:cNvSpPr>
          <p:nvPr>
            <p:ph type="dt" sz="half" idx="10"/>
          </p:nvPr>
        </p:nvSpPr>
        <p:spPr/>
        <p:txBody>
          <a:bodyPr/>
          <a:lstStyle/>
          <a:p>
            <a:r>
              <a:rPr lang="en-US"/>
              <a:t>December 4</a:t>
            </a:r>
            <a:r>
              <a:rPr lang="en-US" baseline="30000"/>
              <a:t>th</a:t>
            </a:r>
            <a:r>
              <a:rPr lang="en-US"/>
              <a:t>, 2020</a:t>
            </a:r>
          </a:p>
        </p:txBody>
      </p:sp>
      <p:sp>
        <p:nvSpPr>
          <p:cNvPr id="3" name="Slide Number Placeholder 2">
            <a:extLst>
              <a:ext uri="{FF2B5EF4-FFF2-40B4-BE49-F238E27FC236}">
                <a16:creationId xmlns:a16="http://schemas.microsoft.com/office/drawing/2014/main" id="{EB1D4920-5004-4918-9FB7-A18959C9A54C}"/>
              </a:ext>
            </a:extLst>
          </p:cNvPr>
          <p:cNvSpPr>
            <a:spLocks noGrp="1"/>
          </p:cNvSpPr>
          <p:nvPr>
            <p:ph type="sldNum" sz="quarter" idx="12"/>
          </p:nvPr>
        </p:nvSpPr>
        <p:spPr/>
        <p:txBody>
          <a:bodyPr/>
          <a:lstStyle/>
          <a:p>
            <a:fld id="{91A77652-A272-764B-86E5-82EF2036ADE8}" type="slidenum">
              <a:rPr lang="en-US" smtClean="0"/>
              <a:pPr/>
              <a:t>3</a:t>
            </a:fld>
            <a:endParaRPr lang="en-US"/>
          </a:p>
        </p:txBody>
      </p:sp>
      <p:sp>
        <p:nvSpPr>
          <p:cNvPr id="4" name="TextBox 3">
            <a:extLst>
              <a:ext uri="{FF2B5EF4-FFF2-40B4-BE49-F238E27FC236}">
                <a16:creationId xmlns:a16="http://schemas.microsoft.com/office/drawing/2014/main" id="{C1A162A9-2982-4EE5-A5C9-27337E0B1E66}"/>
              </a:ext>
            </a:extLst>
          </p:cNvPr>
          <p:cNvSpPr txBox="1"/>
          <p:nvPr/>
        </p:nvSpPr>
        <p:spPr>
          <a:xfrm>
            <a:off x="3524597" y="4903070"/>
            <a:ext cx="2554821" cy="237975"/>
          </a:xfrm>
          <a:prstGeom prst="rect">
            <a:avLst/>
          </a:prstGeom>
          <a:noFill/>
        </p:spPr>
        <p:txBody>
          <a:bodyPr wrap="square" rtlCol="0">
            <a:spAutoFit/>
          </a:bodyPr>
          <a:lstStyle/>
          <a:p>
            <a:r>
              <a:rPr lang="en-US" sz="900">
                <a:solidFill>
                  <a:schemeClr val="bg1"/>
                </a:solidFill>
              </a:rPr>
              <a:t>Student Investment Management Fund – Team A</a:t>
            </a:r>
          </a:p>
        </p:txBody>
      </p:sp>
      <p:sp>
        <p:nvSpPr>
          <p:cNvPr id="5" name="TextBox 4">
            <a:extLst>
              <a:ext uri="{FF2B5EF4-FFF2-40B4-BE49-F238E27FC236}">
                <a16:creationId xmlns:a16="http://schemas.microsoft.com/office/drawing/2014/main" id="{61A6774F-42AC-4B67-BC34-499961FBC7C3}"/>
              </a:ext>
            </a:extLst>
          </p:cNvPr>
          <p:cNvSpPr txBox="1"/>
          <p:nvPr/>
        </p:nvSpPr>
        <p:spPr>
          <a:xfrm>
            <a:off x="311203" y="122945"/>
            <a:ext cx="5344245" cy="646331"/>
          </a:xfrm>
          <a:prstGeom prst="rect">
            <a:avLst/>
          </a:prstGeom>
          <a:noFill/>
        </p:spPr>
        <p:txBody>
          <a:bodyPr wrap="square" rtlCol="0">
            <a:spAutoFit/>
          </a:bodyPr>
          <a:lstStyle/>
          <a:p>
            <a:r>
              <a:rPr lang="en-US" sz="3600"/>
              <a:t>Table of Contents</a:t>
            </a:r>
          </a:p>
        </p:txBody>
      </p:sp>
      <p:sp>
        <p:nvSpPr>
          <p:cNvPr id="6" name="TextBox 5">
            <a:extLst>
              <a:ext uri="{FF2B5EF4-FFF2-40B4-BE49-F238E27FC236}">
                <a16:creationId xmlns:a16="http://schemas.microsoft.com/office/drawing/2014/main" id="{02912F30-9401-43A7-B424-5DB3AB6E6D87}"/>
              </a:ext>
            </a:extLst>
          </p:cNvPr>
          <p:cNvSpPr txBox="1"/>
          <p:nvPr/>
        </p:nvSpPr>
        <p:spPr>
          <a:xfrm>
            <a:off x="457200" y="1938463"/>
            <a:ext cx="6842632" cy="1200329"/>
          </a:xfrm>
          <a:prstGeom prst="rect">
            <a:avLst/>
          </a:prstGeom>
          <a:noFill/>
          <a:ln>
            <a:noFill/>
          </a:ln>
        </p:spPr>
        <p:txBody>
          <a:bodyPr wrap="square" rtlCol="0">
            <a:spAutoFit/>
          </a:bodyPr>
          <a:lstStyle/>
          <a:p>
            <a:pPr marL="400050" indent="-400050">
              <a:buAutoNum type="romanUcPeriod"/>
            </a:pPr>
            <a:r>
              <a:rPr lang="en-US" sz="2400" b="1"/>
              <a:t>Investment Thesis</a:t>
            </a:r>
          </a:p>
          <a:p>
            <a:pPr marL="400050" indent="-400050">
              <a:buAutoNum type="romanUcPeriod"/>
            </a:pPr>
            <a:endParaRPr lang="en-US" sz="2400"/>
          </a:p>
          <a:p>
            <a:pPr marL="400050" indent="-400050">
              <a:buAutoNum type="romanUcPeriod"/>
            </a:pPr>
            <a:r>
              <a:rPr lang="en-US" sz="2400" b="1"/>
              <a:t>Strategy Implementation</a:t>
            </a:r>
          </a:p>
        </p:txBody>
      </p:sp>
      <p:cxnSp>
        <p:nvCxnSpPr>
          <p:cNvPr id="10" name="Straight Connector 9">
            <a:extLst>
              <a:ext uri="{FF2B5EF4-FFF2-40B4-BE49-F238E27FC236}">
                <a16:creationId xmlns:a16="http://schemas.microsoft.com/office/drawing/2014/main" id="{649C3EC5-F631-4937-9478-6DCE968D7552}"/>
              </a:ext>
            </a:extLst>
          </p:cNvPr>
          <p:cNvCxnSpPr>
            <a:cxnSpLocks/>
          </p:cNvCxnSpPr>
          <p:nvPr/>
        </p:nvCxnSpPr>
        <p:spPr>
          <a:xfrm flipV="1">
            <a:off x="457200" y="2563256"/>
            <a:ext cx="6174121" cy="8494"/>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946858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716" y="168916"/>
            <a:ext cx="8360568" cy="663893"/>
          </a:xfrm>
        </p:spPr>
        <p:txBody>
          <a:bodyPr>
            <a:normAutofit fontScale="90000"/>
          </a:bodyPr>
          <a:lstStyle/>
          <a:p>
            <a:r>
              <a:rPr lang="en-US" dirty="0"/>
              <a:t>Cash Based Operating Profitability Ratio</a:t>
            </a:r>
          </a:p>
        </p:txBody>
      </p:sp>
      <p:sp>
        <p:nvSpPr>
          <p:cNvPr id="29" name="Rectangle 28">
            <a:extLst>
              <a:ext uri="{FF2B5EF4-FFF2-40B4-BE49-F238E27FC236}">
                <a16:creationId xmlns:a16="http://schemas.microsoft.com/office/drawing/2014/main" id="{13E4F7A1-A4B6-422A-B10A-A485E594F505}"/>
              </a:ext>
            </a:extLst>
          </p:cNvPr>
          <p:cNvSpPr/>
          <p:nvPr/>
        </p:nvSpPr>
        <p:spPr>
          <a:xfrm>
            <a:off x="7820572" y="2233831"/>
            <a:ext cx="1097085" cy="589831"/>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Rectangle 31">
            <a:extLst>
              <a:ext uri="{FF2B5EF4-FFF2-40B4-BE49-F238E27FC236}">
                <a16:creationId xmlns:a16="http://schemas.microsoft.com/office/drawing/2014/main" id="{C4068359-8626-4B1F-9B18-29A6CFB9791D}"/>
              </a:ext>
            </a:extLst>
          </p:cNvPr>
          <p:cNvSpPr/>
          <p:nvPr/>
        </p:nvSpPr>
        <p:spPr>
          <a:xfrm>
            <a:off x="5378671" y="3068245"/>
            <a:ext cx="1061696" cy="589831"/>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3" name="Diagram 2">
            <a:extLst>
              <a:ext uri="{FF2B5EF4-FFF2-40B4-BE49-F238E27FC236}">
                <a16:creationId xmlns:a16="http://schemas.microsoft.com/office/drawing/2014/main" id="{E7DD3468-26F6-4F84-BA24-376428246987}"/>
              </a:ext>
            </a:extLst>
          </p:cNvPr>
          <p:cNvGraphicFramePr/>
          <p:nvPr>
            <p:extLst/>
          </p:nvPr>
        </p:nvGraphicFramePr>
        <p:xfrm>
          <a:off x="1589005" y="1285186"/>
          <a:ext cx="3948800" cy="4062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Left Brace 3">
            <a:extLst>
              <a:ext uri="{FF2B5EF4-FFF2-40B4-BE49-F238E27FC236}">
                <a16:creationId xmlns:a16="http://schemas.microsoft.com/office/drawing/2014/main" id="{19D42562-F992-4203-B840-B4CDDAC18A81}"/>
              </a:ext>
            </a:extLst>
          </p:cNvPr>
          <p:cNvSpPr/>
          <p:nvPr/>
        </p:nvSpPr>
        <p:spPr>
          <a:xfrm>
            <a:off x="1599187" y="1312102"/>
            <a:ext cx="557376" cy="3023119"/>
          </a:xfrm>
          <a:prstGeom prst="leftBrace">
            <a:avLst/>
          </a:prstGeom>
          <a:ln w="53975">
            <a:solidFill>
              <a:srgbClr val="9C2D2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pic>
        <p:nvPicPr>
          <p:cNvPr id="5" name="Picture 4">
            <a:extLst>
              <a:ext uri="{FF2B5EF4-FFF2-40B4-BE49-F238E27FC236}">
                <a16:creationId xmlns:a16="http://schemas.microsoft.com/office/drawing/2014/main" id="{BD82CE13-B32E-4371-B074-2D4C788BA176}"/>
              </a:ext>
            </a:extLst>
          </p:cNvPr>
          <p:cNvPicPr>
            <a:picLocks noChangeAspect="1"/>
          </p:cNvPicPr>
          <p:nvPr/>
        </p:nvPicPr>
        <p:blipFill>
          <a:blip r:embed="rId7"/>
          <a:stretch>
            <a:fillRect/>
          </a:stretch>
        </p:blipFill>
        <p:spPr>
          <a:xfrm>
            <a:off x="5696939" y="1394533"/>
            <a:ext cx="2913240" cy="1864961"/>
          </a:xfrm>
          <a:prstGeom prst="rect">
            <a:avLst/>
          </a:prstGeom>
        </p:spPr>
      </p:pic>
      <p:cxnSp>
        <p:nvCxnSpPr>
          <p:cNvPr id="7" name="Straight Connector 6">
            <a:extLst>
              <a:ext uri="{FF2B5EF4-FFF2-40B4-BE49-F238E27FC236}">
                <a16:creationId xmlns:a16="http://schemas.microsoft.com/office/drawing/2014/main" id="{CE9D209B-B7FE-44DA-A2CC-E7357444E46C}"/>
              </a:ext>
            </a:extLst>
          </p:cNvPr>
          <p:cNvCxnSpPr/>
          <p:nvPr/>
        </p:nvCxnSpPr>
        <p:spPr>
          <a:xfrm>
            <a:off x="5763040" y="3363160"/>
            <a:ext cx="2727740" cy="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81C44318-291F-4AEC-A900-DA5596FA61F6}"/>
              </a:ext>
            </a:extLst>
          </p:cNvPr>
          <p:cNvSpPr txBox="1"/>
          <p:nvPr/>
        </p:nvSpPr>
        <p:spPr>
          <a:xfrm>
            <a:off x="6120152" y="3474969"/>
            <a:ext cx="2013515" cy="300082"/>
          </a:xfrm>
          <a:prstGeom prst="rect">
            <a:avLst/>
          </a:prstGeom>
          <a:noFill/>
        </p:spPr>
        <p:txBody>
          <a:bodyPr wrap="square" rtlCol="0">
            <a:spAutoFit/>
          </a:bodyPr>
          <a:lstStyle/>
          <a:p>
            <a:pPr algn="ctr"/>
            <a:r>
              <a:rPr lang="en-US" sz="1350" b="1" dirty="0"/>
              <a:t>Equity</a:t>
            </a:r>
          </a:p>
        </p:txBody>
      </p:sp>
      <p:sp>
        <p:nvSpPr>
          <p:cNvPr id="14" name="TextBox 13">
            <a:extLst>
              <a:ext uri="{FF2B5EF4-FFF2-40B4-BE49-F238E27FC236}">
                <a16:creationId xmlns:a16="http://schemas.microsoft.com/office/drawing/2014/main" id="{1126B7BF-75C7-4D6B-8A1F-30D028AE6F2E}"/>
              </a:ext>
            </a:extLst>
          </p:cNvPr>
          <p:cNvSpPr txBox="1"/>
          <p:nvPr/>
        </p:nvSpPr>
        <p:spPr>
          <a:xfrm>
            <a:off x="106160" y="1312102"/>
            <a:ext cx="1593584" cy="3046988"/>
          </a:xfrm>
          <a:prstGeom prst="rect">
            <a:avLst/>
          </a:prstGeom>
          <a:noFill/>
        </p:spPr>
        <p:txBody>
          <a:bodyPr wrap="square" rtlCol="0">
            <a:spAutoFit/>
          </a:bodyPr>
          <a:lstStyle/>
          <a:p>
            <a:r>
              <a:rPr lang="en-US" sz="1200" b="1" dirty="0"/>
              <a:t>Operating Income (Losses): Current Quarter</a:t>
            </a:r>
          </a:p>
          <a:p>
            <a:endParaRPr lang="en-US" sz="1200" b="1" dirty="0"/>
          </a:p>
          <a:p>
            <a:r>
              <a:rPr lang="en-US" sz="1200" b="1" dirty="0"/>
              <a:t>Accounts &amp; Notes Receivable: Q &amp; Q-1</a:t>
            </a:r>
          </a:p>
          <a:p>
            <a:endParaRPr lang="en-US" sz="1200" b="1" dirty="0"/>
          </a:p>
          <a:p>
            <a:r>
              <a:rPr lang="en-US" sz="1200" b="1" dirty="0"/>
              <a:t>Inventories: Q &amp; Q-1</a:t>
            </a:r>
          </a:p>
          <a:p>
            <a:endParaRPr lang="en-US" sz="1200" b="1" dirty="0"/>
          </a:p>
          <a:p>
            <a:r>
              <a:rPr lang="en-US" sz="1200" b="1" dirty="0"/>
              <a:t>Accounts Payable: Q &amp; Q-1</a:t>
            </a:r>
          </a:p>
          <a:p>
            <a:endParaRPr lang="en-US" sz="1200" b="1" dirty="0"/>
          </a:p>
          <a:p>
            <a:r>
              <a:rPr lang="en-US" sz="1200" b="1" dirty="0"/>
              <a:t>Accrued Liabilities &amp; Expenses: Q &amp; Q-1</a:t>
            </a:r>
          </a:p>
          <a:p>
            <a:endParaRPr lang="en-US" sz="1200" b="1" dirty="0"/>
          </a:p>
          <a:p>
            <a:r>
              <a:rPr lang="en-US" sz="1200" b="1" dirty="0"/>
              <a:t>Total Equity</a:t>
            </a:r>
          </a:p>
        </p:txBody>
      </p:sp>
      <p:sp>
        <p:nvSpPr>
          <p:cNvPr id="17" name="Arrow: U-Turn 16">
            <a:extLst>
              <a:ext uri="{FF2B5EF4-FFF2-40B4-BE49-F238E27FC236}">
                <a16:creationId xmlns:a16="http://schemas.microsoft.com/office/drawing/2014/main" id="{5EA92421-B6E8-4D4F-A7A9-F85AF26D1C68}"/>
              </a:ext>
            </a:extLst>
          </p:cNvPr>
          <p:cNvSpPr/>
          <p:nvPr/>
        </p:nvSpPr>
        <p:spPr>
          <a:xfrm>
            <a:off x="1368116" y="894647"/>
            <a:ext cx="2325274" cy="896831"/>
          </a:xfrm>
          <a:prstGeom prst="uturnArrow">
            <a:avLst>
              <a:gd name="adj1" fmla="val 26290"/>
              <a:gd name="adj2" fmla="val 25000"/>
              <a:gd name="adj3" fmla="val 25000"/>
              <a:gd name="adj4" fmla="val 43750"/>
              <a:gd name="adj5" fmla="val 75000"/>
            </a:avLst>
          </a:prstGeom>
          <a:solidFill>
            <a:srgbClr val="9C2D24"/>
          </a:solid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9" name="Arrow: U-Turn 18">
            <a:extLst>
              <a:ext uri="{FF2B5EF4-FFF2-40B4-BE49-F238E27FC236}">
                <a16:creationId xmlns:a16="http://schemas.microsoft.com/office/drawing/2014/main" id="{155B4BEF-A56D-4FF8-84CF-9CFF9F9A5B1A}"/>
              </a:ext>
            </a:extLst>
          </p:cNvPr>
          <p:cNvSpPr/>
          <p:nvPr/>
        </p:nvSpPr>
        <p:spPr>
          <a:xfrm flipH="1">
            <a:off x="3807942" y="901648"/>
            <a:ext cx="5052664" cy="896831"/>
          </a:xfrm>
          <a:prstGeom prst="uturnArrow">
            <a:avLst/>
          </a:prstGeom>
          <a:solidFill>
            <a:srgbClr val="9C2D24"/>
          </a:solidFill>
          <a:ln w="28575">
            <a:solidFill>
              <a:srgbClr val="FFC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pic>
        <p:nvPicPr>
          <p:cNvPr id="9" name="Picture 8">
            <a:extLst>
              <a:ext uri="{FF2B5EF4-FFF2-40B4-BE49-F238E27FC236}">
                <a16:creationId xmlns:a16="http://schemas.microsoft.com/office/drawing/2014/main" id="{9AF991FD-5580-462D-A039-8888DDD2786C}"/>
              </a:ext>
            </a:extLst>
          </p:cNvPr>
          <p:cNvPicPr>
            <a:picLocks noChangeAspect="1"/>
          </p:cNvPicPr>
          <p:nvPr/>
        </p:nvPicPr>
        <p:blipFill>
          <a:blip r:embed="rId8"/>
          <a:stretch>
            <a:fillRect/>
          </a:stretch>
        </p:blipFill>
        <p:spPr>
          <a:xfrm>
            <a:off x="7153559" y="2911446"/>
            <a:ext cx="1600851" cy="260264"/>
          </a:xfrm>
          <a:prstGeom prst="rect">
            <a:avLst/>
          </a:prstGeom>
        </p:spPr>
      </p:pic>
    </p:spTree>
    <p:extLst>
      <p:ext uri="{BB962C8B-B14F-4D97-AF65-F5344CB8AC3E}">
        <p14:creationId xmlns:p14="http://schemas.microsoft.com/office/powerpoint/2010/main" val="1652837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YTD Returns (Momentum)</a:t>
            </a:r>
          </a:p>
        </p:txBody>
      </p:sp>
      <p:graphicFrame>
        <p:nvGraphicFramePr>
          <p:cNvPr id="4" name="Diagram 3">
            <a:extLst>
              <a:ext uri="{FF2B5EF4-FFF2-40B4-BE49-F238E27FC236}">
                <a16:creationId xmlns:a16="http://schemas.microsoft.com/office/drawing/2014/main" id="{AC7345AA-64FA-C54F-9424-DE731FF88DE3}"/>
              </a:ext>
            </a:extLst>
          </p:cNvPr>
          <p:cNvGraphicFramePr/>
          <p:nvPr/>
        </p:nvGraphicFramePr>
        <p:xfrm>
          <a:off x="1192" y="1188258"/>
          <a:ext cx="4266347" cy="34452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53B5EF1C-B339-E449-B545-45547EE61D9F}"/>
              </a:ext>
            </a:extLst>
          </p:cNvPr>
          <p:cNvGraphicFramePr/>
          <p:nvPr>
            <p:extLst/>
          </p:nvPr>
        </p:nvGraphicFramePr>
        <p:xfrm>
          <a:off x="4162569" y="1021702"/>
          <a:ext cx="4143375" cy="33646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19118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Price to Book Ratio (Value)</a:t>
            </a:r>
          </a:p>
        </p:txBody>
      </p:sp>
      <p:graphicFrame>
        <p:nvGraphicFramePr>
          <p:cNvPr id="4" name="Diagram 3">
            <a:extLst>
              <a:ext uri="{FF2B5EF4-FFF2-40B4-BE49-F238E27FC236}">
                <a16:creationId xmlns:a16="http://schemas.microsoft.com/office/drawing/2014/main" id="{AC7345AA-64FA-C54F-9424-DE731FF88DE3}"/>
              </a:ext>
            </a:extLst>
          </p:cNvPr>
          <p:cNvGraphicFramePr/>
          <p:nvPr>
            <p:extLst/>
          </p:nvPr>
        </p:nvGraphicFramePr>
        <p:xfrm>
          <a:off x="1192" y="1205843"/>
          <a:ext cx="4266347" cy="34452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a:extLst>
              <a:ext uri="{FF2B5EF4-FFF2-40B4-BE49-F238E27FC236}">
                <a16:creationId xmlns:a16="http://schemas.microsoft.com/office/drawing/2014/main" id="{F651BE5C-6261-4707-A572-16C05484BE55}"/>
              </a:ext>
            </a:extLst>
          </p:cNvPr>
          <p:cNvGraphicFramePr/>
          <p:nvPr>
            <p:extLst/>
          </p:nvPr>
        </p:nvGraphicFramePr>
        <p:xfrm>
          <a:off x="4171975" y="1048299"/>
          <a:ext cx="4170784" cy="33044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634833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716" y="168916"/>
            <a:ext cx="8360568" cy="663893"/>
          </a:xfrm>
        </p:spPr>
        <p:txBody>
          <a:bodyPr>
            <a:normAutofit fontScale="90000"/>
          </a:bodyPr>
          <a:lstStyle/>
          <a:p>
            <a:r>
              <a:rPr lang="en-US" dirty="0"/>
              <a:t>Sector Weights</a:t>
            </a:r>
          </a:p>
        </p:txBody>
      </p:sp>
      <p:sp>
        <p:nvSpPr>
          <p:cNvPr id="29" name="Rectangle 28">
            <a:extLst>
              <a:ext uri="{FF2B5EF4-FFF2-40B4-BE49-F238E27FC236}">
                <a16:creationId xmlns:a16="http://schemas.microsoft.com/office/drawing/2014/main" id="{13E4F7A1-A4B6-422A-B10A-A485E594F505}"/>
              </a:ext>
            </a:extLst>
          </p:cNvPr>
          <p:cNvSpPr/>
          <p:nvPr/>
        </p:nvSpPr>
        <p:spPr>
          <a:xfrm>
            <a:off x="7820572" y="2233831"/>
            <a:ext cx="1097085" cy="589831"/>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Rectangle 31">
            <a:extLst>
              <a:ext uri="{FF2B5EF4-FFF2-40B4-BE49-F238E27FC236}">
                <a16:creationId xmlns:a16="http://schemas.microsoft.com/office/drawing/2014/main" id="{C4068359-8626-4B1F-9B18-29A6CFB9791D}"/>
              </a:ext>
            </a:extLst>
          </p:cNvPr>
          <p:cNvSpPr/>
          <p:nvPr/>
        </p:nvSpPr>
        <p:spPr>
          <a:xfrm>
            <a:off x="5378671" y="3068245"/>
            <a:ext cx="1061696" cy="589831"/>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4" name="Diagram 3">
            <a:extLst>
              <a:ext uri="{FF2B5EF4-FFF2-40B4-BE49-F238E27FC236}">
                <a16:creationId xmlns:a16="http://schemas.microsoft.com/office/drawing/2014/main" id="{C8E782C3-064C-4291-814B-7567DE35C0F3}"/>
              </a:ext>
            </a:extLst>
          </p:cNvPr>
          <p:cNvGraphicFramePr/>
          <p:nvPr>
            <p:extLst/>
          </p:nvPr>
        </p:nvGraphicFramePr>
        <p:xfrm>
          <a:off x="2579851" y="1588132"/>
          <a:ext cx="3984299" cy="3243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Arrow Connector 5">
            <a:extLst>
              <a:ext uri="{FF2B5EF4-FFF2-40B4-BE49-F238E27FC236}">
                <a16:creationId xmlns:a16="http://schemas.microsoft.com/office/drawing/2014/main" id="{48C2227E-1956-4890-B00C-E467E01BA8E7}"/>
              </a:ext>
            </a:extLst>
          </p:cNvPr>
          <p:cNvCxnSpPr>
            <a:cxnSpLocks/>
          </p:cNvCxnSpPr>
          <p:nvPr/>
        </p:nvCxnSpPr>
        <p:spPr>
          <a:xfrm>
            <a:off x="2058591" y="2052282"/>
            <a:ext cx="1299950"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2EF29ED0-21F7-40E1-8EBB-CD2E04473C50}"/>
              </a:ext>
            </a:extLst>
          </p:cNvPr>
          <p:cNvCxnSpPr/>
          <p:nvPr/>
        </p:nvCxnSpPr>
        <p:spPr>
          <a:xfrm>
            <a:off x="5543889" y="2052282"/>
            <a:ext cx="140230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18" name="Group 17">
            <a:extLst>
              <a:ext uri="{FF2B5EF4-FFF2-40B4-BE49-F238E27FC236}">
                <a16:creationId xmlns:a16="http://schemas.microsoft.com/office/drawing/2014/main" id="{28EDB5F8-5EE3-4691-B862-FC8A774C304A}"/>
              </a:ext>
            </a:extLst>
          </p:cNvPr>
          <p:cNvGrpSpPr/>
          <p:nvPr/>
        </p:nvGrpSpPr>
        <p:grpSpPr>
          <a:xfrm>
            <a:off x="269336" y="1659367"/>
            <a:ext cx="1488275" cy="967379"/>
            <a:chOff x="1664015" y="1314"/>
            <a:chExt cx="1984367" cy="1289838"/>
          </a:xfrm>
        </p:grpSpPr>
        <p:sp>
          <p:nvSpPr>
            <p:cNvPr id="19" name="Rectangle: Rounded Corners 18">
              <a:extLst>
                <a:ext uri="{FF2B5EF4-FFF2-40B4-BE49-F238E27FC236}">
                  <a16:creationId xmlns:a16="http://schemas.microsoft.com/office/drawing/2014/main" id="{4611F50B-3F71-40E4-9047-71E58CF63945}"/>
                </a:ext>
              </a:extLst>
            </p:cNvPr>
            <p:cNvSpPr/>
            <p:nvPr/>
          </p:nvSpPr>
          <p:spPr>
            <a:xfrm>
              <a:off x="1664015" y="1314"/>
              <a:ext cx="1984367" cy="1289838"/>
            </a:xfrm>
            <a:prstGeom prst="roundRect">
              <a:avLst/>
            </a:prstGeom>
          </p:spPr>
          <p:style>
            <a:lnRef idx="2">
              <a:schemeClr val="accent1">
                <a:shade val="50000"/>
              </a:schemeClr>
            </a:lnRef>
            <a:fillRef idx="1">
              <a:schemeClr val="accent1"/>
            </a:fillRef>
            <a:effectRef idx="0">
              <a:schemeClr val="accent1"/>
            </a:effectRef>
            <a:fontRef idx="minor">
              <a:schemeClr val="lt1"/>
            </a:fontRef>
          </p:style>
        </p:sp>
        <p:sp>
          <p:nvSpPr>
            <p:cNvPr id="20" name="Rectangle: Rounded Corners 4">
              <a:extLst>
                <a:ext uri="{FF2B5EF4-FFF2-40B4-BE49-F238E27FC236}">
                  <a16:creationId xmlns:a16="http://schemas.microsoft.com/office/drawing/2014/main" id="{D7B8BDBF-F9F6-45F9-ADBA-344C2EA80518}"/>
                </a:ext>
              </a:extLst>
            </p:cNvPr>
            <p:cNvSpPr txBox="1"/>
            <p:nvPr/>
          </p:nvSpPr>
          <p:spPr>
            <a:xfrm>
              <a:off x="1726980" y="64279"/>
              <a:ext cx="1858437" cy="11639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5723" tIns="65723" rIns="65723" bIns="65723" numCol="1" spcCol="1270" anchor="ctr" anchorCtr="0">
              <a:noAutofit/>
            </a:bodyPr>
            <a:lstStyle/>
            <a:p>
              <a:pPr algn="ctr" defTabSz="733425">
                <a:lnSpc>
                  <a:spcPct val="90000"/>
                </a:lnSpc>
                <a:spcBef>
                  <a:spcPct val="0"/>
                </a:spcBef>
                <a:spcAft>
                  <a:spcPct val="35000"/>
                </a:spcAft>
                <a:defRPr/>
              </a:pPr>
              <a:r>
                <a:rPr lang="en-US" sz="1350" b="1" dirty="0">
                  <a:solidFill>
                    <a:prstClr val="white"/>
                  </a:solidFill>
                  <a:latin typeface="Calibri"/>
                </a:rPr>
                <a:t>Assign weights based on stock rank</a:t>
              </a:r>
            </a:p>
          </p:txBody>
        </p:sp>
      </p:grpSp>
      <p:grpSp>
        <p:nvGrpSpPr>
          <p:cNvPr id="22" name="Group 21">
            <a:extLst>
              <a:ext uri="{FF2B5EF4-FFF2-40B4-BE49-F238E27FC236}">
                <a16:creationId xmlns:a16="http://schemas.microsoft.com/office/drawing/2014/main" id="{4D3D21D9-A7AD-4686-8B81-69CF9342020D}"/>
              </a:ext>
            </a:extLst>
          </p:cNvPr>
          <p:cNvGrpSpPr/>
          <p:nvPr/>
        </p:nvGrpSpPr>
        <p:grpSpPr>
          <a:xfrm>
            <a:off x="7216786" y="1659367"/>
            <a:ext cx="1488275" cy="967379"/>
            <a:chOff x="1664015" y="1314"/>
            <a:chExt cx="1984367" cy="1289838"/>
          </a:xfrm>
        </p:grpSpPr>
        <p:sp>
          <p:nvSpPr>
            <p:cNvPr id="23" name="Rectangle: Rounded Corners 22">
              <a:extLst>
                <a:ext uri="{FF2B5EF4-FFF2-40B4-BE49-F238E27FC236}">
                  <a16:creationId xmlns:a16="http://schemas.microsoft.com/office/drawing/2014/main" id="{81C43E7D-9435-4B34-9110-C402837EBA64}"/>
                </a:ext>
              </a:extLst>
            </p:cNvPr>
            <p:cNvSpPr/>
            <p:nvPr/>
          </p:nvSpPr>
          <p:spPr>
            <a:xfrm>
              <a:off x="1664015" y="1314"/>
              <a:ext cx="1984367" cy="1289838"/>
            </a:xfrm>
            <a:prstGeom prst="roundRect">
              <a:avLst/>
            </a:prstGeom>
          </p:spPr>
          <p:style>
            <a:lnRef idx="2">
              <a:schemeClr val="accent1">
                <a:shade val="50000"/>
              </a:schemeClr>
            </a:lnRef>
            <a:fillRef idx="1">
              <a:schemeClr val="accent1"/>
            </a:fillRef>
            <a:effectRef idx="0">
              <a:schemeClr val="accent1"/>
            </a:effectRef>
            <a:fontRef idx="minor">
              <a:schemeClr val="lt1"/>
            </a:fontRef>
          </p:style>
        </p:sp>
        <p:sp>
          <p:nvSpPr>
            <p:cNvPr id="24" name="Rectangle: Rounded Corners 4">
              <a:extLst>
                <a:ext uri="{FF2B5EF4-FFF2-40B4-BE49-F238E27FC236}">
                  <a16:creationId xmlns:a16="http://schemas.microsoft.com/office/drawing/2014/main" id="{78EA097C-09D9-43EB-8196-541E0156F2D8}"/>
                </a:ext>
              </a:extLst>
            </p:cNvPr>
            <p:cNvSpPr txBox="1"/>
            <p:nvPr/>
          </p:nvSpPr>
          <p:spPr>
            <a:xfrm>
              <a:off x="1726980" y="64279"/>
              <a:ext cx="1858437" cy="11639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5723" tIns="65723" rIns="65723" bIns="65723" numCol="1" spcCol="1270" anchor="ctr" anchorCtr="0">
              <a:noAutofit/>
            </a:bodyPr>
            <a:lstStyle/>
            <a:p>
              <a:pPr algn="ctr" defTabSz="766763">
                <a:lnSpc>
                  <a:spcPct val="90000"/>
                </a:lnSpc>
                <a:spcBef>
                  <a:spcPct val="0"/>
                </a:spcBef>
                <a:spcAft>
                  <a:spcPct val="35000"/>
                </a:spcAft>
                <a:defRPr/>
              </a:pPr>
              <a:r>
                <a:rPr lang="en-US" sz="1350" b="1" dirty="0">
                  <a:solidFill>
                    <a:prstClr val="white"/>
                  </a:solidFill>
                  <a:latin typeface="Calibri"/>
                </a:rPr>
                <a:t>Final sector weights</a:t>
              </a:r>
            </a:p>
          </p:txBody>
        </p:sp>
      </p:grpSp>
    </p:spTree>
    <p:extLst>
      <p:ext uri="{BB962C8B-B14F-4D97-AF65-F5344CB8AC3E}">
        <p14:creationId xmlns:p14="http://schemas.microsoft.com/office/powerpoint/2010/main" val="2975511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716" y="168916"/>
            <a:ext cx="8360568" cy="663893"/>
          </a:xfrm>
        </p:spPr>
        <p:txBody>
          <a:bodyPr>
            <a:normAutofit fontScale="90000"/>
          </a:bodyPr>
          <a:lstStyle/>
          <a:p>
            <a:r>
              <a:rPr lang="en-US" dirty="0"/>
              <a:t>Scoring and Ranking</a:t>
            </a:r>
          </a:p>
        </p:txBody>
      </p:sp>
      <p:sp>
        <p:nvSpPr>
          <p:cNvPr id="29" name="Rectangle 28">
            <a:extLst>
              <a:ext uri="{FF2B5EF4-FFF2-40B4-BE49-F238E27FC236}">
                <a16:creationId xmlns:a16="http://schemas.microsoft.com/office/drawing/2014/main" id="{13E4F7A1-A4B6-422A-B10A-A485E594F505}"/>
              </a:ext>
            </a:extLst>
          </p:cNvPr>
          <p:cNvSpPr/>
          <p:nvPr/>
        </p:nvSpPr>
        <p:spPr>
          <a:xfrm>
            <a:off x="7820572" y="2233831"/>
            <a:ext cx="1097085" cy="589831"/>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Rectangle 31">
            <a:extLst>
              <a:ext uri="{FF2B5EF4-FFF2-40B4-BE49-F238E27FC236}">
                <a16:creationId xmlns:a16="http://schemas.microsoft.com/office/drawing/2014/main" id="{C4068359-8626-4B1F-9B18-29A6CFB9791D}"/>
              </a:ext>
            </a:extLst>
          </p:cNvPr>
          <p:cNvSpPr/>
          <p:nvPr/>
        </p:nvSpPr>
        <p:spPr>
          <a:xfrm>
            <a:off x="5378671" y="3068245"/>
            <a:ext cx="1061696" cy="589831"/>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5" name="Diagram 4">
            <a:extLst>
              <a:ext uri="{FF2B5EF4-FFF2-40B4-BE49-F238E27FC236}">
                <a16:creationId xmlns:a16="http://schemas.microsoft.com/office/drawing/2014/main" id="{14BADBF7-FEB1-469D-B82B-8572DC399C75}"/>
              </a:ext>
            </a:extLst>
          </p:cNvPr>
          <p:cNvGraphicFramePr/>
          <p:nvPr>
            <p:extLst/>
          </p:nvPr>
        </p:nvGraphicFramePr>
        <p:xfrm>
          <a:off x="391717" y="1140668"/>
          <a:ext cx="4044683" cy="3570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E4782EC4-671F-44C5-874F-6457797BB313}"/>
              </a:ext>
            </a:extLst>
          </p:cNvPr>
          <p:cNvGraphicFramePr/>
          <p:nvPr>
            <p:extLst/>
          </p:nvPr>
        </p:nvGraphicFramePr>
        <p:xfrm>
          <a:off x="4707603" y="1431127"/>
          <a:ext cx="3987622" cy="265841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887034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716" y="168916"/>
            <a:ext cx="8360568" cy="663893"/>
          </a:xfrm>
        </p:spPr>
        <p:txBody>
          <a:bodyPr>
            <a:normAutofit fontScale="90000"/>
          </a:bodyPr>
          <a:lstStyle/>
          <a:p>
            <a:r>
              <a:rPr lang="en-US" dirty="0"/>
              <a:t>Individual Stock Weights</a:t>
            </a:r>
          </a:p>
        </p:txBody>
      </p:sp>
      <p:sp>
        <p:nvSpPr>
          <p:cNvPr id="32" name="Rectangle 31">
            <a:extLst>
              <a:ext uri="{FF2B5EF4-FFF2-40B4-BE49-F238E27FC236}">
                <a16:creationId xmlns:a16="http://schemas.microsoft.com/office/drawing/2014/main" id="{C4068359-8626-4B1F-9B18-29A6CFB9791D}"/>
              </a:ext>
            </a:extLst>
          </p:cNvPr>
          <p:cNvSpPr/>
          <p:nvPr/>
        </p:nvSpPr>
        <p:spPr>
          <a:xfrm>
            <a:off x="5378671" y="3068245"/>
            <a:ext cx="1061696" cy="589831"/>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3" name="Diagram 2">
            <a:extLst>
              <a:ext uri="{FF2B5EF4-FFF2-40B4-BE49-F238E27FC236}">
                <a16:creationId xmlns:a16="http://schemas.microsoft.com/office/drawing/2014/main" id="{4B89187B-0806-45E0-A194-25F3877C8516}"/>
              </a:ext>
            </a:extLst>
          </p:cNvPr>
          <p:cNvGraphicFramePr/>
          <p:nvPr>
            <p:extLst/>
          </p:nvPr>
        </p:nvGraphicFramePr>
        <p:xfrm>
          <a:off x="1135833" y="912657"/>
          <a:ext cx="5492426" cy="26240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58F8D329-1017-4FF2-991A-0745A6D94922}"/>
              </a:ext>
            </a:extLst>
          </p:cNvPr>
          <p:cNvGraphicFramePr/>
          <p:nvPr>
            <p:extLst/>
          </p:nvPr>
        </p:nvGraphicFramePr>
        <p:xfrm>
          <a:off x="1135833" y="3612992"/>
          <a:ext cx="5492425" cy="12490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6986066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716" y="168916"/>
            <a:ext cx="8360568" cy="663893"/>
          </a:xfrm>
        </p:spPr>
        <p:txBody>
          <a:bodyPr>
            <a:normAutofit fontScale="90000"/>
          </a:bodyPr>
          <a:lstStyle/>
          <a:p>
            <a:r>
              <a:rPr lang="en-US" dirty="0"/>
              <a:t>Sector Weights</a:t>
            </a:r>
          </a:p>
        </p:txBody>
      </p:sp>
      <p:sp>
        <p:nvSpPr>
          <p:cNvPr id="29" name="Rectangle 28">
            <a:extLst>
              <a:ext uri="{FF2B5EF4-FFF2-40B4-BE49-F238E27FC236}">
                <a16:creationId xmlns:a16="http://schemas.microsoft.com/office/drawing/2014/main" id="{13E4F7A1-A4B6-422A-B10A-A485E594F505}"/>
              </a:ext>
            </a:extLst>
          </p:cNvPr>
          <p:cNvSpPr/>
          <p:nvPr/>
        </p:nvSpPr>
        <p:spPr>
          <a:xfrm>
            <a:off x="7820572" y="2233831"/>
            <a:ext cx="1097085" cy="589831"/>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Rectangle 31">
            <a:extLst>
              <a:ext uri="{FF2B5EF4-FFF2-40B4-BE49-F238E27FC236}">
                <a16:creationId xmlns:a16="http://schemas.microsoft.com/office/drawing/2014/main" id="{C4068359-8626-4B1F-9B18-29A6CFB9791D}"/>
              </a:ext>
            </a:extLst>
          </p:cNvPr>
          <p:cNvSpPr/>
          <p:nvPr/>
        </p:nvSpPr>
        <p:spPr>
          <a:xfrm>
            <a:off x="5378671" y="3068245"/>
            <a:ext cx="1061696" cy="589831"/>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6" name="Chart 5">
            <a:extLst>
              <a:ext uri="{FF2B5EF4-FFF2-40B4-BE49-F238E27FC236}">
                <a16:creationId xmlns:a16="http://schemas.microsoft.com/office/drawing/2014/main" id="{5DD9749C-0E72-41C3-94C3-74DBB9CF0D41}"/>
              </a:ext>
            </a:extLst>
          </p:cNvPr>
          <p:cNvGraphicFramePr>
            <a:graphicFrameLocks/>
          </p:cNvGraphicFramePr>
          <p:nvPr/>
        </p:nvGraphicFramePr>
        <p:xfrm>
          <a:off x="4699433" y="855703"/>
          <a:ext cx="4440639" cy="39602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00000000-0008-0000-0000-000004000000}"/>
              </a:ext>
            </a:extLst>
          </p:cNvPr>
          <p:cNvGraphicFramePr>
            <a:graphicFrameLocks/>
          </p:cNvGraphicFramePr>
          <p:nvPr>
            <p:extLst/>
          </p:nvPr>
        </p:nvGraphicFramePr>
        <p:xfrm>
          <a:off x="127112" y="892787"/>
          <a:ext cx="4440638" cy="41739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37312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E1A6F0-133A-3C41-B087-5E8B6E6B6CD0}"/>
              </a:ext>
            </a:extLst>
          </p:cNvPr>
          <p:cNvSpPr txBox="1"/>
          <p:nvPr/>
        </p:nvSpPr>
        <p:spPr>
          <a:xfrm>
            <a:off x="2006637" y="2810968"/>
            <a:ext cx="1142999" cy="323165"/>
          </a:xfrm>
          <a:prstGeom prst="rect">
            <a:avLst/>
          </a:prstGeom>
          <a:noFill/>
        </p:spPr>
        <p:txBody>
          <a:bodyPr wrap="square" rtlCol="0">
            <a:spAutoFit/>
          </a:bodyPr>
          <a:lstStyle/>
          <a:p>
            <a:pPr algn="ctr" defTabSz="457120">
              <a:defRPr/>
            </a:pPr>
            <a:r>
              <a:rPr lang="en-US" sz="1500" dirty="0">
                <a:solidFill>
                  <a:prstClr val="white"/>
                </a:solidFill>
                <a:latin typeface="Calibri"/>
              </a:rPr>
              <a:t>Profitability </a:t>
            </a:r>
          </a:p>
        </p:txBody>
      </p:sp>
      <p:sp>
        <p:nvSpPr>
          <p:cNvPr id="7" name="TextBox 6">
            <a:extLst>
              <a:ext uri="{FF2B5EF4-FFF2-40B4-BE49-F238E27FC236}">
                <a16:creationId xmlns:a16="http://schemas.microsoft.com/office/drawing/2014/main" id="{770AF533-312E-F649-B1FE-0D82A3D126BA}"/>
              </a:ext>
            </a:extLst>
          </p:cNvPr>
          <p:cNvSpPr txBox="1"/>
          <p:nvPr/>
        </p:nvSpPr>
        <p:spPr>
          <a:xfrm>
            <a:off x="964915" y="2516410"/>
            <a:ext cx="1041722" cy="276999"/>
          </a:xfrm>
          <a:prstGeom prst="rect">
            <a:avLst/>
          </a:prstGeom>
          <a:noFill/>
        </p:spPr>
        <p:txBody>
          <a:bodyPr wrap="square" rtlCol="0">
            <a:spAutoFit/>
          </a:bodyPr>
          <a:lstStyle/>
          <a:p>
            <a:pPr algn="ctr" defTabSz="457120">
              <a:defRPr/>
            </a:pPr>
            <a:r>
              <a:rPr lang="en-US" sz="1200" b="1" dirty="0">
                <a:solidFill>
                  <a:prstClr val="white"/>
                </a:solidFill>
                <a:latin typeface="Calibri"/>
              </a:rPr>
              <a:t>Profitability</a:t>
            </a:r>
          </a:p>
        </p:txBody>
      </p:sp>
      <p:sp>
        <p:nvSpPr>
          <p:cNvPr id="10" name="TextBox 9">
            <a:extLst>
              <a:ext uri="{FF2B5EF4-FFF2-40B4-BE49-F238E27FC236}">
                <a16:creationId xmlns:a16="http://schemas.microsoft.com/office/drawing/2014/main" id="{9188A0F2-5420-AB4A-B378-5410B1B19D1A}"/>
              </a:ext>
            </a:extLst>
          </p:cNvPr>
          <p:cNvSpPr txBox="1"/>
          <p:nvPr/>
        </p:nvSpPr>
        <p:spPr>
          <a:xfrm>
            <a:off x="3040586" y="277793"/>
            <a:ext cx="3009157" cy="461665"/>
          </a:xfrm>
          <a:prstGeom prst="rect">
            <a:avLst/>
          </a:prstGeom>
          <a:noFill/>
        </p:spPr>
        <p:txBody>
          <a:bodyPr wrap="none" rtlCol="0">
            <a:spAutoFit/>
          </a:bodyPr>
          <a:lstStyle/>
          <a:p>
            <a:pPr algn="ctr" defTabSz="457120">
              <a:defRPr/>
            </a:pPr>
            <a:r>
              <a:rPr lang="en-US" sz="2400" b="1" dirty="0">
                <a:solidFill>
                  <a:srgbClr val="2D2D2D"/>
                </a:solidFill>
                <a:latin typeface="Calibri"/>
              </a:rPr>
              <a:t>Portfolio Performance</a:t>
            </a:r>
          </a:p>
        </p:txBody>
      </p:sp>
      <p:pic>
        <p:nvPicPr>
          <p:cNvPr id="2" name="Picture 1">
            <a:extLst>
              <a:ext uri="{FF2B5EF4-FFF2-40B4-BE49-F238E27FC236}">
                <a16:creationId xmlns:a16="http://schemas.microsoft.com/office/drawing/2014/main" id="{EBC104FC-C854-4486-B452-0D62738CE438}"/>
              </a:ext>
            </a:extLst>
          </p:cNvPr>
          <p:cNvPicPr>
            <a:picLocks noChangeAspect="1"/>
          </p:cNvPicPr>
          <p:nvPr/>
        </p:nvPicPr>
        <p:blipFill>
          <a:blip r:embed="rId2"/>
          <a:stretch>
            <a:fillRect/>
          </a:stretch>
        </p:blipFill>
        <p:spPr>
          <a:xfrm>
            <a:off x="700103" y="835086"/>
            <a:ext cx="3996768" cy="2549596"/>
          </a:xfrm>
          <a:prstGeom prst="rect">
            <a:avLst/>
          </a:prstGeom>
        </p:spPr>
      </p:pic>
      <p:pic>
        <p:nvPicPr>
          <p:cNvPr id="4" name="Picture 3">
            <a:extLst>
              <a:ext uri="{FF2B5EF4-FFF2-40B4-BE49-F238E27FC236}">
                <a16:creationId xmlns:a16="http://schemas.microsoft.com/office/drawing/2014/main" id="{27EDFA46-C199-459D-9547-D56D32EF0470}"/>
              </a:ext>
            </a:extLst>
          </p:cNvPr>
          <p:cNvPicPr>
            <a:picLocks noChangeAspect="1"/>
          </p:cNvPicPr>
          <p:nvPr/>
        </p:nvPicPr>
        <p:blipFill>
          <a:blip r:embed="rId3"/>
          <a:stretch>
            <a:fillRect/>
          </a:stretch>
        </p:blipFill>
        <p:spPr>
          <a:xfrm>
            <a:off x="4801792" y="835087"/>
            <a:ext cx="3642107" cy="2537930"/>
          </a:xfrm>
          <a:prstGeom prst="rect">
            <a:avLst/>
          </a:prstGeom>
        </p:spPr>
      </p:pic>
      <p:sp>
        <p:nvSpPr>
          <p:cNvPr id="8" name="TextBox 7">
            <a:extLst>
              <a:ext uri="{FF2B5EF4-FFF2-40B4-BE49-F238E27FC236}">
                <a16:creationId xmlns:a16="http://schemas.microsoft.com/office/drawing/2014/main" id="{EC1B769F-0884-4B9C-8F40-4BE76AF1540A}"/>
              </a:ext>
            </a:extLst>
          </p:cNvPr>
          <p:cNvSpPr txBox="1"/>
          <p:nvPr/>
        </p:nvSpPr>
        <p:spPr>
          <a:xfrm>
            <a:off x="4983738" y="3503394"/>
            <a:ext cx="3460160" cy="1015663"/>
          </a:xfrm>
          <a:prstGeom prst="rect">
            <a:avLst/>
          </a:prstGeom>
          <a:noFill/>
        </p:spPr>
        <p:txBody>
          <a:bodyPr wrap="square" rtlCol="0">
            <a:spAutoFit/>
          </a:bodyPr>
          <a:lstStyle/>
          <a:p>
            <a:r>
              <a:rPr lang="en-US" sz="1500" b="1" dirty="0"/>
              <a:t>Since the initial seeding on 11/23/2020, the portfolio has generated a 2.25% return compared to the Russell 3000 ETF’s 1.92% return.</a:t>
            </a:r>
          </a:p>
        </p:txBody>
      </p:sp>
      <p:pic>
        <p:nvPicPr>
          <p:cNvPr id="3" name="Picture 2">
            <a:extLst>
              <a:ext uri="{FF2B5EF4-FFF2-40B4-BE49-F238E27FC236}">
                <a16:creationId xmlns:a16="http://schemas.microsoft.com/office/drawing/2014/main" id="{B3CB8FEF-45F4-4575-9CD2-8F2630E2C800}"/>
              </a:ext>
            </a:extLst>
          </p:cNvPr>
          <p:cNvPicPr>
            <a:picLocks noChangeAspect="1"/>
          </p:cNvPicPr>
          <p:nvPr/>
        </p:nvPicPr>
        <p:blipFill>
          <a:blip r:embed="rId4"/>
          <a:stretch>
            <a:fillRect/>
          </a:stretch>
        </p:blipFill>
        <p:spPr>
          <a:xfrm>
            <a:off x="700103" y="3503394"/>
            <a:ext cx="4001667" cy="1066241"/>
          </a:xfrm>
          <a:prstGeom prst="rect">
            <a:avLst/>
          </a:prstGeom>
        </p:spPr>
      </p:pic>
    </p:spTree>
    <p:extLst>
      <p:ext uri="{BB962C8B-B14F-4D97-AF65-F5344CB8AC3E}">
        <p14:creationId xmlns:p14="http://schemas.microsoft.com/office/powerpoint/2010/main" val="129009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0303A-2339-49BE-BEF8-D6F87B9EFEB0}"/>
              </a:ext>
            </a:extLst>
          </p:cNvPr>
          <p:cNvSpPr>
            <a:spLocks noGrp="1"/>
          </p:cNvSpPr>
          <p:nvPr>
            <p:ph type="title"/>
          </p:nvPr>
        </p:nvSpPr>
        <p:spPr/>
        <p:txBody>
          <a:bodyPr/>
          <a:lstStyle/>
          <a:p>
            <a:endParaRPr lang="en-US"/>
          </a:p>
        </p:txBody>
      </p:sp>
      <p:pic>
        <p:nvPicPr>
          <p:cNvPr id="6" name="Picture 5" descr="A picture containing text&#10;&#10;Description automatically generated">
            <a:extLst>
              <a:ext uri="{FF2B5EF4-FFF2-40B4-BE49-F238E27FC236}">
                <a16:creationId xmlns:a16="http://schemas.microsoft.com/office/drawing/2014/main" id="{09670D40-D969-4A20-998C-FD4BD1178C9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191" y="1"/>
            <a:ext cx="9141619" cy="5111180"/>
          </a:xfrm>
          <a:prstGeom prst="rect">
            <a:avLst/>
          </a:prstGeom>
        </p:spPr>
      </p:pic>
    </p:spTree>
    <p:extLst>
      <p:ext uri="{BB962C8B-B14F-4D97-AF65-F5344CB8AC3E}">
        <p14:creationId xmlns:p14="http://schemas.microsoft.com/office/powerpoint/2010/main" val="1339162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6813" y="1042696"/>
            <a:ext cx="7770376" cy="1727333"/>
          </a:xfrm>
        </p:spPr>
        <p:txBody>
          <a:bodyPr/>
          <a:lstStyle/>
          <a:p>
            <a:pPr algn="ctr"/>
            <a:r>
              <a:rPr lang="en-US" sz="3600" dirty="0"/>
              <a:t>APPENDIX</a:t>
            </a:r>
          </a:p>
        </p:txBody>
      </p:sp>
    </p:spTree>
    <p:extLst>
      <p:ext uri="{BB962C8B-B14F-4D97-AF65-F5344CB8AC3E}">
        <p14:creationId xmlns:p14="http://schemas.microsoft.com/office/powerpoint/2010/main" val="2438793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E10525-83E4-425C-8031-1FE6DE9B871D}"/>
              </a:ext>
            </a:extLst>
          </p:cNvPr>
          <p:cNvSpPr>
            <a:spLocks noGrp="1"/>
          </p:cNvSpPr>
          <p:nvPr>
            <p:ph type="dt" sz="half" idx="10"/>
          </p:nvPr>
        </p:nvSpPr>
        <p:spPr/>
        <p:txBody>
          <a:bodyPr/>
          <a:lstStyle/>
          <a:p>
            <a:r>
              <a:rPr lang="en-US"/>
              <a:t>December 4</a:t>
            </a:r>
            <a:r>
              <a:rPr lang="en-US" baseline="30000"/>
              <a:t>th</a:t>
            </a:r>
            <a:r>
              <a:rPr lang="en-US"/>
              <a:t>, 2020</a:t>
            </a:r>
          </a:p>
        </p:txBody>
      </p:sp>
      <p:sp>
        <p:nvSpPr>
          <p:cNvPr id="3" name="Slide Number Placeholder 2">
            <a:extLst>
              <a:ext uri="{FF2B5EF4-FFF2-40B4-BE49-F238E27FC236}">
                <a16:creationId xmlns:a16="http://schemas.microsoft.com/office/drawing/2014/main" id="{EB1D4920-5004-4918-9FB7-A18959C9A54C}"/>
              </a:ext>
            </a:extLst>
          </p:cNvPr>
          <p:cNvSpPr>
            <a:spLocks noGrp="1"/>
          </p:cNvSpPr>
          <p:nvPr>
            <p:ph type="sldNum" sz="quarter" idx="12"/>
          </p:nvPr>
        </p:nvSpPr>
        <p:spPr/>
        <p:txBody>
          <a:bodyPr/>
          <a:lstStyle/>
          <a:p>
            <a:fld id="{91A77652-A272-764B-86E5-82EF2036ADE8}" type="slidenum">
              <a:rPr lang="en-US" smtClean="0"/>
              <a:pPr/>
              <a:t>4</a:t>
            </a:fld>
            <a:endParaRPr lang="en-US"/>
          </a:p>
        </p:txBody>
      </p:sp>
      <p:sp>
        <p:nvSpPr>
          <p:cNvPr id="4" name="TextBox 3">
            <a:extLst>
              <a:ext uri="{FF2B5EF4-FFF2-40B4-BE49-F238E27FC236}">
                <a16:creationId xmlns:a16="http://schemas.microsoft.com/office/drawing/2014/main" id="{C1A162A9-2982-4EE5-A5C9-27337E0B1E66}"/>
              </a:ext>
            </a:extLst>
          </p:cNvPr>
          <p:cNvSpPr txBox="1"/>
          <p:nvPr/>
        </p:nvSpPr>
        <p:spPr>
          <a:xfrm>
            <a:off x="3531153" y="4905524"/>
            <a:ext cx="2479382" cy="230832"/>
          </a:xfrm>
          <a:prstGeom prst="rect">
            <a:avLst/>
          </a:prstGeom>
          <a:noFill/>
        </p:spPr>
        <p:txBody>
          <a:bodyPr wrap="square" rtlCol="0">
            <a:spAutoFit/>
          </a:bodyPr>
          <a:lstStyle/>
          <a:p>
            <a:r>
              <a:rPr lang="en-US" sz="900">
                <a:solidFill>
                  <a:schemeClr val="bg1"/>
                </a:solidFill>
              </a:rPr>
              <a:t>Student Investment Management Fund – Team A</a:t>
            </a:r>
          </a:p>
        </p:txBody>
      </p:sp>
      <p:sp>
        <p:nvSpPr>
          <p:cNvPr id="5" name="TextBox 4">
            <a:extLst>
              <a:ext uri="{FF2B5EF4-FFF2-40B4-BE49-F238E27FC236}">
                <a16:creationId xmlns:a16="http://schemas.microsoft.com/office/drawing/2014/main" id="{9C4237E6-060B-4DAD-BC21-1EB94C2071FF}"/>
              </a:ext>
            </a:extLst>
          </p:cNvPr>
          <p:cNvSpPr txBox="1"/>
          <p:nvPr/>
        </p:nvSpPr>
        <p:spPr>
          <a:xfrm>
            <a:off x="2590800" y="2245188"/>
            <a:ext cx="4834759" cy="707886"/>
          </a:xfrm>
          <a:prstGeom prst="rect">
            <a:avLst/>
          </a:prstGeom>
          <a:noFill/>
        </p:spPr>
        <p:txBody>
          <a:bodyPr wrap="square" rtlCol="0">
            <a:spAutoFit/>
          </a:bodyPr>
          <a:lstStyle/>
          <a:p>
            <a:r>
              <a:rPr lang="en-US" sz="4000" b="1"/>
              <a:t>Investment Thesis</a:t>
            </a:r>
          </a:p>
        </p:txBody>
      </p:sp>
    </p:spTree>
    <p:extLst>
      <p:ext uri="{BB962C8B-B14F-4D97-AF65-F5344CB8AC3E}">
        <p14:creationId xmlns:p14="http://schemas.microsoft.com/office/powerpoint/2010/main" val="18111021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44BF5C-32C8-C44F-8981-7516459720EA}"/>
              </a:ext>
            </a:extLst>
          </p:cNvPr>
          <p:cNvSpPr>
            <a:spLocks noGrp="1"/>
          </p:cNvSpPr>
          <p:nvPr>
            <p:ph type="title"/>
          </p:nvPr>
        </p:nvSpPr>
        <p:spPr/>
        <p:txBody>
          <a:bodyPr/>
          <a:lstStyle/>
          <a:p>
            <a:r>
              <a:rPr lang="en-US" dirty="0"/>
              <a:t>Example</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6C1F5D6B-446D-7F49-AA19-A7C979BCFD85}"/>
                  </a:ext>
                </a:extLst>
              </p:cNvPr>
              <p:cNvSpPr txBox="1"/>
              <p:nvPr/>
            </p:nvSpPr>
            <p:spPr>
              <a:xfrm>
                <a:off x="3515916" y="1083459"/>
                <a:ext cx="5508325" cy="1335045"/>
              </a:xfrm>
              <a:prstGeom prst="rect">
                <a:avLst/>
              </a:prstGeom>
              <a:solidFill>
                <a:srgbClr val="C00000"/>
              </a:solidFill>
              <a:ln>
                <a:solidFill>
                  <a:srgbClr val="070101"/>
                </a:solidFill>
              </a:ln>
            </p:spPr>
            <p:txBody>
              <a:bodyPr wrap="square" lIns="0" tIns="0" rIns="0" bIns="0" rtlCol="0">
                <a:spAutoFit/>
              </a:bodyPr>
              <a:lstStyle/>
              <a:p>
                <a:pPr defTabSz="457120">
                  <a:defRPr/>
                </a:pPr>
                <a14:m>
                  <m:oMathPara xmlns:m="http://schemas.openxmlformats.org/officeDocument/2006/math">
                    <m:oMathParaPr>
                      <m:jc m:val="centerGroup"/>
                    </m:oMathParaPr>
                    <m:oMath xmlns:m="http://schemas.openxmlformats.org/officeDocument/2006/math">
                      <m:r>
                        <a:rPr lang="en-US" b="1" i="1">
                          <a:solidFill>
                            <a:prstClr val="white"/>
                          </a:solidFill>
                          <a:latin typeface="Cambria Math" panose="02040503050406030204" pitchFamily="18" charset="0"/>
                        </a:rPr>
                        <m:t>𝑺𝒄𝒐𝒓𝒆</m:t>
                      </m:r>
                      <m:r>
                        <a:rPr lang="en-US" b="1" i="1">
                          <a:solidFill>
                            <a:prstClr val="white"/>
                          </a:solidFill>
                          <a:latin typeface="Cambria Math" panose="02040503050406030204" pitchFamily="18" charset="0"/>
                        </a:rPr>
                        <m:t>=</m:t>
                      </m:r>
                      <m:r>
                        <a:rPr lang="en-US" b="1" i="1">
                          <a:solidFill>
                            <a:prstClr val="white"/>
                          </a:solidFill>
                          <a:latin typeface="Cambria Math" panose="02040503050406030204" pitchFamily="18" charset="0"/>
                        </a:rPr>
                        <m:t>𝑪𝑩𝑶𝑷</m:t>
                      </m:r>
                      <m:d>
                        <m:dPr>
                          <m:ctrlPr>
                            <a:rPr lang="en-US" b="1" i="1">
                              <a:solidFill>
                                <a:prstClr val="white"/>
                              </a:solidFill>
                              <a:latin typeface="Cambria Math" panose="02040503050406030204" pitchFamily="18" charset="0"/>
                            </a:rPr>
                          </m:ctrlPr>
                        </m:dPr>
                        <m:e>
                          <m:r>
                            <a:rPr lang="en-US" b="1" i="1">
                              <a:solidFill>
                                <a:prstClr val="white"/>
                              </a:solidFill>
                              <a:latin typeface="Cambria Math" panose="02040503050406030204" pitchFamily="18" charset="0"/>
                            </a:rPr>
                            <m:t>𝑷𝒓𝒐𝒇𝒊𝒕𝒂𝒃𝒊𝒍𝒊𝒕𝒚</m:t>
                          </m:r>
                          <m:r>
                            <a:rPr lang="en-US" b="1" i="1">
                              <a:solidFill>
                                <a:prstClr val="white"/>
                              </a:solidFill>
                              <a:latin typeface="Cambria Math" panose="02040503050406030204" pitchFamily="18" charset="0"/>
                            </a:rPr>
                            <m:t> </m:t>
                          </m:r>
                          <m:r>
                            <a:rPr lang="en-US" b="1" i="1">
                              <a:solidFill>
                                <a:prstClr val="white"/>
                              </a:solidFill>
                              <a:latin typeface="Cambria Math" panose="02040503050406030204" pitchFamily="18" charset="0"/>
                            </a:rPr>
                            <m:t>𝑾𝒆𝒊𝒈𝒉𝒕</m:t>
                          </m:r>
                        </m:e>
                      </m:d>
                      <m:r>
                        <a:rPr lang="en-US" b="1" i="1">
                          <a:solidFill>
                            <a:prstClr val="white"/>
                          </a:solidFill>
                          <a:latin typeface="Cambria Math" panose="02040503050406030204" pitchFamily="18" charset="0"/>
                        </a:rPr>
                        <m:t>+</m:t>
                      </m:r>
                      <m:f>
                        <m:fPr>
                          <m:ctrlPr>
                            <a:rPr lang="en-US" b="1" i="1">
                              <a:solidFill>
                                <a:prstClr val="white"/>
                              </a:solidFill>
                              <a:latin typeface="Cambria Math" panose="02040503050406030204" pitchFamily="18" charset="0"/>
                            </a:rPr>
                          </m:ctrlPr>
                        </m:fPr>
                        <m:num>
                          <m:r>
                            <a:rPr lang="en-US" b="1" i="1">
                              <a:solidFill>
                                <a:prstClr val="white"/>
                              </a:solidFill>
                              <a:latin typeface="Cambria Math" panose="02040503050406030204" pitchFamily="18" charset="0"/>
                            </a:rPr>
                            <m:t>𝑷</m:t>
                          </m:r>
                        </m:num>
                        <m:den>
                          <m:r>
                            <a:rPr lang="en-US" b="1" i="1">
                              <a:solidFill>
                                <a:prstClr val="white"/>
                              </a:solidFill>
                              <a:latin typeface="Cambria Math" panose="02040503050406030204" pitchFamily="18" charset="0"/>
                            </a:rPr>
                            <m:t>𝑩</m:t>
                          </m:r>
                        </m:den>
                      </m:f>
                      <m:r>
                        <a:rPr lang="en-US" b="1" i="1">
                          <a:solidFill>
                            <a:prstClr val="white"/>
                          </a:solidFill>
                          <a:latin typeface="Cambria Math" panose="02040503050406030204" pitchFamily="18" charset="0"/>
                        </a:rPr>
                        <m:t> </m:t>
                      </m:r>
                      <m:d>
                        <m:dPr>
                          <m:ctrlPr>
                            <a:rPr lang="en-US" b="1" i="1">
                              <a:solidFill>
                                <a:prstClr val="white"/>
                              </a:solidFill>
                              <a:latin typeface="Cambria Math" panose="02040503050406030204" pitchFamily="18" charset="0"/>
                            </a:rPr>
                          </m:ctrlPr>
                        </m:dPr>
                        <m:e>
                          <m:r>
                            <a:rPr lang="en-US" b="1" i="1">
                              <a:solidFill>
                                <a:prstClr val="white"/>
                              </a:solidFill>
                              <a:latin typeface="Cambria Math" panose="02040503050406030204" pitchFamily="18" charset="0"/>
                            </a:rPr>
                            <m:t>−</m:t>
                          </m:r>
                          <m:r>
                            <a:rPr lang="en-US" b="1" i="1">
                              <a:solidFill>
                                <a:prstClr val="white"/>
                              </a:solidFill>
                              <a:latin typeface="Cambria Math" panose="02040503050406030204" pitchFamily="18" charset="0"/>
                            </a:rPr>
                            <m:t>𝑽𝒂𝒍𝒖𝒆</m:t>
                          </m:r>
                          <m:r>
                            <a:rPr lang="en-US" b="1" i="1">
                              <a:solidFill>
                                <a:prstClr val="white"/>
                              </a:solidFill>
                              <a:latin typeface="Cambria Math" panose="02040503050406030204" pitchFamily="18" charset="0"/>
                            </a:rPr>
                            <m:t> </m:t>
                          </m:r>
                          <m:r>
                            <a:rPr lang="en-US" b="1" i="1">
                              <a:solidFill>
                                <a:prstClr val="white"/>
                              </a:solidFill>
                              <a:latin typeface="Cambria Math" panose="02040503050406030204" pitchFamily="18" charset="0"/>
                            </a:rPr>
                            <m:t>𝑾𝒆𝒊𝒈𝒉𝒕</m:t>
                          </m:r>
                        </m:e>
                      </m:d>
                      <m:r>
                        <a:rPr lang="en-US" b="1" i="1">
                          <a:solidFill>
                            <a:prstClr val="white"/>
                          </a:solidFill>
                          <a:latin typeface="Cambria Math" panose="02040503050406030204" pitchFamily="18" charset="0"/>
                        </a:rPr>
                        <m:t>+</m:t>
                      </m:r>
                      <m:r>
                        <a:rPr lang="en-US" b="1" i="1">
                          <a:solidFill>
                            <a:prstClr val="white"/>
                          </a:solidFill>
                          <a:latin typeface="Cambria Math" panose="02040503050406030204" pitchFamily="18" charset="0"/>
                        </a:rPr>
                        <m:t>𝒀𝑻𝑫</m:t>
                      </m:r>
                      <m:r>
                        <a:rPr lang="en-US" b="1" i="1">
                          <a:solidFill>
                            <a:prstClr val="white"/>
                          </a:solidFill>
                          <a:latin typeface="Cambria Math" panose="02040503050406030204" pitchFamily="18" charset="0"/>
                        </a:rPr>
                        <m:t> </m:t>
                      </m:r>
                      <m:r>
                        <a:rPr lang="en-US" b="1" i="1">
                          <a:solidFill>
                            <a:prstClr val="white"/>
                          </a:solidFill>
                          <a:latin typeface="Cambria Math" panose="02040503050406030204" pitchFamily="18" charset="0"/>
                        </a:rPr>
                        <m:t>𝑹𝒆𝒕𝒖𝒓𝒏</m:t>
                      </m:r>
                      <m:r>
                        <a:rPr lang="en-US" b="1" i="1">
                          <a:solidFill>
                            <a:prstClr val="white"/>
                          </a:solidFill>
                          <a:latin typeface="Cambria Math" panose="02040503050406030204" pitchFamily="18" charset="0"/>
                        </a:rPr>
                        <m:t> (</m:t>
                      </m:r>
                      <m:r>
                        <a:rPr lang="en-US" b="1" i="1">
                          <a:solidFill>
                            <a:prstClr val="white"/>
                          </a:solidFill>
                          <a:latin typeface="Cambria Math" panose="02040503050406030204" pitchFamily="18" charset="0"/>
                        </a:rPr>
                        <m:t>𝑴𝒐𝒎𝒆𝒏𝒕𝒖𝒎</m:t>
                      </m:r>
                      <m:r>
                        <a:rPr lang="en-US" b="1" i="1">
                          <a:solidFill>
                            <a:prstClr val="white"/>
                          </a:solidFill>
                          <a:latin typeface="Cambria Math" panose="02040503050406030204" pitchFamily="18" charset="0"/>
                        </a:rPr>
                        <m:t> </m:t>
                      </m:r>
                      <m:r>
                        <a:rPr lang="en-US" b="1" i="1">
                          <a:solidFill>
                            <a:prstClr val="white"/>
                          </a:solidFill>
                          <a:latin typeface="Cambria Math" panose="02040503050406030204" pitchFamily="18" charset="0"/>
                        </a:rPr>
                        <m:t>𝑾𝒆𝒊𝒈𝒉𝒕</m:t>
                      </m:r>
                      <m:r>
                        <a:rPr lang="en-US" b="1" i="1">
                          <a:solidFill>
                            <a:prstClr val="white"/>
                          </a:solidFill>
                          <a:latin typeface="Cambria Math" panose="02040503050406030204" pitchFamily="18" charset="0"/>
                        </a:rPr>
                        <m:t>)</m:t>
                      </m:r>
                    </m:oMath>
                  </m:oMathPara>
                </a14:m>
                <a:endParaRPr lang="en-US" b="1" dirty="0">
                  <a:solidFill>
                    <a:prstClr val="white"/>
                  </a:solidFill>
                  <a:latin typeface="Calibri"/>
                </a:endParaRPr>
              </a:p>
            </p:txBody>
          </p:sp>
        </mc:Choice>
        <mc:Fallback>
          <p:sp>
            <p:nvSpPr>
              <p:cNvPr id="5" name="TextBox 4">
                <a:extLst>
                  <a:ext uri="{FF2B5EF4-FFF2-40B4-BE49-F238E27FC236}">
                    <a16:creationId xmlns:a16="http://schemas.microsoft.com/office/drawing/2014/main" id="{6C1F5D6B-446D-7F49-AA19-A7C979BCFD85}"/>
                  </a:ext>
                </a:extLst>
              </p:cNvPr>
              <p:cNvSpPr txBox="1">
                <a:spLocks noRot="1" noChangeAspect="1" noMove="1" noResize="1" noEditPoints="1" noAdjustHandles="1" noChangeArrowheads="1" noChangeShapeType="1" noTextEdit="1"/>
              </p:cNvSpPr>
              <p:nvPr/>
            </p:nvSpPr>
            <p:spPr>
              <a:xfrm>
                <a:off x="3515916" y="1083459"/>
                <a:ext cx="5508325" cy="1335045"/>
              </a:xfrm>
              <a:prstGeom prst="rect">
                <a:avLst/>
              </a:prstGeom>
              <a:blipFill>
                <a:blip r:embed="rId2"/>
                <a:stretch>
                  <a:fillRect b="-5882"/>
                </a:stretch>
              </a:blipFill>
              <a:ln>
                <a:solidFill>
                  <a:srgbClr val="07010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A5CF80B2-8091-B040-896E-DE9A6E8A6724}"/>
                  </a:ext>
                </a:extLst>
              </p:cNvPr>
              <p:cNvSpPr txBox="1"/>
              <p:nvPr/>
            </p:nvSpPr>
            <p:spPr>
              <a:xfrm>
                <a:off x="469685" y="3007471"/>
                <a:ext cx="5614807" cy="276999"/>
              </a:xfrm>
              <a:prstGeom prst="rect">
                <a:avLst/>
              </a:prstGeom>
              <a:solidFill>
                <a:srgbClr val="C00000"/>
              </a:solidFill>
              <a:ln>
                <a:solidFill>
                  <a:srgbClr val="070101"/>
                </a:solidFill>
              </a:ln>
            </p:spPr>
            <p:txBody>
              <a:bodyPr wrap="square" lIns="0" tIns="0" rIns="0" bIns="0" rtlCol="0">
                <a:spAutoFit/>
              </a:bodyPr>
              <a:lstStyle/>
              <a:p>
                <a:pPr defTabSz="457120">
                  <a:defRPr/>
                </a:pPr>
                <a14:m>
                  <m:oMathPara xmlns:m="http://schemas.openxmlformats.org/officeDocument/2006/math">
                    <m:oMathParaPr>
                      <m:jc m:val="centerGroup"/>
                    </m:oMathParaPr>
                    <m:oMath xmlns:m="http://schemas.openxmlformats.org/officeDocument/2006/math">
                      <m:r>
                        <a:rPr lang="en-US" b="1" i="1">
                          <a:solidFill>
                            <a:prstClr val="white"/>
                          </a:solidFill>
                          <a:latin typeface="Cambria Math" panose="02040503050406030204" pitchFamily="18" charset="0"/>
                        </a:rPr>
                        <m:t>−</m:t>
                      </m:r>
                      <m:r>
                        <a:rPr lang="en-US" b="1" i="1">
                          <a:solidFill>
                            <a:prstClr val="white"/>
                          </a:solidFill>
                          <a:latin typeface="Cambria Math" panose="02040503050406030204" pitchFamily="18" charset="0"/>
                        </a:rPr>
                        <m:t>𝟎</m:t>
                      </m:r>
                      <m:r>
                        <a:rPr lang="en-US" b="1" i="1">
                          <a:solidFill>
                            <a:prstClr val="white"/>
                          </a:solidFill>
                          <a:latin typeface="Cambria Math" panose="02040503050406030204" pitchFamily="18" charset="0"/>
                        </a:rPr>
                        <m:t>.</m:t>
                      </m:r>
                      <m:r>
                        <a:rPr lang="en-US" b="1" i="1">
                          <a:solidFill>
                            <a:prstClr val="white"/>
                          </a:solidFill>
                          <a:latin typeface="Cambria Math" panose="02040503050406030204" pitchFamily="18" charset="0"/>
                        </a:rPr>
                        <m:t>𝟑𝟕</m:t>
                      </m:r>
                      <m:r>
                        <a:rPr lang="en-US" b="1" i="1">
                          <a:solidFill>
                            <a:prstClr val="white"/>
                          </a:solidFill>
                          <a:latin typeface="Cambria Math" panose="02040503050406030204" pitchFamily="18" charset="0"/>
                        </a:rPr>
                        <m:t>=</m:t>
                      </m:r>
                      <m:r>
                        <a:rPr lang="en-US" b="1" i="1">
                          <a:solidFill>
                            <a:prstClr val="white"/>
                          </a:solidFill>
                          <a:latin typeface="Cambria Math" panose="02040503050406030204" pitchFamily="18" charset="0"/>
                        </a:rPr>
                        <m:t>𝟎</m:t>
                      </m:r>
                      <m:r>
                        <a:rPr lang="en-US" b="1" i="1">
                          <a:solidFill>
                            <a:prstClr val="white"/>
                          </a:solidFill>
                          <a:latin typeface="Cambria Math" panose="02040503050406030204" pitchFamily="18" charset="0"/>
                        </a:rPr>
                        <m:t>.</m:t>
                      </m:r>
                      <m:r>
                        <a:rPr lang="en-US" b="1" i="1">
                          <a:solidFill>
                            <a:prstClr val="white"/>
                          </a:solidFill>
                          <a:latin typeface="Cambria Math" panose="02040503050406030204" pitchFamily="18" charset="0"/>
                        </a:rPr>
                        <m:t>𝟎𝟑</m:t>
                      </m:r>
                      <m:d>
                        <m:dPr>
                          <m:ctrlPr>
                            <a:rPr lang="en-US" b="1" i="1">
                              <a:solidFill>
                                <a:prstClr val="white"/>
                              </a:solidFill>
                              <a:latin typeface="Cambria Math" panose="02040503050406030204" pitchFamily="18" charset="0"/>
                            </a:rPr>
                          </m:ctrlPr>
                        </m:dPr>
                        <m:e>
                          <m:r>
                            <a:rPr lang="en-US" b="1" i="1">
                              <a:solidFill>
                                <a:prstClr val="white"/>
                              </a:solidFill>
                              <a:latin typeface="Cambria Math" panose="02040503050406030204" pitchFamily="18" charset="0"/>
                            </a:rPr>
                            <m:t>𝟎</m:t>
                          </m:r>
                          <m:r>
                            <a:rPr lang="en-US" b="1" i="1">
                              <a:solidFill>
                                <a:prstClr val="white"/>
                              </a:solidFill>
                              <a:latin typeface="Cambria Math" panose="02040503050406030204" pitchFamily="18" charset="0"/>
                            </a:rPr>
                            <m:t>.</m:t>
                          </m:r>
                          <m:r>
                            <a:rPr lang="en-US" b="1" i="1">
                              <a:solidFill>
                                <a:prstClr val="white"/>
                              </a:solidFill>
                              <a:latin typeface="Cambria Math" panose="02040503050406030204" pitchFamily="18" charset="0"/>
                            </a:rPr>
                            <m:t>𝟓</m:t>
                          </m:r>
                        </m:e>
                      </m:d>
                      <m:r>
                        <a:rPr lang="en-US" b="1" i="1">
                          <a:solidFill>
                            <a:prstClr val="white"/>
                          </a:solidFill>
                          <a:latin typeface="Cambria Math" panose="02040503050406030204" pitchFamily="18" charset="0"/>
                        </a:rPr>
                        <m:t>+</m:t>
                      </m:r>
                      <m:r>
                        <a:rPr lang="en-US" b="1" i="1">
                          <a:solidFill>
                            <a:prstClr val="white"/>
                          </a:solidFill>
                          <a:latin typeface="Cambria Math" panose="02040503050406030204" pitchFamily="18" charset="0"/>
                        </a:rPr>
                        <m:t>𝟏</m:t>
                      </m:r>
                      <m:r>
                        <a:rPr lang="en-US" b="1" i="1">
                          <a:solidFill>
                            <a:prstClr val="white"/>
                          </a:solidFill>
                          <a:latin typeface="Cambria Math" panose="02040503050406030204" pitchFamily="18" charset="0"/>
                        </a:rPr>
                        <m:t>.</m:t>
                      </m:r>
                      <m:r>
                        <a:rPr lang="en-US" b="1" i="1">
                          <a:solidFill>
                            <a:prstClr val="white"/>
                          </a:solidFill>
                          <a:latin typeface="Cambria Math" panose="02040503050406030204" pitchFamily="18" charset="0"/>
                        </a:rPr>
                        <m:t>𝟒𝟓</m:t>
                      </m:r>
                      <m:r>
                        <a:rPr lang="en-US" b="1" i="1">
                          <a:solidFill>
                            <a:prstClr val="white"/>
                          </a:solidFill>
                          <a:latin typeface="Cambria Math" panose="02040503050406030204" pitchFamily="18" charset="0"/>
                        </a:rPr>
                        <m:t> </m:t>
                      </m:r>
                      <m:d>
                        <m:dPr>
                          <m:ctrlPr>
                            <a:rPr lang="en-US" b="1" i="1">
                              <a:solidFill>
                                <a:prstClr val="white"/>
                              </a:solidFill>
                              <a:latin typeface="Cambria Math" panose="02040503050406030204" pitchFamily="18" charset="0"/>
                            </a:rPr>
                          </m:ctrlPr>
                        </m:dPr>
                        <m:e>
                          <m:r>
                            <a:rPr lang="en-US" b="1" i="1">
                              <a:solidFill>
                                <a:prstClr val="white"/>
                              </a:solidFill>
                              <a:latin typeface="Cambria Math" panose="02040503050406030204" pitchFamily="18" charset="0"/>
                            </a:rPr>
                            <m:t>−</m:t>
                          </m:r>
                          <m:r>
                            <a:rPr lang="en-US" b="1" i="1">
                              <a:solidFill>
                                <a:prstClr val="white"/>
                              </a:solidFill>
                              <a:latin typeface="Cambria Math" panose="02040503050406030204" pitchFamily="18" charset="0"/>
                            </a:rPr>
                            <m:t>𝟎</m:t>
                          </m:r>
                          <m:r>
                            <a:rPr lang="en-US" b="1" i="1">
                              <a:solidFill>
                                <a:prstClr val="white"/>
                              </a:solidFill>
                              <a:latin typeface="Cambria Math" panose="02040503050406030204" pitchFamily="18" charset="0"/>
                            </a:rPr>
                            <m:t>.</m:t>
                          </m:r>
                          <m:r>
                            <a:rPr lang="en-US" b="1" i="1">
                              <a:solidFill>
                                <a:prstClr val="white"/>
                              </a:solidFill>
                              <a:latin typeface="Cambria Math" panose="02040503050406030204" pitchFamily="18" charset="0"/>
                            </a:rPr>
                            <m:t>𝟑</m:t>
                          </m:r>
                        </m:e>
                      </m:d>
                      <m:r>
                        <a:rPr lang="en-US" b="1" i="1">
                          <a:solidFill>
                            <a:prstClr val="white"/>
                          </a:solidFill>
                          <a:latin typeface="Cambria Math" panose="02040503050406030204" pitchFamily="18" charset="0"/>
                        </a:rPr>
                        <m:t>+</m:t>
                      </m:r>
                      <m:r>
                        <a:rPr lang="en-US" b="1" i="1">
                          <a:solidFill>
                            <a:prstClr val="white"/>
                          </a:solidFill>
                          <a:latin typeface="Cambria Math" panose="02040503050406030204" pitchFamily="18" charset="0"/>
                        </a:rPr>
                        <m:t>𝟎</m:t>
                      </m:r>
                      <m:r>
                        <a:rPr lang="en-US" b="1" i="1">
                          <a:solidFill>
                            <a:prstClr val="white"/>
                          </a:solidFill>
                          <a:latin typeface="Cambria Math" panose="02040503050406030204" pitchFamily="18" charset="0"/>
                        </a:rPr>
                        <m:t>.</m:t>
                      </m:r>
                      <m:r>
                        <a:rPr lang="en-US" b="1" i="1">
                          <a:solidFill>
                            <a:prstClr val="white"/>
                          </a:solidFill>
                          <a:latin typeface="Cambria Math" panose="02040503050406030204" pitchFamily="18" charset="0"/>
                        </a:rPr>
                        <m:t>𝟐𝟔𝟒</m:t>
                      </m:r>
                      <m:r>
                        <a:rPr lang="en-US" b="1" i="1">
                          <a:solidFill>
                            <a:prstClr val="white"/>
                          </a:solidFill>
                          <a:latin typeface="Cambria Math" panose="02040503050406030204" pitchFamily="18" charset="0"/>
                        </a:rPr>
                        <m:t>(</m:t>
                      </m:r>
                      <m:r>
                        <a:rPr lang="en-US" b="1" i="1">
                          <a:solidFill>
                            <a:prstClr val="white"/>
                          </a:solidFill>
                          <a:latin typeface="Cambria Math" panose="02040503050406030204" pitchFamily="18" charset="0"/>
                        </a:rPr>
                        <m:t>𝟎</m:t>
                      </m:r>
                      <m:r>
                        <a:rPr lang="en-US" b="1" i="1">
                          <a:solidFill>
                            <a:prstClr val="white"/>
                          </a:solidFill>
                          <a:latin typeface="Cambria Math" panose="02040503050406030204" pitchFamily="18" charset="0"/>
                        </a:rPr>
                        <m:t>.</m:t>
                      </m:r>
                      <m:r>
                        <a:rPr lang="en-US" b="1" i="1">
                          <a:solidFill>
                            <a:prstClr val="white"/>
                          </a:solidFill>
                          <a:latin typeface="Cambria Math" panose="02040503050406030204" pitchFamily="18" charset="0"/>
                        </a:rPr>
                        <m:t>𝟐</m:t>
                      </m:r>
                      <m:r>
                        <a:rPr lang="en-US" b="1" i="1">
                          <a:solidFill>
                            <a:prstClr val="white"/>
                          </a:solidFill>
                          <a:latin typeface="Cambria Math" panose="02040503050406030204" pitchFamily="18" charset="0"/>
                        </a:rPr>
                        <m:t>)</m:t>
                      </m:r>
                    </m:oMath>
                  </m:oMathPara>
                </a14:m>
                <a:endParaRPr lang="en-US" b="1" dirty="0">
                  <a:solidFill>
                    <a:prstClr val="white"/>
                  </a:solidFill>
                  <a:latin typeface="Calibri"/>
                </a:endParaRPr>
              </a:p>
            </p:txBody>
          </p:sp>
        </mc:Choice>
        <mc:Fallback>
          <p:sp>
            <p:nvSpPr>
              <p:cNvPr id="6" name="TextBox 5">
                <a:extLst>
                  <a:ext uri="{FF2B5EF4-FFF2-40B4-BE49-F238E27FC236}">
                    <a16:creationId xmlns:a16="http://schemas.microsoft.com/office/drawing/2014/main" id="{A5CF80B2-8091-B040-896E-DE9A6E8A6724}"/>
                  </a:ext>
                </a:extLst>
              </p:cNvPr>
              <p:cNvSpPr txBox="1">
                <a:spLocks noRot="1" noChangeAspect="1" noMove="1" noResize="1" noEditPoints="1" noAdjustHandles="1" noChangeArrowheads="1" noChangeShapeType="1" noTextEdit="1"/>
              </p:cNvSpPr>
              <p:nvPr/>
            </p:nvSpPr>
            <p:spPr>
              <a:xfrm>
                <a:off x="469685" y="3007471"/>
                <a:ext cx="5614807" cy="276999"/>
              </a:xfrm>
              <a:prstGeom prst="rect">
                <a:avLst/>
              </a:prstGeom>
              <a:blipFill>
                <a:blip r:embed="rId3"/>
                <a:stretch>
                  <a:fillRect b="-29167"/>
                </a:stretch>
              </a:blipFill>
              <a:ln>
                <a:solidFill>
                  <a:srgbClr val="070101"/>
                </a:solidFill>
              </a:ln>
            </p:spPr>
            <p:txBody>
              <a:bodyPr/>
              <a:lstStyle/>
              <a:p>
                <a:r>
                  <a:rPr lang="en-US">
                    <a:noFill/>
                  </a:rPr>
                  <a:t> </a:t>
                </a:r>
              </a:p>
            </p:txBody>
          </p:sp>
        </mc:Fallback>
      </mc:AlternateContent>
      <p:sp>
        <p:nvSpPr>
          <p:cNvPr id="9" name="Content Placeholder 8">
            <a:extLst>
              <a:ext uri="{FF2B5EF4-FFF2-40B4-BE49-F238E27FC236}">
                <a16:creationId xmlns:a16="http://schemas.microsoft.com/office/drawing/2014/main" id="{D0CC7C3E-0C70-244E-AB1B-D74B13B15790}"/>
              </a:ext>
            </a:extLst>
          </p:cNvPr>
          <p:cNvSpPr>
            <a:spLocks noGrp="1"/>
          </p:cNvSpPr>
          <p:nvPr>
            <p:ph sz="half" idx="1"/>
          </p:nvPr>
        </p:nvSpPr>
        <p:spPr>
          <a:xfrm>
            <a:off x="397670" y="1195989"/>
            <a:ext cx="2960331" cy="1260345"/>
          </a:xfrm>
          <a:solidFill>
            <a:schemeClr val="accent1"/>
          </a:solidFill>
          <a:ln>
            <a:solidFill>
              <a:srgbClr val="070101"/>
            </a:solidFill>
          </a:ln>
        </p:spPr>
        <p:txBody>
          <a:bodyPr vert="horz" anchor="ctr" anchorCtr="0">
            <a:spAutoFit/>
          </a:bodyPr>
          <a:lstStyle/>
          <a:p>
            <a:r>
              <a:rPr lang="en-US" b="1" dirty="0"/>
              <a:t>Stock - </a:t>
            </a:r>
            <a:r>
              <a:rPr lang="en-US" b="1" dirty="0" err="1"/>
              <a:t>Netgear</a:t>
            </a:r>
            <a:r>
              <a:rPr lang="en-US" b="1" dirty="0"/>
              <a:t> Inc. (NTGR)</a:t>
            </a:r>
          </a:p>
          <a:p>
            <a:r>
              <a:rPr lang="en-US" b="1" dirty="0"/>
              <a:t>CBOP Ratio = 0.03</a:t>
            </a:r>
          </a:p>
          <a:p>
            <a:r>
              <a:rPr lang="en-US" b="1" dirty="0"/>
              <a:t>P/B Ratio = 1.45</a:t>
            </a:r>
          </a:p>
          <a:p>
            <a:r>
              <a:rPr lang="en-US" b="1" dirty="0"/>
              <a:t>YTD Return = 26.40%</a:t>
            </a:r>
          </a:p>
        </p:txBody>
      </p:sp>
      <p:sp>
        <p:nvSpPr>
          <p:cNvPr id="2" name="TextBox 1">
            <a:extLst>
              <a:ext uri="{FF2B5EF4-FFF2-40B4-BE49-F238E27FC236}">
                <a16:creationId xmlns:a16="http://schemas.microsoft.com/office/drawing/2014/main" id="{4C86B15E-D330-4985-A9CE-A5475823FF2D}"/>
              </a:ext>
            </a:extLst>
          </p:cNvPr>
          <p:cNvSpPr txBox="1"/>
          <p:nvPr/>
        </p:nvSpPr>
        <p:spPr>
          <a:xfrm>
            <a:off x="982265" y="4185124"/>
            <a:ext cx="5067300" cy="646331"/>
          </a:xfrm>
          <a:prstGeom prst="rect">
            <a:avLst/>
          </a:prstGeom>
          <a:noFill/>
        </p:spPr>
        <p:txBody>
          <a:bodyPr wrap="square" rtlCol="0">
            <a:spAutoFit/>
          </a:bodyPr>
          <a:lstStyle/>
          <a:p>
            <a:pPr defTabSz="457120">
              <a:defRPr/>
            </a:pPr>
            <a:r>
              <a:rPr lang="en-US" b="1" dirty="0">
                <a:solidFill>
                  <a:srgbClr val="2D2D2D"/>
                </a:solidFill>
                <a:latin typeface="Calibri"/>
              </a:rPr>
              <a:t>The highest 65 stocks according to score are ranked and selected after controlling for sector exposure.</a:t>
            </a:r>
          </a:p>
        </p:txBody>
      </p:sp>
      <p:sp>
        <p:nvSpPr>
          <p:cNvPr id="7" name="Right Brace 6">
            <a:extLst>
              <a:ext uri="{FF2B5EF4-FFF2-40B4-BE49-F238E27FC236}">
                <a16:creationId xmlns:a16="http://schemas.microsoft.com/office/drawing/2014/main" id="{09C84B9B-FA41-45A7-ACEE-EF2424F604F5}"/>
              </a:ext>
            </a:extLst>
          </p:cNvPr>
          <p:cNvSpPr/>
          <p:nvPr/>
        </p:nvSpPr>
        <p:spPr>
          <a:xfrm rot="5400000">
            <a:off x="2048159" y="3028980"/>
            <a:ext cx="398751" cy="993708"/>
          </a:xfrm>
          <a:prstGeom prst="rightBrace">
            <a:avLst>
              <a:gd name="adj1" fmla="val 8333"/>
              <a:gd name="adj2" fmla="val 49409"/>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3" name="TextBox 2">
            <a:extLst>
              <a:ext uri="{FF2B5EF4-FFF2-40B4-BE49-F238E27FC236}">
                <a16:creationId xmlns:a16="http://schemas.microsoft.com/office/drawing/2014/main" id="{993984D4-8F3E-4F65-87C5-0FB0274AB654}"/>
              </a:ext>
            </a:extLst>
          </p:cNvPr>
          <p:cNvSpPr txBox="1"/>
          <p:nvPr/>
        </p:nvSpPr>
        <p:spPr>
          <a:xfrm>
            <a:off x="1915131" y="3742364"/>
            <a:ext cx="664807" cy="300082"/>
          </a:xfrm>
          <a:prstGeom prst="rect">
            <a:avLst/>
          </a:prstGeom>
          <a:noFill/>
        </p:spPr>
        <p:txBody>
          <a:bodyPr wrap="square" rtlCol="0">
            <a:spAutoFit/>
          </a:bodyPr>
          <a:lstStyle/>
          <a:p>
            <a:r>
              <a:rPr lang="en-US" sz="1350" b="1" dirty="0"/>
              <a:t>CBOP</a:t>
            </a:r>
          </a:p>
        </p:txBody>
      </p:sp>
      <p:sp>
        <p:nvSpPr>
          <p:cNvPr id="10" name="Right Brace 9">
            <a:extLst>
              <a:ext uri="{FF2B5EF4-FFF2-40B4-BE49-F238E27FC236}">
                <a16:creationId xmlns:a16="http://schemas.microsoft.com/office/drawing/2014/main" id="{3DCED018-B2D0-4FCA-8A03-B42CF90C7EF4}"/>
              </a:ext>
            </a:extLst>
          </p:cNvPr>
          <p:cNvSpPr/>
          <p:nvPr/>
        </p:nvSpPr>
        <p:spPr>
          <a:xfrm rot="5400000">
            <a:off x="3485077" y="3024311"/>
            <a:ext cx="398751" cy="993708"/>
          </a:xfrm>
          <a:prstGeom prst="rightBrace">
            <a:avLst>
              <a:gd name="adj1" fmla="val 8333"/>
              <a:gd name="adj2" fmla="val 49409"/>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1" name="TextBox 10">
            <a:extLst>
              <a:ext uri="{FF2B5EF4-FFF2-40B4-BE49-F238E27FC236}">
                <a16:creationId xmlns:a16="http://schemas.microsoft.com/office/drawing/2014/main" id="{C5839350-9B27-41E3-BC80-81B7EB1ED5C8}"/>
              </a:ext>
            </a:extLst>
          </p:cNvPr>
          <p:cNvSpPr txBox="1"/>
          <p:nvPr/>
        </p:nvSpPr>
        <p:spPr>
          <a:xfrm>
            <a:off x="3352049" y="3737695"/>
            <a:ext cx="728953" cy="300082"/>
          </a:xfrm>
          <a:prstGeom prst="rect">
            <a:avLst/>
          </a:prstGeom>
          <a:noFill/>
        </p:spPr>
        <p:txBody>
          <a:bodyPr wrap="square" rtlCol="0">
            <a:spAutoFit/>
          </a:bodyPr>
          <a:lstStyle/>
          <a:p>
            <a:r>
              <a:rPr lang="en-US" sz="1350" b="1" dirty="0"/>
              <a:t>Value</a:t>
            </a:r>
          </a:p>
        </p:txBody>
      </p:sp>
      <p:sp>
        <p:nvSpPr>
          <p:cNvPr id="12" name="Right Brace 11">
            <a:extLst>
              <a:ext uri="{FF2B5EF4-FFF2-40B4-BE49-F238E27FC236}">
                <a16:creationId xmlns:a16="http://schemas.microsoft.com/office/drawing/2014/main" id="{C1370649-2074-432C-9F6C-A944C895BD89}"/>
              </a:ext>
            </a:extLst>
          </p:cNvPr>
          <p:cNvSpPr/>
          <p:nvPr/>
        </p:nvSpPr>
        <p:spPr>
          <a:xfrm rot="5400000">
            <a:off x="4940649" y="3017313"/>
            <a:ext cx="398751" cy="993708"/>
          </a:xfrm>
          <a:prstGeom prst="rightBrace">
            <a:avLst>
              <a:gd name="adj1" fmla="val 8333"/>
              <a:gd name="adj2" fmla="val 49409"/>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3" name="TextBox 12">
            <a:extLst>
              <a:ext uri="{FF2B5EF4-FFF2-40B4-BE49-F238E27FC236}">
                <a16:creationId xmlns:a16="http://schemas.microsoft.com/office/drawing/2014/main" id="{B3CB66B4-A724-4601-96B2-5735CE6463D5}"/>
              </a:ext>
            </a:extLst>
          </p:cNvPr>
          <p:cNvSpPr txBox="1"/>
          <p:nvPr/>
        </p:nvSpPr>
        <p:spPr>
          <a:xfrm>
            <a:off x="4501589" y="3701160"/>
            <a:ext cx="1276871" cy="300082"/>
          </a:xfrm>
          <a:prstGeom prst="rect">
            <a:avLst/>
          </a:prstGeom>
          <a:noFill/>
        </p:spPr>
        <p:txBody>
          <a:bodyPr wrap="square" rtlCol="0">
            <a:spAutoFit/>
          </a:bodyPr>
          <a:lstStyle/>
          <a:p>
            <a:r>
              <a:rPr lang="en-US" sz="1350" b="1" dirty="0"/>
              <a:t>Momentum</a:t>
            </a:r>
          </a:p>
        </p:txBody>
      </p:sp>
      <p:sp>
        <p:nvSpPr>
          <p:cNvPr id="14" name="Right Brace 13">
            <a:extLst>
              <a:ext uri="{FF2B5EF4-FFF2-40B4-BE49-F238E27FC236}">
                <a16:creationId xmlns:a16="http://schemas.microsoft.com/office/drawing/2014/main" id="{07328268-96EE-4F32-8B38-2FDF2882641A}"/>
              </a:ext>
            </a:extLst>
          </p:cNvPr>
          <p:cNvSpPr/>
          <p:nvPr/>
        </p:nvSpPr>
        <p:spPr>
          <a:xfrm rot="5400000">
            <a:off x="961143" y="3196927"/>
            <a:ext cx="398751" cy="634484"/>
          </a:xfrm>
          <a:prstGeom prst="rightBrace">
            <a:avLst>
              <a:gd name="adj1" fmla="val 8333"/>
              <a:gd name="adj2" fmla="val 49409"/>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5" name="TextBox 14">
            <a:extLst>
              <a:ext uri="{FF2B5EF4-FFF2-40B4-BE49-F238E27FC236}">
                <a16:creationId xmlns:a16="http://schemas.microsoft.com/office/drawing/2014/main" id="{01E53B04-2B50-4A5D-8050-DAD91A68E64C}"/>
              </a:ext>
            </a:extLst>
          </p:cNvPr>
          <p:cNvSpPr txBox="1"/>
          <p:nvPr/>
        </p:nvSpPr>
        <p:spPr>
          <a:xfrm>
            <a:off x="767400" y="3730699"/>
            <a:ext cx="664807" cy="300082"/>
          </a:xfrm>
          <a:prstGeom prst="rect">
            <a:avLst/>
          </a:prstGeom>
          <a:noFill/>
        </p:spPr>
        <p:txBody>
          <a:bodyPr wrap="square" rtlCol="0">
            <a:spAutoFit/>
          </a:bodyPr>
          <a:lstStyle/>
          <a:p>
            <a:r>
              <a:rPr lang="en-US" sz="1350" b="1" dirty="0"/>
              <a:t>Score</a:t>
            </a:r>
          </a:p>
        </p:txBody>
      </p:sp>
    </p:spTree>
    <p:extLst>
      <p:ext uri="{BB962C8B-B14F-4D97-AF65-F5344CB8AC3E}">
        <p14:creationId xmlns:p14="http://schemas.microsoft.com/office/powerpoint/2010/main" val="27305727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5B6129F8-C4DD-4B17-A936-4637CC3E8D3A}"/>
              </a:ext>
            </a:extLst>
          </p:cNvPr>
          <p:cNvSpPr>
            <a:spLocks noGrp="1"/>
          </p:cNvSpPr>
          <p:nvPr>
            <p:ph sz="half" idx="1"/>
          </p:nvPr>
        </p:nvSpPr>
        <p:spPr>
          <a:xfrm>
            <a:off x="397670" y="1957627"/>
            <a:ext cx="4098150" cy="1492950"/>
          </a:xfrm>
          <a:solidFill>
            <a:schemeClr val="accent1"/>
          </a:solidFill>
        </p:spPr>
        <p:txBody>
          <a:bodyPr>
            <a:normAutofit/>
          </a:bodyPr>
          <a:lstStyle/>
          <a:p>
            <a:pPr marL="0" indent="0">
              <a:buNone/>
            </a:pPr>
            <a:r>
              <a:rPr lang="en-US" sz="3000" b="1" dirty="0"/>
              <a:t>Exclude if any of the following are true for a particular stock: </a:t>
            </a:r>
          </a:p>
        </p:txBody>
      </p:sp>
      <p:sp>
        <p:nvSpPr>
          <p:cNvPr id="2" name="Title 1">
            <a:extLst>
              <a:ext uri="{FF2B5EF4-FFF2-40B4-BE49-F238E27FC236}">
                <a16:creationId xmlns:a16="http://schemas.microsoft.com/office/drawing/2014/main" id="{92F05D42-9842-DB48-9768-0F28545947BE}"/>
              </a:ext>
            </a:extLst>
          </p:cNvPr>
          <p:cNvSpPr>
            <a:spLocks noGrp="1"/>
          </p:cNvSpPr>
          <p:nvPr>
            <p:ph type="title"/>
          </p:nvPr>
        </p:nvSpPr>
        <p:spPr>
          <a:xfrm>
            <a:off x="397670" y="125491"/>
            <a:ext cx="8360568" cy="663893"/>
          </a:xfrm>
        </p:spPr>
        <p:txBody>
          <a:bodyPr anchor="ctr">
            <a:normAutofit/>
          </a:bodyPr>
          <a:lstStyle/>
          <a:p>
            <a:r>
              <a:rPr lang="en-US" dirty="0"/>
              <a:t>Exclusions</a:t>
            </a:r>
          </a:p>
        </p:txBody>
      </p:sp>
      <p:graphicFrame>
        <p:nvGraphicFramePr>
          <p:cNvPr id="6" name="Diagram 5">
            <a:extLst>
              <a:ext uri="{FF2B5EF4-FFF2-40B4-BE49-F238E27FC236}">
                <a16:creationId xmlns:a16="http://schemas.microsoft.com/office/drawing/2014/main" id="{EBCAFC2A-888C-CE42-8D9B-B2953751B356}"/>
              </a:ext>
            </a:extLst>
          </p:cNvPr>
          <p:cNvGraphicFramePr/>
          <p:nvPr>
            <p:extLst/>
          </p:nvPr>
        </p:nvGraphicFramePr>
        <p:xfrm>
          <a:off x="4648180" y="850199"/>
          <a:ext cx="4110058" cy="3620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7843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 histogram&#10;&#10;Description automatically generated">
            <a:extLst>
              <a:ext uri="{FF2B5EF4-FFF2-40B4-BE49-F238E27FC236}">
                <a16:creationId xmlns:a16="http://schemas.microsoft.com/office/drawing/2014/main" id="{2CDCE051-F3A4-4990-8671-E6AD5A57957D}"/>
              </a:ext>
            </a:extLst>
          </p:cNvPr>
          <p:cNvPicPr>
            <a:picLocks noChangeAspect="1"/>
          </p:cNvPicPr>
          <p:nvPr/>
        </p:nvPicPr>
        <p:blipFill>
          <a:blip r:embed="rId3"/>
          <a:stretch>
            <a:fillRect/>
          </a:stretch>
        </p:blipFill>
        <p:spPr>
          <a:xfrm>
            <a:off x="2949423" y="1644861"/>
            <a:ext cx="4817431" cy="3113070"/>
          </a:xfrm>
          <a:prstGeom prst="rect">
            <a:avLst/>
          </a:prstGeom>
        </p:spPr>
      </p:pic>
      <p:sp>
        <p:nvSpPr>
          <p:cNvPr id="2" name="Date Placeholder 1">
            <a:extLst>
              <a:ext uri="{FF2B5EF4-FFF2-40B4-BE49-F238E27FC236}">
                <a16:creationId xmlns:a16="http://schemas.microsoft.com/office/drawing/2014/main" id="{17E10525-83E4-425C-8031-1FE6DE9B871D}"/>
              </a:ext>
            </a:extLst>
          </p:cNvPr>
          <p:cNvSpPr>
            <a:spLocks noGrp="1"/>
          </p:cNvSpPr>
          <p:nvPr>
            <p:ph type="dt" sz="half" idx="10"/>
          </p:nvPr>
        </p:nvSpPr>
        <p:spPr/>
        <p:txBody>
          <a:bodyPr/>
          <a:lstStyle/>
          <a:p>
            <a:r>
              <a:rPr lang="en-US"/>
              <a:t>December 4</a:t>
            </a:r>
            <a:r>
              <a:rPr lang="en-US" baseline="30000"/>
              <a:t>th</a:t>
            </a:r>
            <a:r>
              <a:rPr lang="en-US"/>
              <a:t>, 2020</a:t>
            </a:r>
          </a:p>
        </p:txBody>
      </p:sp>
      <p:sp>
        <p:nvSpPr>
          <p:cNvPr id="3" name="Slide Number Placeholder 2">
            <a:extLst>
              <a:ext uri="{FF2B5EF4-FFF2-40B4-BE49-F238E27FC236}">
                <a16:creationId xmlns:a16="http://schemas.microsoft.com/office/drawing/2014/main" id="{EB1D4920-5004-4918-9FB7-A18959C9A54C}"/>
              </a:ext>
            </a:extLst>
          </p:cNvPr>
          <p:cNvSpPr>
            <a:spLocks noGrp="1"/>
          </p:cNvSpPr>
          <p:nvPr>
            <p:ph type="sldNum" sz="quarter" idx="12"/>
          </p:nvPr>
        </p:nvSpPr>
        <p:spPr/>
        <p:txBody>
          <a:bodyPr/>
          <a:lstStyle/>
          <a:p>
            <a:fld id="{91A77652-A272-764B-86E5-82EF2036ADE8}" type="slidenum">
              <a:rPr lang="en-US" smtClean="0"/>
              <a:pPr/>
              <a:t>5</a:t>
            </a:fld>
            <a:endParaRPr lang="en-US"/>
          </a:p>
        </p:txBody>
      </p:sp>
      <p:sp>
        <p:nvSpPr>
          <p:cNvPr id="4" name="TextBox 3">
            <a:extLst>
              <a:ext uri="{FF2B5EF4-FFF2-40B4-BE49-F238E27FC236}">
                <a16:creationId xmlns:a16="http://schemas.microsoft.com/office/drawing/2014/main" id="{C1A162A9-2982-4EE5-A5C9-27337E0B1E66}"/>
              </a:ext>
            </a:extLst>
          </p:cNvPr>
          <p:cNvSpPr txBox="1"/>
          <p:nvPr/>
        </p:nvSpPr>
        <p:spPr>
          <a:xfrm>
            <a:off x="3533375" y="4903070"/>
            <a:ext cx="3112033" cy="230832"/>
          </a:xfrm>
          <a:prstGeom prst="rect">
            <a:avLst/>
          </a:prstGeom>
          <a:noFill/>
        </p:spPr>
        <p:txBody>
          <a:bodyPr wrap="square" rtlCol="0">
            <a:spAutoFit/>
          </a:bodyPr>
          <a:lstStyle/>
          <a:p>
            <a:r>
              <a:rPr lang="en-US" sz="900">
                <a:solidFill>
                  <a:schemeClr val="bg1"/>
                </a:solidFill>
              </a:rPr>
              <a:t>Student Investment Management Fund – Team A</a:t>
            </a:r>
          </a:p>
        </p:txBody>
      </p:sp>
      <p:sp>
        <p:nvSpPr>
          <p:cNvPr id="5" name="TextBox 4">
            <a:extLst>
              <a:ext uri="{FF2B5EF4-FFF2-40B4-BE49-F238E27FC236}">
                <a16:creationId xmlns:a16="http://schemas.microsoft.com/office/drawing/2014/main" id="{25B21D5D-DD97-4228-BD56-2699DA8615C5}"/>
              </a:ext>
            </a:extLst>
          </p:cNvPr>
          <p:cNvSpPr txBox="1"/>
          <p:nvPr/>
        </p:nvSpPr>
        <p:spPr>
          <a:xfrm>
            <a:off x="176733" y="99892"/>
            <a:ext cx="4395267" cy="584775"/>
          </a:xfrm>
          <a:prstGeom prst="rect">
            <a:avLst/>
          </a:prstGeom>
          <a:noFill/>
        </p:spPr>
        <p:txBody>
          <a:bodyPr wrap="square" rtlCol="0">
            <a:spAutoFit/>
          </a:bodyPr>
          <a:lstStyle/>
          <a:p>
            <a:r>
              <a:rPr lang="en-US" sz="3200"/>
              <a:t>Investment Thesis</a:t>
            </a:r>
          </a:p>
        </p:txBody>
      </p:sp>
      <p:sp>
        <p:nvSpPr>
          <p:cNvPr id="6" name="TextBox 5">
            <a:extLst>
              <a:ext uri="{FF2B5EF4-FFF2-40B4-BE49-F238E27FC236}">
                <a16:creationId xmlns:a16="http://schemas.microsoft.com/office/drawing/2014/main" id="{083DE022-5B92-442F-8DC6-83C6247D17FC}"/>
              </a:ext>
            </a:extLst>
          </p:cNvPr>
          <p:cNvSpPr txBox="1"/>
          <p:nvPr/>
        </p:nvSpPr>
        <p:spPr>
          <a:xfrm>
            <a:off x="230520" y="1006608"/>
            <a:ext cx="7914858" cy="923330"/>
          </a:xfrm>
          <a:prstGeom prst="rect">
            <a:avLst/>
          </a:prstGeom>
          <a:noFill/>
        </p:spPr>
        <p:txBody>
          <a:bodyPr wrap="square" lIns="91440" tIns="45720" rIns="91440" bIns="45720" rtlCol="0" anchor="t">
            <a:spAutoFit/>
          </a:bodyPr>
          <a:lstStyle/>
          <a:p>
            <a:r>
              <a:rPr lang="en-US" b="1"/>
              <a:t>Akbas, Jiang, and Koch hypothesize that investment horizon of an insider establishes a pattern for expected trading behavior, thus helping them to identify unexpected trades.</a:t>
            </a:r>
            <a:endParaRPr lang="en-US" b="1">
              <a:cs typeface="Calibri"/>
            </a:endParaRPr>
          </a:p>
        </p:txBody>
      </p:sp>
      <p:sp>
        <p:nvSpPr>
          <p:cNvPr id="7" name="TextBox 6">
            <a:extLst>
              <a:ext uri="{FF2B5EF4-FFF2-40B4-BE49-F238E27FC236}">
                <a16:creationId xmlns:a16="http://schemas.microsoft.com/office/drawing/2014/main" id="{6FC93F44-CECE-465E-A45D-74FC5EC522F5}"/>
              </a:ext>
            </a:extLst>
          </p:cNvPr>
          <p:cNvSpPr txBox="1"/>
          <p:nvPr/>
        </p:nvSpPr>
        <p:spPr>
          <a:xfrm>
            <a:off x="0" y="4553027"/>
            <a:ext cx="2759650" cy="349968"/>
          </a:xfrm>
          <a:prstGeom prst="rect">
            <a:avLst/>
          </a:prstGeom>
          <a:noFill/>
        </p:spPr>
        <p:txBody>
          <a:bodyPr wrap="square" lIns="91440" tIns="45720" rIns="91440" bIns="45720" rtlCol="0" anchor="t">
            <a:spAutoFit/>
          </a:bodyPr>
          <a:lstStyle/>
          <a:p>
            <a:pPr>
              <a:lnSpc>
                <a:spcPct val="107000"/>
              </a:lnSpc>
              <a:spcAft>
                <a:spcPts val="800"/>
              </a:spcAft>
            </a:pPr>
            <a:r>
              <a:rPr lang="en-US" sz="800">
                <a:effectLst/>
                <a:latin typeface="Calibri"/>
                <a:ea typeface="Calibri" panose="020F0502020204030204" pitchFamily="34" charset="0"/>
                <a:cs typeface="Times New Roman"/>
              </a:rPr>
              <a:t>Akbas, Jiang, and </a:t>
            </a:r>
            <a:r>
              <a:rPr lang="en-US" sz="800">
                <a:latin typeface="Calibri"/>
                <a:ea typeface="Calibri" panose="020F0502020204030204" pitchFamily="34" charset="0"/>
                <a:cs typeface="Times New Roman"/>
              </a:rPr>
              <a:t>Paul</a:t>
            </a:r>
            <a:r>
              <a:rPr lang="en-US" sz="800">
                <a:effectLst/>
                <a:latin typeface="Calibri"/>
                <a:ea typeface="Calibri" panose="020F0502020204030204" pitchFamily="34" charset="0"/>
                <a:cs typeface="Times New Roman"/>
              </a:rPr>
              <a:t> D. Koch, 2020, “Insider Investment Horizon” </a:t>
            </a:r>
            <a:r>
              <a:rPr lang="en-US" sz="800" i="1">
                <a:effectLst/>
                <a:latin typeface="Calibri"/>
                <a:ea typeface="Calibri" panose="020F0502020204030204" pitchFamily="34" charset="0"/>
                <a:cs typeface="Times New Roman"/>
              </a:rPr>
              <a:t>The Journal of Finance 75</a:t>
            </a:r>
            <a:r>
              <a:rPr lang="en-US" sz="800">
                <a:effectLst/>
                <a:latin typeface="Calibri"/>
                <a:ea typeface="Calibri" panose="020F0502020204030204" pitchFamily="34" charset="0"/>
                <a:cs typeface="Times New Roman"/>
              </a:rPr>
              <a:t>, 1579-1627.</a:t>
            </a:r>
            <a:endParaRPr lang="en-US">
              <a:latin typeface="Calibri"/>
              <a:cs typeface="Times New Roman"/>
            </a:endParaRPr>
          </a:p>
        </p:txBody>
      </p:sp>
      <p:sp>
        <p:nvSpPr>
          <p:cNvPr id="14" name="Explosion: 8 Points 13">
            <a:extLst>
              <a:ext uri="{FF2B5EF4-FFF2-40B4-BE49-F238E27FC236}">
                <a16:creationId xmlns:a16="http://schemas.microsoft.com/office/drawing/2014/main" id="{3F1D9B36-C50D-469D-9D98-BE42FC79BC57}"/>
              </a:ext>
            </a:extLst>
          </p:cNvPr>
          <p:cNvSpPr/>
          <p:nvPr/>
        </p:nvSpPr>
        <p:spPr>
          <a:xfrm>
            <a:off x="6859543" y="1643626"/>
            <a:ext cx="1828131" cy="1641658"/>
          </a:xfrm>
          <a:prstGeom prst="irregularSeal1">
            <a:avLst/>
          </a:prstGeom>
          <a:solidFill>
            <a:srgbClr val="8C0B42"/>
          </a:solidFill>
          <a:ln>
            <a:solidFill>
              <a:srgbClr val="FEC938"/>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200" b="1">
              <a:solidFill>
                <a:schemeClr val="bg1"/>
              </a:solidFill>
            </a:endParaRPr>
          </a:p>
          <a:p>
            <a:pPr algn="ctr"/>
            <a:r>
              <a:rPr lang="en-US" sz="1200" b="1">
                <a:solidFill>
                  <a:schemeClr val="bg1"/>
                </a:solidFill>
              </a:rPr>
              <a:t>Trading Record of Anonymous Insider</a:t>
            </a:r>
            <a:endParaRPr lang="en-US">
              <a:solidFill>
                <a:schemeClr val="bg1"/>
              </a:solidFill>
              <a:cs typeface="Calibri"/>
            </a:endParaRPr>
          </a:p>
        </p:txBody>
      </p:sp>
      <p:sp>
        <p:nvSpPr>
          <p:cNvPr id="8" name="TextBox 7">
            <a:extLst>
              <a:ext uri="{FF2B5EF4-FFF2-40B4-BE49-F238E27FC236}">
                <a16:creationId xmlns:a16="http://schemas.microsoft.com/office/drawing/2014/main" id="{D76CCBA6-70AC-4EB5-94D7-0B68440E4091}"/>
              </a:ext>
            </a:extLst>
          </p:cNvPr>
          <p:cNvSpPr txBox="1"/>
          <p:nvPr/>
        </p:nvSpPr>
        <p:spPr>
          <a:xfrm>
            <a:off x="277898" y="2683471"/>
            <a:ext cx="19405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Bill Gates from 1996 - 2013</a:t>
            </a:r>
          </a:p>
        </p:txBody>
      </p:sp>
      <p:sp>
        <p:nvSpPr>
          <p:cNvPr id="9" name="TextBox 8">
            <a:extLst>
              <a:ext uri="{FF2B5EF4-FFF2-40B4-BE49-F238E27FC236}">
                <a16:creationId xmlns:a16="http://schemas.microsoft.com/office/drawing/2014/main" id="{E4ABC620-E064-4CEE-A247-9EFA8A659070}"/>
              </a:ext>
            </a:extLst>
          </p:cNvPr>
          <p:cNvSpPr txBox="1"/>
          <p:nvPr/>
        </p:nvSpPr>
        <p:spPr>
          <a:xfrm>
            <a:off x="2178600" y="2684045"/>
            <a:ext cx="4973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Vs.</a:t>
            </a:r>
          </a:p>
        </p:txBody>
      </p:sp>
    </p:spTree>
    <p:extLst>
      <p:ext uri="{BB962C8B-B14F-4D97-AF65-F5344CB8AC3E}">
        <p14:creationId xmlns:p14="http://schemas.microsoft.com/office/powerpoint/2010/main" val="3407060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E10525-83E4-425C-8031-1FE6DE9B871D}"/>
              </a:ext>
            </a:extLst>
          </p:cNvPr>
          <p:cNvSpPr>
            <a:spLocks noGrp="1"/>
          </p:cNvSpPr>
          <p:nvPr>
            <p:ph type="dt" sz="half" idx="10"/>
          </p:nvPr>
        </p:nvSpPr>
        <p:spPr/>
        <p:txBody>
          <a:bodyPr/>
          <a:lstStyle/>
          <a:p>
            <a:r>
              <a:rPr lang="en-US"/>
              <a:t>December 4</a:t>
            </a:r>
            <a:r>
              <a:rPr lang="en-US" baseline="30000"/>
              <a:t>th</a:t>
            </a:r>
            <a:r>
              <a:rPr lang="en-US"/>
              <a:t>, 2020</a:t>
            </a:r>
          </a:p>
        </p:txBody>
      </p:sp>
      <p:sp>
        <p:nvSpPr>
          <p:cNvPr id="3" name="Slide Number Placeholder 2">
            <a:extLst>
              <a:ext uri="{FF2B5EF4-FFF2-40B4-BE49-F238E27FC236}">
                <a16:creationId xmlns:a16="http://schemas.microsoft.com/office/drawing/2014/main" id="{EB1D4920-5004-4918-9FB7-A18959C9A54C}"/>
              </a:ext>
            </a:extLst>
          </p:cNvPr>
          <p:cNvSpPr>
            <a:spLocks noGrp="1"/>
          </p:cNvSpPr>
          <p:nvPr>
            <p:ph type="sldNum" sz="quarter" idx="12"/>
          </p:nvPr>
        </p:nvSpPr>
        <p:spPr/>
        <p:txBody>
          <a:bodyPr/>
          <a:lstStyle/>
          <a:p>
            <a:fld id="{91A77652-A272-764B-86E5-82EF2036ADE8}" type="slidenum">
              <a:rPr lang="en-US" smtClean="0"/>
              <a:pPr/>
              <a:t>6</a:t>
            </a:fld>
            <a:endParaRPr lang="en-US"/>
          </a:p>
        </p:txBody>
      </p:sp>
      <p:sp>
        <p:nvSpPr>
          <p:cNvPr id="4" name="TextBox 3">
            <a:extLst>
              <a:ext uri="{FF2B5EF4-FFF2-40B4-BE49-F238E27FC236}">
                <a16:creationId xmlns:a16="http://schemas.microsoft.com/office/drawing/2014/main" id="{C1A162A9-2982-4EE5-A5C9-27337E0B1E66}"/>
              </a:ext>
            </a:extLst>
          </p:cNvPr>
          <p:cNvSpPr txBox="1"/>
          <p:nvPr/>
        </p:nvSpPr>
        <p:spPr>
          <a:xfrm>
            <a:off x="3533375" y="4903070"/>
            <a:ext cx="3112033" cy="230832"/>
          </a:xfrm>
          <a:prstGeom prst="rect">
            <a:avLst/>
          </a:prstGeom>
          <a:noFill/>
        </p:spPr>
        <p:txBody>
          <a:bodyPr wrap="square" rtlCol="0">
            <a:spAutoFit/>
          </a:bodyPr>
          <a:lstStyle/>
          <a:p>
            <a:r>
              <a:rPr lang="en-US" sz="900">
                <a:solidFill>
                  <a:schemeClr val="bg1"/>
                </a:solidFill>
              </a:rPr>
              <a:t>Student Investment Management Fund – Team A</a:t>
            </a:r>
          </a:p>
        </p:txBody>
      </p:sp>
      <p:sp>
        <p:nvSpPr>
          <p:cNvPr id="5" name="TextBox 4">
            <a:extLst>
              <a:ext uri="{FF2B5EF4-FFF2-40B4-BE49-F238E27FC236}">
                <a16:creationId xmlns:a16="http://schemas.microsoft.com/office/drawing/2014/main" id="{D4C124B9-9535-4645-BADD-752643649458}"/>
              </a:ext>
            </a:extLst>
          </p:cNvPr>
          <p:cNvSpPr txBox="1"/>
          <p:nvPr/>
        </p:nvSpPr>
        <p:spPr>
          <a:xfrm>
            <a:off x="122349" y="180305"/>
            <a:ext cx="5724659" cy="523220"/>
          </a:xfrm>
          <a:prstGeom prst="rect">
            <a:avLst/>
          </a:prstGeom>
          <a:noFill/>
        </p:spPr>
        <p:txBody>
          <a:bodyPr wrap="square" rtlCol="0">
            <a:spAutoFit/>
          </a:bodyPr>
          <a:lstStyle/>
          <a:p>
            <a:r>
              <a:rPr lang="en-US" sz="2800"/>
              <a:t>Targeting Short Horizon Insiders  </a:t>
            </a:r>
          </a:p>
        </p:txBody>
      </p:sp>
      <p:graphicFrame>
        <p:nvGraphicFramePr>
          <p:cNvPr id="8" name="Diagram 7">
            <a:extLst>
              <a:ext uri="{FF2B5EF4-FFF2-40B4-BE49-F238E27FC236}">
                <a16:creationId xmlns:a16="http://schemas.microsoft.com/office/drawing/2014/main" id="{2926B7BB-50AC-484B-8850-894B1C897666}"/>
              </a:ext>
            </a:extLst>
          </p:cNvPr>
          <p:cNvGraphicFramePr/>
          <p:nvPr>
            <p:extLst>
              <p:ext uri="{D42A27DB-BD31-4B8C-83A1-F6EECF244321}">
                <p14:modId xmlns:p14="http://schemas.microsoft.com/office/powerpoint/2010/main" val="3026695126"/>
              </p:ext>
            </p:extLst>
          </p:nvPr>
        </p:nvGraphicFramePr>
        <p:xfrm>
          <a:off x="1524000" y="1069902"/>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2EB6111D-174A-4B5C-A304-CEAB50A595C3}"/>
              </a:ext>
            </a:extLst>
          </p:cNvPr>
          <p:cNvSpPr txBox="1"/>
          <p:nvPr/>
        </p:nvSpPr>
        <p:spPr>
          <a:xfrm>
            <a:off x="122349" y="978794"/>
            <a:ext cx="8390585" cy="646331"/>
          </a:xfrm>
          <a:prstGeom prst="rect">
            <a:avLst/>
          </a:prstGeom>
          <a:noFill/>
        </p:spPr>
        <p:txBody>
          <a:bodyPr wrap="square" rtlCol="0">
            <a:spAutoFit/>
          </a:bodyPr>
          <a:lstStyle/>
          <a:p>
            <a:r>
              <a:rPr lang="en-US" b="1"/>
              <a:t>Short horizon insiders outperform long horizon insiders, additionally short horizon insiders have greater predictive power.</a:t>
            </a:r>
          </a:p>
        </p:txBody>
      </p:sp>
      <p:sp>
        <p:nvSpPr>
          <p:cNvPr id="9" name="TextBox 8">
            <a:extLst>
              <a:ext uri="{FF2B5EF4-FFF2-40B4-BE49-F238E27FC236}">
                <a16:creationId xmlns:a16="http://schemas.microsoft.com/office/drawing/2014/main" id="{3DCD71BF-E758-47F2-A179-A29D3F9C5F31}"/>
              </a:ext>
            </a:extLst>
          </p:cNvPr>
          <p:cNvSpPr txBox="1"/>
          <p:nvPr/>
        </p:nvSpPr>
        <p:spPr>
          <a:xfrm>
            <a:off x="0" y="4535182"/>
            <a:ext cx="25908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Akbas, Jiang, and Paul D. Koch, 2020, “Insider Investment Horizon” </a:t>
            </a:r>
            <a:r>
              <a:rPr kumimoji="0" lang="en-US" sz="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Journal of Finance 75</a:t>
            </a:r>
            <a:r>
              <a:rPr kumimoji="0" lang="en-US" sz="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1579-1627.</a:t>
            </a:r>
          </a:p>
        </p:txBody>
      </p:sp>
    </p:spTree>
    <p:extLst>
      <p:ext uri="{BB962C8B-B14F-4D97-AF65-F5344CB8AC3E}">
        <p14:creationId xmlns:p14="http://schemas.microsoft.com/office/powerpoint/2010/main" val="377735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E10525-83E4-425C-8031-1FE6DE9B871D}"/>
              </a:ext>
            </a:extLst>
          </p:cNvPr>
          <p:cNvSpPr>
            <a:spLocks noGrp="1"/>
          </p:cNvSpPr>
          <p:nvPr>
            <p:ph type="dt" sz="half" idx="10"/>
          </p:nvPr>
        </p:nvSpPr>
        <p:spPr/>
        <p:txBody>
          <a:bodyPr/>
          <a:lstStyle/>
          <a:p>
            <a:r>
              <a:rPr lang="en-US"/>
              <a:t>December 4</a:t>
            </a:r>
            <a:r>
              <a:rPr lang="en-US" baseline="30000"/>
              <a:t>th</a:t>
            </a:r>
            <a:r>
              <a:rPr lang="en-US"/>
              <a:t>, 2020</a:t>
            </a:r>
          </a:p>
        </p:txBody>
      </p:sp>
      <p:sp>
        <p:nvSpPr>
          <p:cNvPr id="3" name="Slide Number Placeholder 2">
            <a:extLst>
              <a:ext uri="{FF2B5EF4-FFF2-40B4-BE49-F238E27FC236}">
                <a16:creationId xmlns:a16="http://schemas.microsoft.com/office/drawing/2014/main" id="{EB1D4920-5004-4918-9FB7-A18959C9A54C}"/>
              </a:ext>
            </a:extLst>
          </p:cNvPr>
          <p:cNvSpPr>
            <a:spLocks noGrp="1"/>
          </p:cNvSpPr>
          <p:nvPr>
            <p:ph type="sldNum" sz="quarter" idx="12"/>
          </p:nvPr>
        </p:nvSpPr>
        <p:spPr/>
        <p:txBody>
          <a:bodyPr/>
          <a:lstStyle/>
          <a:p>
            <a:fld id="{91A77652-A272-764B-86E5-82EF2036ADE8}" type="slidenum">
              <a:rPr lang="en-US" smtClean="0"/>
              <a:pPr/>
              <a:t>7</a:t>
            </a:fld>
            <a:endParaRPr lang="en-US"/>
          </a:p>
        </p:txBody>
      </p:sp>
      <p:sp>
        <p:nvSpPr>
          <p:cNvPr id="4" name="TextBox 3">
            <a:extLst>
              <a:ext uri="{FF2B5EF4-FFF2-40B4-BE49-F238E27FC236}">
                <a16:creationId xmlns:a16="http://schemas.microsoft.com/office/drawing/2014/main" id="{C1A162A9-2982-4EE5-A5C9-27337E0B1E66}"/>
              </a:ext>
            </a:extLst>
          </p:cNvPr>
          <p:cNvSpPr txBox="1"/>
          <p:nvPr/>
        </p:nvSpPr>
        <p:spPr>
          <a:xfrm>
            <a:off x="3533375" y="4903070"/>
            <a:ext cx="3112033" cy="230832"/>
          </a:xfrm>
          <a:prstGeom prst="rect">
            <a:avLst/>
          </a:prstGeom>
          <a:noFill/>
        </p:spPr>
        <p:txBody>
          <a:bodyPr wrap="square" rtlCol="0">
            <a:spAutoFit/>
          </a:bodyPr>
          <a:lstStyle/>
          <a:p>
            <a:r>
              <a:rPr lang="en-US" sz="900">
                <a:solidFill>
                  <a:schemeClr val="bg1"/>
                </a:solidFill>
              </a:rPr>
              <a:t>Student Investment Management Fund – Team A</a:t>
            </a:r>
          </a:p>
        </p:txBody>
      </p:sp>
      <p:sp>
        <p:nvSpPr>
          <p:cNvPr id="5" name="TextBox 4">
            <a:extLst>
              <a:ext uri="{FF2B5EF4-FFF2-40B4-BE49-F238E27FC236}">
                <a16:creationId xmlns:a16="http://schemas.microsoft.com/office/drawing/2014/main" id="{A832088B-10F9-4413-97F0-F6114C6AD247}"/>
              </a:ext>
            </a:extLst>
          </p:cNvPr>
          <p:cNvSpPr txBox="1"/>
          <p:nvPr/>
        </p:nvSpPr>
        <p:spPr>
          <a:xfrm>
            <a:off x="90150" y="153571"/>
            <a:ext cx="6104587" cy="523220"/>
          </a:xfrm>
          <a:prstGeom prst="rect">
            <a:avLst/>
          </a:prstGeom>
          <a:noFill/>
        </p:spPr>
        <p:txBody>
          <a:bodyPr wrap="square" rtlCol="0">
            <a:spAutoFit/>
          </a:bodyPr>
          <a:lstStyle/>
          <a:p>
            <a:r>
              <a:rPr lang="en-US" sz="2800"/>
              <a:t>Measuring Insider Horizon and Strength</a:t>
            </a:r>
          </a:p>
        </p:txBody>
      </p:sp>
      <p:sp>
        <p:nvSpPr>
          <p:cNvPr id="6" name="TextBox 5">
            <a:extLst>
              <a:ext uri="{FF2B5EF4-FFF2-40B4-BE49-F238E27FC236}">
                <a16:creationId xmlns:a16="http://schemas.microsoft.com/office/drawing/2014/main" id="{51F7883F-3AC8-499C-B97A-11D7BED44139}"/>
              </a:ext>
            </a:extLst>
          </p:cNvPr>
          <p:cNvSpPr txBox="1"/>
          <p:nvPr/>
        </p:nvSpPr>
        <p:spPr>
          <a:xfrm>
            <a:off x="167425" y="991673"/>
            <a:ext cx="8519375" cy="923330"/>
          </a:xfrm>
          <a:prstGeom prst="rect">
            <a:avLst/>
          </a:prstGeom>
          <a:noFill/>
        </p:spPr>
        <p:txBody>
          <a:bodyPr wrap="square" rtlCol="0">
            <a:spAutoFit/>
          </a:bodyPr>
          <a:lstStyle/>
          <a:p>
            <a:r>
              <a:rPr lang="en-US" b="1"/>
              <a:t>Akbas, Jiang, and Koch use Horizon (HOR) and Strength (STR), these two variables help them measure insider trading.</a:t>
            </a:r>
          </a:p>
          <a:p>
            <a:endParaRPr lang="en-US" b="1"/>
          </a:p>
        </p:txBody>
      </p:sp>
      <p:pic>
        <p:nvPicPr>
          <p:cNvPr id="10" name="Picture 9" descr="Text&#10;&#10;Description automatically generated">
            <a:extLst>
              <a:ext uri="{FF2B5EF4-FFF2-40B4-BE49-F238E27FC236}">
                <a16:creationId xmlns:a16="http://schemas.microsoft.com/office/drawing/2014/main" id="{4C773748-FB6A-4D02-86D0-AE0F08C4B14D}"/>
              </a:ext>
            </a:extLst>
          </p:cNvPr>
          <p:cNvPicPr>
            <a:picLocks noChangeAspect="1"/>
          </p:cNvPicPr>
          <p:nvPr/>
        </p:nvPicPr>
        <p:blipFill>
          <a:blip r:embed="rId3"/>
          <a:stretch>
            <a:fillRect/>
          </a:stretch>
        </p:blipFill>
        <p:spPr>
          <a:xfrm>
            <a:off x="653643" y="2104082"/>
            <a:ext cx="3968299" cy="1032192"/>
          </a:xfrm>
          <a:prstGeom prst="rect">
            <a:avLst/>
          </a:prstGeom>
        </p:spPr>
      </p:pic>
      <p:sp>
        <p:nvSpPr>
          <p:cNvPr id="11" name="TextBox 10">
            <a:extLst>
              <a:ext uri="{FF2B5EF4-FFF2-40B4-BE49-F238E27FC236}">
                <a16:creationId xmlns:a16="http://schemas.microsoft.com/office/drawing/2014/main" id="{2C2C5DCA-CB94-447E-A0CD-892903B7C0E3}"/>
              </a:ext>
            </a:extLst>
          </p:cNvPr>
          <p:cNvSpPr txBox="1"/>
          <p:nvPr/>
        </p:nvSpPr>
        <p:spPr>
          <a:xfrm>
            <a:off x="0" y="4539779"/>
            <a:ext cx="2616560" cy="615553"/>
          </a:xfrm>
          <a:prstGeom prst="rect">
            <a:avLst/>
          </a:prstGeom>
          <a:noFill/>
        </p:spPr>
        <p:txBody>
          <a:bodyPr wrap="square" rtlCol="0">
            <a:spAutoFit/>
          </a:bodyPr>
          <a:lstStyle/>
          <a:p>
            <a:r>
              <a:rPr lang="en-US" sz="800">
                <a:effectLst/>
                <a:latin typeface="Calibri" panose="020F0502020204030204" pitchFamily="34" charset="0"/>
                <a:ea typeface="Calibri" panose="020F0502020204030204" pitchFamily="34" charset="0"/>
                <a:cs typeface="Times New Roman" panose="02020603050405020304" pitchFamily="18" charset="0"/>
              </a:rPr>
              <a:t>Akbas, Jiang, and Paul D. Koch, 2020, “Insider Investment Horizon” </a:t>
            </a:r>
            <a:r>
              <a:rPr lang="en-US" sz="800" i="1">
                <a:effectLst/>
                <a:latin typeface="Calibri" panose="020F0502020204030204" pitchFamily="34" charset="0"/>
                <a:ea typeface="Calibri" panose="020F0502020204030204" pitchFamily="34" charset="0"/>
                <a:cs typeface="Times New Roman" panose="02020603050405020304" pitchFamily="18" charset="0"/>
              </a:rPr>
              <a:t>The Journal of Finance 75</a:t>
            </a:r>
            <a:r>
              <a:rPr lang="en-US" sz="800">
                <a:effectLst/>
                <a:latin typeface="Calibri" panose="020F0502020204030204" pitchFamily="34" charset="0"/>
                <a:ea typeface="Calibri" panose="020F0502020204030204" pitchFamily="34" charset="0"/>
                <a:cs typeface="Times New Roman" panose="02020603050405020304" pitchFamily="18" charset="0"/>
              </a:rPr>
              <a:t>, 1579-1627.</a:t>
            </a:r>
          </a:p>
          <a:p>
            <a:endParaRPr lang="en-US"/>
          </a:p>
        </p:txBody>
      </p:sp>
      <p:cxnSp>
        <p:nvCxnSpPr>
          <p:cNvPr id="14" name="Straight Connector 13">
            <a:extLst>
              <a:ext uri="{FF2B5EF4-FFF2-40B4-BE49-F238E27FC236}">
                <a16:creationId xmlns:a16="http://schemas.microsoft.com/office/drawing/2014/main" id="{6148BB07-E760-4D9C-942D-737DC7528C6F}"/>
              </a:ext>
            </a:extLst>
          </p:cNvPr>
          <p:cNvCxnSpPr>
            <a:cxnSpLocks/>
          </p:cNvCxnSpPr>
          <p:nvPr/>
        </p:nvCxnSpPr>
        <p:spPr>
          <a:xfrm flipV="1">
            <a:off x="3182726" y="1999607"/>
            <a:ext cx="399540" cy="365659"/>
          </a:xfrm>
          <a:prstGeom prst="line">
            <a:avLst/>
          </a:prstGeom>
          <a:ln>
            <a:solidFill>
              <a:srgbClr val="8C0B42"/>
            </a:solidFill>
          </a:ln>
        </p:spPr>
        <p:style>
          <a:lnRef idx="2">
            <a:schemeClr val="dk1"/>
          </a:lnRef>
          <a:fillRef idx="0">
            <a:schemeClr val="dk1"/>
          </a:fillRef>
          <a:effectRef idx="1">
            <a:schemeClr val="dk1"/>
          </a:effectRef>
          <a:fontRef idx="minor">
            <a:schemeClr val="tx1"/>
          </a:fontRef>
        </p:style>
      </p:cxnSp>
      <p:pic>
        <p:nvPicPr>
          <p:cNvPr id="12" name="Picture 11" descr="Text, letter&#10;&#10;Description automatically generated">
            <a:extLst>
              <a:ext uri="{FF2B5EF4-FFF2-40B4-BE49-F238E27FC236}">
                <a16:creationId xmlns:a16="http://schemas.microsoft.com/office/drawing/2014/main" id="{C95F68B9-F727-432B-8883-9AF34D52D92B}"/>
              </a:ext>
            </a:extLst>
          </p:cNvPr>
          <p:cNvPicPr>
            <a:picLocks noChangeAspect="1"/>
          </p:cNvPicPr>
          <p:nvPr/>
        </p:nvPicPr>
        <p:blipFill>
          <a:blip r:embed="rId4"/>
          <a:stretch>
            <a:fillRect/>
          </a:stretch>
        </p:blipFill>
        <p:spPr>
          <a:xfrm>
            <a:off x="5295037" y="2210468"/>
            <a:ext cx="2700741" cy="923330"/>
          </a:xfrm>
          <a:prstGeom prst="rect">
            <a:avLst/>
          </a:prstGeom>
        </p:spPr>
      </p:pic>
      <p:pic>
        <p:nvPicPr>
          <p:cNvPr id="8" name="Picture 8" descr="Text, schematic&#10;&#10;Description automatically generated">
            <a:extLst>
              <a:ext uri="{FF2B5EF4-FFF2-40B4-BE49-F238E27FC236}">
                <a16:creationId xmlns:a16="http://schemas.microsoft.com/office/drawing/2014/main" id="{EB417561-9E4D-4CF6-AB60-406F18D511A8}"/>
              </a:ext>
            </a:extLst>
          </p:cNvPr>
          <p:cNvPicPr>
            <a:picLocks noChangeAspect="1"/>
          </p:cNvPicPr>
          <p:nvPr/>
        </p:nvPicPr>
        <p:blipFill>
          <a:blip r:embed="rId5"/>
          <a:stretch>
            <a:fillRect/>
          </a:stretch>
        </p:blipFill>
        <p:spPr>
          <a:xfrm>
            <a:off x="4621942" y="1532119"/>
            <a:ext cx="1036224" cy="458988"/>
          </a:xfrm>
          <a:prstGeom prst="rect">
            <a:avLst/>
          </a:prstGeom>
        </p:spPr>
      </p:pic>
      <p:sp>
        <p:nvSpPr>
          <p:cNvPr id="7" name="Rectangle 6">
            <a:extLst>
              <a:ext uri="{FF2B5EF4-FFF2-40B4-BE49-F238E27FC236}">
                <a16:creationId xmlns:a16="http://schemas.microsoft.com/office/drawing/2014/main" id="{1A48BA6E-75FE-49DA-97B4-CF3B3420C513}"/>
              </a:ext>
            </a:extLst>
          </p:cNvPr>
          <p:cNvSpPr/>
          <p:nvPr/>
        </p:nvSpPr>
        <p:spPr>
          <a:xfrm>
            <a:off x="3407457" y="1455092"/>
            <a:ext cx="2434012" cy="547478"/>
          </a:xfrm>
          <a:prstGeom prst="rect">
            <a:avLst/>
          </a:prstGeom>
          <a:noFill/>
          <a:ln>
            <a:solidFill>
              <a:srgbClr val="8C0B4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F8DC44ED-0D5F-42EA-A62E-4A2CDE07FF7B}"/>
              </a:ext>
            </a:extLst>
          </p:cNvPr>
          <p:cNvSpPr txBox="1"/>
          <p:nvPr/>
        </p:nvSpPr>
        <p:spPr>
          <a:xfrm>
            <a:off x="3384176" y="1453602"/>
            <a:ext cx="1214356" cy="8771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a:ea typeface="+mn-ea"/>
                <a:cs typeface="+mn-cs"/>
              </a:rPr>
              <a:t>Annual net insider order flow </a:t>
            </a:r>
          </a:p>
          <a:p>
            <a:endParaRPr lang="en-US"/>
          </a:p>
        </p:txBody>
      </p:sp>
      <p:sp>
        <p:nvSpPr>
          <p:cNvPr id="15" name="TextBox 14">
            <a:extLst>
              <a:ext uri="{FF2B5EF4-FFF2-40B4-BE49-F238E27FC236}">
                <a16:creationId xmlns:a16="http://schemas.microsoft.com/office/drawing/2014/main" id="{C8A4DFEF-098F-426F-82BB-5FFE84C0773D}"/>
              </a:ext>
            </a:extLst>
          </p:cNvPr>
          <p:cNvSpPr txBox="1"/>
          <p:nvPr/>
        </p:nvSpPr>
        <p:spPr>
          <a:xfrm>
            <a:off x="4407423" y="1566235"/>
            <a:ext cx="293711" cy="369332"/>
          </a:xfrm>
          <a:prstGeom prst="rect">
            <a:avLst/>
          </a:prstGeom>
          <a:noFill/>
        </p:spPr>
        <p:txBody>
          <a:bodyPr wrap="square" rtlCol="0">
            <a:spAutoFit/>
          </a:bodyPr>
          <a:lstStyle/>
          <a:p>
            <a:r>
              <a:rPr lang="en-US"/>
              <a:t>=</a:t>
            </a:r>
          </a:p>
        </p:txBody>
      </p:sp>
      <p:graphicFrame>
        <p:nvGraphicFramePr>
          <p:cNvPr id="16" name="Table 16">
            <a:extLst>
              <a:ext uri="{FF2B5EF4-FFF2-40B4-BE49-F238E27FC236}">
                <a16:creationId xmlns:a16="http://schemas.microsoft.com/office/drawing/2014/main" id="{1851AB7F-F56A-4595-A787-37C0FC1FDF05}"/>
              </a:ext>
            </a:extLst>
          </p:cNvPr>
          <p:cNvGraphicFramePr>
            <a:graphicFrameLocks noGrp="1"/>
          </p:cNvGraphicFramePr>
          <p:nvPr>
            <p:extLst>
              <p:ext uri="{D42A27DB-BD31-4B8C-83A1-F6EECF244321}">
                <p14:modId xmlns:p14="http://schemas.microsoft.com/office/powerpoint/2010/main" val="1954574545"/>
              </p:ext>
            </p:extLst>
          </p:nvPr>
        </p:nvGraphicFramePr>
        <p:xfrm>
          <a:off x="805295" y="3292619"/>
          <a:ext cx="3504966" cy="1005840"/>
        </p:xfrm>
        <a:graphic>
          <a:graphicData uri="http://schemas.openxmlformats.org/drawingml/2006/table">
            <a:tbl>
              <a:tblPr firstRow="1" bandRow="1">
                <a:tableStyleId>{5C22544A-7EE6-4342-B048-85BDC9FD1C3A}</a:tableStyleId>
              </a:tblPr>
              <a:tblGrid>
                <a:gridCol w="1168322">
                  <a:extLst>
                    <a:ext uri="{9D8B030D-6E8A-4147-A177-3AD203B41FA5}">
                      <a16:colId xmlns:a16="http://schemas.microsoft.com/office/drawing/2014/main" val="2203811878"/>
                    </a:ext>
                  </a:extLst>
                </a:gridCol>
                <a:gridCol w="1168322">
                  <a:extLst>
                    <a:ext uri="{9D8B030D-6E8A-4147-A177-3AD203B41FA5}">
                      <a16:colId xmlns:a16="http://schemas.microsoft.com/office/drawing/2014/main" val="1808786357"/>
                    </a:ext>
                  </a:extLst>
                </a:gridCol>
                <a:gridCol w="1168322">
                  <a:extLst>
                    <a:ext uri="{9D8B030D-6E8A-4147-A177-3AD203B41FA5}">
                      <a16:colId xmlns:a16="http://schemas.microsoft.com/office/drawing/2014/main" val="4163262106"/>
                    </a:ext>
                  </a:extLst>
                </a:gridCol>
              </a:tblGrid>
              <a:tr h="363681">
                <a:tc>
                  <a:txBody>
                    <a:bodyPr/>
                    <a:lstStyle/>
                    <a:p>
                      <a:pPr algn="ctr"/>
                      <a:r>
                        <a:rPr lang="en-US"/>
                        <a:t>-1</a:t>
                      </a:r>
                    </a:p>
                  </a:txBody>
                  <a:tcPr>
                    <a:solidFill>
                      <a:srgbClr val="761638"/>
                    </a:solidFill>
                  </a:tcPr>
                </a:tc>
                <a:tc>
                  <a:txBody>
                    <a:bodyPr/>
                    <a:lstStyle/>
                    <a:p>
                      <a:pPr algn="ctr"/>
                      <a:r>
                        <a:rPr lang="en-US"/>
                        <a:t>-0.5</a:t>
                      </a:r>
                    </a:p>
                  </a:txBody>
                  <a:tcPr>
                    <a:solidFill>
                      <a:srgbClr val="761638"/>
                    </a:solidFill>
                  </a:tcPr>
                </a:tc>
                <a:tc>
                  <a:txBody>
                    <a:bodyPr/>
                    <a:lstStyle/>
                    <a:p>
                      <a:pPr algn="ctr"/>
                      <a:r>
                        <a:rPr lang="en-US"/>
                        <a:t>0</a:t>
                      </a:r>
                    </a:p>
                  </a:txBody>
                  <a:tcPr>
                    <a:solidFill>
                      <a:srgbClr val="761638"/>
                    </a:solidFill>
                  </a:tcPr>
                </a:tc>
                <a:extLst>
                  <a:ext uri="{0D108BD9-81ED-4DB2-BD59-A6C34878D82A}">
                    <a16:rowId xmlns:a16="http://schemas.microsoft.com/office/drawing/2014/main" val="1255563913"/>
                  </a:ext>
                </a:extLst>
              </a:tr>
              <a:tr h="370840">
                <a:tc>
                  <a:txBody>
                    <a:bodyPr/>
                    <a:lstStyle/>
                    <a:p>
                      <a:pPr algn="ctr"/>
                      <a:r>
                        <a:rPr lang="en-US"/>
                        <a:t>Long</a:t>
                      </a:r>
                    </a:p>
                    <a:p>
                      <a:pPr lvl="0" algn="ctr">
                        <a:buNone/>
                      </a:pPr>
                      <a:r>
                        <a:rPr lang="en-US"/>
                        <a:t>Horizon</a:t>
                      </a:r>
                    </a:p>
                  </a:txBody>
                  <a:tcPr>
                    <a:solidFill>
                      <a:srgbClr val="FEC938"/>
                    </a:solidFill>
                  </a:tcPr>
                </a:tc>
                <a:tc>
                  <a:txBody>
                    <a:bodyPr/>
                    <a:lstStyle/>
                    <a:p>
                      <a:pPr algn="ctr"/>
                      <a:r>
                        <a:rPr lang="en-US"/>
                        <a:t>Mid Horizon</a:t>
                      </a:r>
                    </a:p>
                  </a:txBody>
                  <a:tcPr>
                    <a:solidFill>
                      <a:srgbClr val="FEC938"/>
                    </a:solidFill>
                  </a:tcPr>
                </a:tc>
                <a:tc>
                  <a:txBody>
                    <a:bodyPr/>
                    <a:lstStyle/>
                    <a:p>
                      <a:pPr algn="ctr"/>
                      <a:r>
                        <a:rPr lang="en-US"/>
                        <a:t>Short </a:t>
                      </a:r>
                    </a:p>
                    <a:p>
                      <a:pPr lvl="0" algn="ctr">
                        <a:buNone/>
                      </a:pPr>
                      <a:r>
                        <a:rPr lang="en-US"/>
                        <a:t>Horizon</a:t>
                      </a:r>
                    </a:p>
                  </a:txBody>
                  <a:tcPr>
                    <a:solidFill>
                      <a:srgbClr val="FEC938"/>
                    </a:solidFill>
                  </a:tcPr>
                </a:tc>
                <a:extLst>
                  <a:ext uri="{0D108BD9-81ED-4DB2-BD59-A6C34878D82A}">
                    <a16:rowId xmlns:a16="http://schemas.microsoft.com/office/drawing/2014/main" val="2991459195"/>
                  </a:ext>
                </a:extLst>
              </a:tr>
            </a:tbl>
          </a:graphicData>
        </a:graphic>
      </p:graphicFrame>
      <p:graphicFrame>
        <p:nvGraphicFramePr>
          <p:cNvPr id="17" name="Table 17">
            <a:extLst>
              <a:ext uri="{FF2B5EF4-FFF2-40B4-BE49-F238E27FC236}">
                <a16:creationId xmlns:a16="http://schemas.microsoft.com/office/drawing/2014/main" id="{66BA585D-8474-42F6-ABA7-D1F52EBA87D4}"/>
              </a:ext>
            </a:extLst>
          </p:cNvPr>
          <p:cNvGraphicFramePr>
            <a:graphicFrameLocks noGrp="1"/>
          </p:cNvGraphicFramePr>
          <p:nvPr>
            <p:extLst>
              <p:ext uri="{D42A27DB-BD31-4B8C-83A1-F6EECF244321}">
                <p14:modId xmlns:p14="http://schemas.microsoft.com/office/powerpoint/2010/main" val="2037033204"/>
              </p:ext>
            </p:extLst>
          </p:nvPr>
        </p:nvGraphicFramePr>
        <p:xfrm>
          <a:off x="4987636" y="3305608"/>
          <a:ext cx="3314118" cy="1005840"/>
        </p:xfrm>
        <a:graphic>
          <a:graphicData uri="http://schemas.openxmlformats.org/drawingml/2006/table">
            <a:tbl>
              <a:tblPr firstRow="1" bandRow="1">
                <a:tableStyleId>{5C22544A-7EE6-4342-B048-85BDC9FD1C3A}</a:tableStyleId>
              </a:tblPr>
              <a:tblGrid>
                <a:gridCol w="1657059">
                  <a:extLst>
                    <a:ext uri="{9D8B030D-6E8A-4147-A177-3AD203B41FA5}">
                      <a16:colId xmlns:a16="http://schemas.microsoft.com/office/drawing/2014/main" val="1209114171"/>
                    </a:ext>
                  </a:extLst>
                </a:gridCol>
                <a:gridCol w="1657059">
                  <a:extLst>
                    <a:ext uri="{9D8B030D-6E8A-4147-A177-3AD203B41FA5}">
                      <a16:colId xmlns:a16="http://schemas.microsoft.com/office/drawing/2014/main" val="1088982000"/>
                    </a:ext>
                  </a:extLst>
                </a:gridCol>
              </a:tblGrid>
              <a:tr h="328380">
                <a:tc>
                  <a:txBody>
                    <a:bodyPr/>
                    <a:lstStyle/>
                    <a:p>
                      <a:pPr algn="ctr"/>
                      <a:r>
                        <a:rPr lang="en-US"/>
                        <a:t>Lower STR</a:t>
                      </a:r>
                    </a:p>
                  </a:txBody>
                  <a:tcPr>
                    <a:solidFill>
                      <a:srgbClr val="761638"/>
                    </a:solidFill>
                  </a:tcPr>
                </a:tc>
                <a:tc>
                  <a:txBody>
                    <a:bodyPr/>
                    <a:lstStyle/>
                    <a:p>
                      <a:pPr lvl="0" algn="ctr">
                        <a:buNone/>
                      </a:pPr>
                      <a:r>
                        <a:rPr lang="en-US"/>
                        <a:t>Higher STR</a:t>
                      </a:r>
                    </a:p>
                  </a:txBody>
                  <a:tcPr>
                    <a:solidFill>
                      <a:srgbClr val="761638"/>
                    </a:solidFill>
                  </a:tcPr>
                </a:tc>
                <a:extLst>
                  <a:ext uri="{0D108BD9-81ED-4DB2-BD59-A6C34878D82A}">
                    <a16:rowId xmlns:a16="http://schemas.microsoft.com/office/drawing/2014/main" val="4152840723"/>
                  </a:ext>
                </a:extLst>
              </a:tr>
              <a:tr h="554847">
                <a:tc>
                  <a:txBody>
                    <a:bodyPr/>
                    <a:lstStyle/>
                    <a:p>
                      <a:pPr algn="ctr"/>
                      <a:r>
                        <a:rPr lang="en-US"/>
                        <a:t>Weaker Purchase</a:t>
                      </a:r>
                    </a:p>
                  </a:txBody>
                  <a:tcPr>
                    <a:solidFill>
                      <a:srgbClr val="FEC938"/>
                    </a:solidFill>
                  </a:tcPr>
                </a:tc>
                <a:tc>
                  <a:txBody>
                    <a:bodyPr/>
                    <a:lstStyle/>
                    <a:p>
                      <a:pPr algn="ctr"/>
                      <a:r>
                        <a:rPr lang="en-US"/>
                        <a:t>Stronger Purchase</a:t>
                      </a:r>
                    </a:p>
                  </a:txBody>
                  <a:tcPr>
                    <a:solidFill>
                      <a:srgbClr val="FEC938"/>
                    </a:solidFill>
                  </a:tcPr>
                </a:tc>
                <a:extLst>
                  <a:ext uri="{0D108BD9-81ED-4DB2-BD59-A6C34878D82A}">
                    <a16:rowId xmlns:a16="http://schemas.microsoft.com/office/drawing/2014/main" val="3038901689"/>
                  </a:ext>
                </a:extLst>
              </a:tr>
            </a:tbl>
          </a:graphicData>
        </a:graphic>
      </p:graphicFrame>
    </p:spTree>
    <p:extLst>
      <p:ext uri="{BB962C8B-B14F-4D97-AF65-F5344CB8AC3E}">
        <p14:creationId xmlns:p14="http://schemas.microsoft.com/office/powerpoint/2010/main" val="510225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581271-4CCF-4E94-AE42-6F5A40EF7A92}"/>
              </a:ext>
            </a:extLst>
          </p:cNvPr>
          <p:cNvSpPr/>
          <p:nvPr/>
        </p:nvSpPr>
        <p:spPr>
          <a:xfrm>
            <a:off x="2216276" y="1757450"/>
            <a:ext cx="3862552" cy="4335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Date Placeholder 1">
            <a:extLst>
              <a:ext uri="{FF2B5EF4-FFF2-40B4-BE49-F238E27FC236}">
                <a16:creationId xmlns:a16="http://schemas.microsoft.com/office/drawing/2014/main" id="{17E10525-83E4-425C-8031-1FE6DE9B871D}"/>
              </a:ext>
            </a:extLst>
          </p:cNvPr>
          <p:cNvSpPr>
            <a:spLocks noGrp="1"/>
          </p:cNvSpPr>
          <p:nvPr>
            <p:ph type="dt" sz="half" idx="10"/>
          </p:nvPr>
        </p:nvSpPr>
        <p:spPr/>
        <p:txBody>
          <a:bodyPr/>
          <a:lstStyle/>
          <a:p>
            <a:r>
              <a:rPr lang="en-US"/>
              <a:t>December 4</a:t>
            </a:r>
            <a:r>
              <a:rPr lang="en-US" baseline="30000"/>
              <a:t>th</a:t>
            </a:r>
            <a:r>
              <a:rPr lang="en-US"/>
              <a:t>, 2020</a:t>
            </a:r>
          </a:p>
        </p:txBody>
      </p:sp>
      <p:sp>
        <p:nvSpPr>
          <p:cNvPr id="3" name="Slide Number Placeholder 2">
            <a:extLst>
              <a:ext uri="{FF2B5EF4-FFF2-40B4-BE49-F238E27FC236}">
                <a16:creationId xmlns:a16="http://schemas.microsoft.com/office/drawing/2014/main" id="{EB1D4920-5004-4918-9FB7-A18959C9A54C}"/>
              </a:ext>
            </a:extLst>
          </p:cNvPr>
          <p:cNvSpPr>
            <a:spLocks noGrp="1"/>
          </p:cNvSpPr>
          <p:nvPr>
            <p:ph type="sldNum" sz="quarter" idx="12"/>
          </p:nvPr>
        </p:nvSpPr>
        <p:spPr/>
        <p:txBody>
          <a:bodyPr/>
          <a:lstStyle/>
          <a:p>
            <a:fld id="{91A77652-A272-764B-86E5-82EF2036ADE8}" type="slidenum">
              <a:rPr lang="en-US" smtClean="0"/>
              <a:pPr/>
              <a:t>8</a:t>
            </a:fld>
            <a:endParaRPr lang="en-US"/>
          </a:p>
        </p:txBody>
      </p:sp>
      <p:sp>
        <p:nvSpPr>
          <p:cNvPr id="4" name="TextBox 3">
            <a:extLst>
              <a:ext uri="{FF2B5EF4-FFF2-40B4-BE49-F238E27FC236}">
                <a16:creationId xmlns:a16="http://schemas.microsoft.com/office/drawing/2014/main" id="{C1A162A9-2982-4EE5-A5C9-27337E0B1E66}"/>
              </a:ext>
            </a:extLst>
          </p:cNvPr>
          <p:cNvSpPr txBox="1"/>
          <p:nvPr/>
        </p:nvSpPr>
        <p:spPr>
          <a:xfrm>
            <a:off x="3533375" y="4903070"/>
            <a:ext cx="3112033" cy="230832"/>
          </a:xfrm>
          <a:prstGeom prst="rect">
            <a:avLst/>
          </a:prstGeom>
          <a:noFill/>
        </p:spPr>
        <p:txBody>
          <a:bodyPr wrap="square" rtlCol="0">
            <a:spAutoFit/>
          </a:bodyPr>
          <a:lstStyle/>
          <a:p>
            <a:r>
              <a:rPr lang="en-US" sz="900">
                <a:solidFill>
                  <a:schemeClr val="bg1"/>
                </a:solidFill>
              </a:rPr>
              <a:t>Student Investment Management Fund – Team A</a:t>
            </a:r>
          </a:p>
        </p:txBody>
      </p:sp>
      <p:sp>
        <p:nvSpPr>
          <p:cNvPr id="5" name="TextBox 4">
            <a:extLst>
              <a:ext uri="{FF2B5EF4-FFF2-40B4-BE49-F238E27FC236}">
                <a16:creationId xmlns:a16="http://schemas.microsoft.com/office/drawing/2014/main" id="{A2E8B440-05A0-493E-84F1-EE93C77958BB}"/>
              </a:ext>
            </a:extLst>
          </p:cNvPr>
          <p:cNvSpPr txBox="1"/>
          <p:nvPr/>
        </p:nvSpPr>
        <p:spPr>
          <a:xfrm>
            <a:off x="109470" y="154547"/>
            <a:ext cx="5969358" cy="523220"/>
          </a:xfrm>
          <a:prstGeom prst="rect">
            <a:avLst/>
          </a:prstGeom>
          <a:noFill/>
        </p:spPr>
        <p:txBody>
          <a:bodyPr wrap="square" lIns="91440" tIns="45720" rIns="91440" bIns="45720" rtlCol="0" anchor="t">
            <a:spAutoFit/>
          </a:bodyPr>
          <a:lstStyle/>
          <a:p>
            <a:r>
              <a:rPr lang="en-US" sz="2800"/>
              <a:t>Comparison of Monthly Returns  </a:t>
            </a:r>
          </a:p>
        </p:txBody>
      </p:sp>
      <p:graphicFrame>
        <p:nvGraphicFramePr>
          <p:cNvPr id="6" name="Chart 5">
            <a:extLst>
              <a:ext uri="{FF2B5EF4-FFF2-40B4-BE49-F238E27FC236}">
                <a16:creationId xmlns:a16="http://schemas.microsoft.com/office/drawing/2014/main" id="{1F761DBE-E9DA-4A53-B5FA-2D2412D4DD36}"/>
              </a:ext>
            </a:extLst>
          </p:cNvPr>
          <p:cNvGraphicFramePr/>
          <p:nvPr>
            <p:extLst>
              <p:ext uri="{D42A27DB-BD31-4B8C-83A1-F6EECF244321}">
                <p14:modId xmlns:p14="http://schemas.microsoft.com/office/powerpoint/2010/main" val="1071714752"/>
              </p:ext>
            </p:extLst>
          </p:nvPr>
        </p:nvGraphicFramePr>
        <p:xfrm>
          <a:off x="1904787" y="1567170"/>
          <a:ext cx="5733606" cy="320978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F9792585-4483-40E6-8E41-821662351E02}"/>
              </a:ext>
            </a:extLst>
          </p:cNvPr>
          <p:cNvSpPr txBox="1"/>
          <p:nvPr/>
        </p:nvSpPr>
        <p:spPr>
          <a:xfrm>
            <a:off x="0" y="4518714"/>
            <a:ext cx="255645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Akbas, Jiang, and Paul D. Koch, 2020, “Insider Investment Horizon” </a:t>
            </a:r>
            <a:r>
              <a:rPr kumimoji="0" lang="en-US" sz="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Journal of Finance 75</a:t>
            </a:r>
            <a:r>
              <a:rPr kumimoji="0" lang="en-US" sz="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1579-1627.</a:t>
            </a:r>
          </a:p>
        </p:txBody>
      </p:sp>
      <p:sp>
        <p:nvSpPr>
          <p:cNvPr id="9" name="TextBox 8">
            <a:extLst>
              <a:ext uri="{FF2B5EF4-FFF2-40B4-BE49-F238E27FC236}">
                <a16:creationId xmlns:a16="http://schemas.microsoft.com/office/drawing/2014/main" id="{5548E967-49A6-412A-970B-EA274B1F8972}"/>
              </a:ext>
            </a:extLst>
          </p:cNvPr>
          <p:cNvSpPr txBox="1"/>
          <p:nvPr/>
        </p:nvSpPr>
        <p:spPr>
          <a:xfrm>
            <a:off x="154545" y="920839"/>
            <a:ext cx="8152327" cy="646331"/>
          </a:xfrm>
          <a:prstGeom prst="rect">
            <a:avLst/>
          </a:prstGeom>
          <a:noFill/>
        </p:spPr>
        <p:txBody>
          <a:bodyPr wrap="square" rtlCol="0">
            <a:spAutoFit/>
          </a:bodyPr>
          <a:lstStyle/>
          <a:p>
            <a:r>
              <a:rPr lang="en-US" b="1"/>
              <a:t>Return comparison between different horizons (HOR), constrained to a strong purchase signal based on strength index (STR). </a:t>
            </a:r>
          </a:p>
        </p:txBody>
      </p:sp>
    </p:spTree>
    <p:extLst>
      <p:ext uri="{BB962C8B-B14F-4D97-AF65-F5344CB8AC3E}">
        <p14:creationId xmlns:p14="http://schemas.microsoft.com/office/powerpoint/2010/main" val="1007405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ECFA3688-442D-4F7F-9DC2-F7C50D11A4A7}"/>
              </a:ext>
            </a:extLst>
          </p:cNvPr>
          <p:cNvGraphicFramePr/>
          <p:nvPr>
            <p:extLst>
              <p:ext uri="{D42A27DB-BD31-4B8C-83A1-F6EECF244321}">
                <p14:modId xmlns:p14="http://schemas.microsoft.com/office/powerpoint/2010/main" val="1707952743"/>
              </p:ext>
            </p:extLst>
          </p:nvPr>
        </p:nvGraphicFramePr>
        <p:xfrm>
          <a:off x="1651819" y="1231666"/>
          <a:ext cx="5968181" cy="3440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1">
            <a:extLst>
              <a:ext uri="{FF2B5EF4-FFF2-40B4-BE49-F238E27FC236}">
                <a16:creationId xmlns:a16="http://schemas.microsoft.com/office/drawing/2014/main" id="{17E10525-83E4-425C-8031-1FE6DE9B871D}"/>
              </a:ext>
            </a:extLst>
          </p:cNvPr>
          <p:cNvSpPr>
            <a:spLocks noGrp="1"/>
          </p:cNvSpPr>
          <p:nvPr>
            <p:ph type="dt" sz="half" idx="10"/>
          </p:nvPr>
        </p:nvSpPr>
        <p:spPr/>
        <p:txBody>
          <a:bodyPr/>
          <a:lstStyle/>
          <a:p>
            <a:r>
              <a:rPr lang="en-US"/>
              <a:t>December 4</a:t>
            </a:r>
            <a:r>
              <a:rPr lang="en-US" baseline="30000"/>
              <a:t>th</a:t>
            </a:r>
            <a:r>
              <a:rPr lang="en-US"/>
              <a:t>, 2020</a:t>
            </a:r>
          </a:p>
        </p:txBody>
      </p:sp>
      <p:sp>
        <p:nvSpPr>
          <p:cNvPr id="3" name="Slide Number Placeholder 2">
            <a:extLst>
              <a:ext uri="{FF2B5EF4-FFF2-40B4-BE49-F238E27FC236}">
                <a16:creationId xmlns:a16="http://schemas.microsoft.com/office/drawing/2014/main" id="{EB1D4920-5004-4918-9FB7-A18959C9A54C}"/>
              </a:ext>
            </a:extLst>
          </p:cNvPr>
          <p:cNvSpPr>
            <a:spLocks noGrp="1"/>
          </p:cNvSpPr>
          <p:nvPr>
            <p:ph type="sldNum" sz="quarter" idx="12"/>
          </p:nvPr>
        </p:nvSpPr>
        <p:spPr/>
        <p:txBody>
          <a:bodyPr/>
          <a:lstStyle/>
          <a:p>
            <a:fld id="{91A77652-A272-764B-86E5-82EF2036ADE8}" type="slidenum">
              <a:rPr lang="en-US" smtClean="0"/>
              <a:pPr/>
              <a:t>9</a:t>
            </a:fld>
            <a:endParaRPr lang="en-US"/>
          </a:p>
        </p:txBody>
      </p:sp>
      <p:sp>
        <p:nvSpPr>
          <p:cNvPr id="4" name="TextBox 3">
            <a:extLst>
              <a:ext uri="{FF2B5EF4-FFF2-40B4-BE49-F238E27FC236}">
                <a16:creationId xmlns:a16="http://schemas.microsoft.com/office/drawing/2014/main" id="{C1A162A9-2982-4EE5-A5C9-27337E0B1E66}"/>
              </a:ext>
            </a:extLst>
          </p:cNvPr>
          <p:cNvSpPr txBox="1"/>
          <p:nvPr/>
        </p:nvSpPr>
        <p:spPr>
          <a:xfrm>
            <a:off x="3533375" y="4903070"/>
            <a:ext cx="3112033" cy="230832"/>
          </a:xfrm>
          <a:prstGeom prst="rect">
            <a:avLst/>
          </a:prstGeom>
          <a:noFill/>
        </p:spPr>
        <p:txBody>
          <a:bodyPr wrap="square" rtlCol="0">
            <a:spAutoFit/>
          </a:bodyPr>
          <a:lstStyle/>
          <a:p>
            <a:r>
              <a:rPr lang="en-US" sz="900">
                <a:solidFill>
                  <a:schemeClr val="bg1"/>
                </a:solidFill>
              </a:rPr>
              <a:t>Student Investment Management Fund – Team A</a:t>
            </a:r>
          </a:p>
        </p:txBody>
      </p:sp>
      <p:sp>
        <p:nvSpPr>
          <p:cNvPr id="8" name="TextBox 7">
            <a:extLst>
              <a:ext uri="{FF2B5EF4-FFF2-40B4-BE49-F238E27FC236}">
                <a16:creationId xmlns:a16="http://schemas.microsoft.com/office/drawing/2014/main" id="{18B5A11D-0568-4CDF-A84C-DDB785F8E6D0}"/>
              </a:ext>
            </a:extLst>
          </p:cNvPr>
          <p:cNvSpPr txBox="1"/>
          <p:nvPr/>
        </p:nvSpPr>
        <p:spPr>
          <a:xfrm>
            <a:off x="0" y="161069"/>
            <a:ext cx="4642792" cy="523220"/>
          </a:xfrm>
          <a:prstGeom prst="rect">
            <a:avLst/>
          </a:prstGeom>
          <a:noFill/>
        </p:spPr>
        <p:txBody>
          <a:bodyPr wrap="square" rtlCol="0">
            <a:spAutoFit/>
          </a:bodyPr>
          <a:lstStyle/>
          <a:p>
            <a:r>
              <a:rPr lang="en-US" sz="2800"/>
              <a:t>Long Horizon Insider Deviation</a:t>
            </a:r>
          </a:p>
        </p:txBody>
      </p:sp>
      <p:sp>
        <p:nvSpPr>
          <p:cNvPr id="9" name="TextBox 8">
            <a:extLst>
              <a:ext uri="{FF2B5EF4-FFF2-40B4-BE49-F238E27FC236}">
                <a16:creationId xmlns:a16="http://schemas.microsoft.com/office/drawing/2014/main" id="{17874B6D-8AF5-4310-8393-CEAA7ECFFF58}"/>
              </a:ext>
            </a:extLst>
          </p:cNvPr>
          <p:cNvSpPr txBox="1"/>
          <p:nvPr/>
        </p:nvSpPr>
        <p:spPr>
          <a:xfrm>
            <a:off x="112088" y="908501"/>
            <a:ext cx="8203503" cy="923330"/>
          </a:xfrm>
          <a:prstGeom prst="rect">
            <a:avLst/>
          </a:prstGeom>
          <a:noFill/>
        </p:spPr>
        <p:txBody>
          <a:bodyPr wrap="square" lIns="91440" tIns="45720" rIns="91440" bIns="45720" rtlCol="0" anchor="t">
            <a:spAutoFit/>
          </a:bodyPr>
          <a:lstStyle/>
          <a:p>
            <a:r>
              <a:rPr lang="en-US" b="1"/>
              <a:t>When long horizon insiders deviate from their expected patterns of buying/selling, these trades are even more informative than the typical short horizon insider’s trade.</a:t>
            </a:r>
          </a:p>
        </p:txBody>
      </p:sp>
      <p:sp>
        <p:nvSpPr>
          <p:cNvPr id="11" name="TextBox 10">
            <a:extLst>
              <a:ext uri="{FF2B5EF4-FFF2-40B4-BE49-F238E27FC236}">
                <a16:creationId xmlns:a16="http://schemas.microsoft.com/office/drawing/2014/main" id="{374D5D9A-56EA-4478-966F-322C864021E9}"/>
              </a:ext>
            </a:extLst>
          </p:cNvPr>
          <p:cNvSpPr txBox="1"/>
          <p:nvPr/>
        </p:nvSpPr>
        <p:spPr>
          <a:xfrm>
            <a:off x="0" y="4543010"/>
            <a:ext cx="258981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Akbas, Jiang, and Paul D. Koch, 2020, “Insider Investment Horizon” </a:t>
            </a:r>
            <a:r>
              <a:rPr kumimoji="0" lang="en-US" sz="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Journal of Finance 75</a:t>
            </a:r>
            <a:r>
              <a:rPr kumimoji="0" lang="en-US" sz="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1579-1627.</a:t>
            </a:r>
          </a:p>
        </p:txBody>
      </p:sp>
    </p:spTree>
    <p:extLst>
      <p:ext uri="{BB962C8B-B14F-4D97-AF65-F5344CB8AC3E}">
        <p14:creationId xmlns:p14="http://schemas.microsoft.com/office/powerpoint/2010/main" val="566688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D4329ED7DD553429C5D32F4CFB0E00F" ma:contentTypeVersion="7" ma:contentTypeDescription="Create a new document." ma:contentTypeScope="" ma:versionID="d7772ed747f43827d0494b81992665c3">
  <xsd:schema xmlns:xsd="http://www.w3.org/2001/XMLSchema" xmlns:xs="http://www.w3.org/2001/XMLSchema" xmlns:p="http://schemas.microsoft.com/office/2006/metadata/properties" xmlns:ns3="26f5afa4-fed1-4940-b8af-191ff4bb84f0" xmlns:ns4="92fae121-360f-4057-b08c-615b31deda31" targetNamespace="http://schemas.microsoft.com/office/2006/metadata/properties" ma:root="true" ma:fieldsID="54f67947974d95dfd2a39b6dd427d33b" ns3:_="" ns4:_="">
    <xsd:import namespace="26f5afa4-fed1-4940-b8af-191ff4bb84f0"/>
    <xsd:import namespace="92fae121-360f-4057-b08c-615b31deda3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f5afa4-fed1-4940-b8af-191ff4bb84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2fae121-360f-4057-b08c-615b31deda3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763959-5338-496B-9A01-95903A70FABD}">
  <ds:schemaRefs>
    <ds:schemaRef ds:uri="http://schemas.microsoft.com/office/2006/metadata/properties"/>
    <ds:schemaRef ds:uri="92fae121-360f-4057-b08c-615b31deda31"/>
    <ds:schemaRef ds:uri="http://schemas.microsoft.com/office/2006/documentManagement/types"/>
    <ds:schemaRef ds:uri="http://purl.org/dc/dcmitype/"/>
    <ds:schemaRef ds:uri="http://schemas.microsoft.com/office/infopath/2007/PartnerControls"/>
    <ds:schemaRef ds:uri="http://purl.org/dc/terms/"/>
    <ds:schemaRef ds:uri="http://www.w3.org/XML/1998/namespace"/>
    <ds:schemaRef ds:uri="http://schemas.openxmlformats.org/package/2006/metadata/core-properties"/>
    <ds:schemaRef ds:uri="26f5afa4-fed1-4940-b8af-191ff4bb84f0"/>
    <ds:schemaRef ds:uri="http://purl.org/dc/elements/1.1/"/>
  </ds:schemaRefs>
</ds:datastoreItem>
</file>

<file path=customXml/itemProps2.xml><?xml version="1.0" encoding="utf-8"?>
<ds:datastoreItem xmlns:ds="http://schemas.openxmlformats.org/officeDocument/2006/customXml" ds:itemID="{F83906D9-77EC-4602-93C6-F14CFE2408A5}">
  <ds:schemaRefs>
    <ds:schemaRef ds:uri="26f5afa4-fed1-4940-b8af-191ff4bb84f0"/>
    <ds:schemaRef ds:uri="92fae121-360f-4057-b08c-615b31deda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A1DE207-2352-4F46-A8AA-8C5D442725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SIM Fund Team A - Fall Presentation</Template>
  <TotalTime>4</TotalTime>
  <Words>2715</Words>
  <Application>Microsoft Office PowerPoint</Application>
  <PresentationFormat>On-screen Show (16:9)</PresentationFormat>
  <Paragraphs>376</Paragraphs>
  <Slides>41</Slides>
  <Notes>16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41</vt:i4>
      </vt:variant>
    </vt:vector>
  </HeadingPairs>
  <TitlesOfParts>
    <vt:vector size="47" baseType="lpstr">
      <vt:lpstr>Arial</vt:lpstr>
      <vt:lpstr>Calibri</vt:lpstr>
      <vt:lpstr>Cambria Math</vt:lpstr>
      <vt:lpstr>Times New Roman</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 Investment Management Fund</vt:lpstr>
      <vt:lpstr>SIM Fund Team B</vt:lpstr>
      <vt:lpstr>Investment Thesis - Value – Profitability – Momentum</vt:lpstr>
      <vt:lpstr>Portfolio Strategy</vt:lpstr>
      <vt:lpstr>PowerPoint Presentation</vt:lpstr>
      <vt:lpstr>Value</vt:lpstr>
      <vt:lpstr>Momentum</vt:lpstr>
      <vt:lpstr>Portfolio Development/Implementation Process</vt:lpstr>
      <vt:lpstr>Selecting the Investable Universe</vt:lpstr>
      <vt:lpstr>Required Stock Data: Bloomberg</vt:lpstr>
      <vt:lpstr>Cash Based Operating Profitability Ratio</vt:lpstr>
      <vt:lpstr>YTD Returns (Momentum)</vt:lpstr>
      <vt:lpstr>Price to Book Ratio (Value)</vt:lpstr>
      <vt:lpstr>Sector Weights</vt:lpstr>
      <vt:lpstr>Scoring and Ranking</vt:lpstr>
      <vt:lpstr>Individual Stock Weights</vt:lpstr>
      <vt:lpstr>Sector Weights</vt:lpstr>
      <vt:lpstr>PowerPoint Presentation</vt:lpstr>
      <vt:lpstr>PowerPoint Presentation</vt:lpstr>
      <vt:lpstr>APPENDIX</vt:lpstr>
      <vt:lpstr>Example</vt:lpstr>
      <vt:lpstr>Exclusions</vt:lpstr>
    </vt:vector>
  </TitlesOfParts>
  <Company>Hickman Communications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Johnson (Student)</dc:creator>
  <cp:lastModifiedBy>Maya Duebler</cp:lastModifiedBy>
  <cp:revision>2</cp:revision>
  <dcterms:created xsi:type="dcterms:W3CDTF">2021-03-12T22:51:07Z</dcterms:created>
  <dcterms:modified xsi:type="dcterms:W3CDTF">2021-07-28T02:12:52Z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0x0101008D4329ED7DD553429C5D32F4CFB0E00F</vt:lpwstr>
  </property>
</Properties>
</file>