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440" r:id="rId2"/>
    <p:sldId id="441" r:id="rId3"/>
    <p:sldId id="423" r:id="rId4"/>
    <p:sldId id="582" r:id="rId5"/>
    <p:sldId id="584" r:id="rId6"/>
    <p:sldId id="583" r:id="rId7"/>
    <p:sldId id="505" r:id="rId8"/>
    <p:sldId id="506" r:id="rId9"/>
    <p:sldId id="550" r:id="rId10"/>
    <p:sldId id="509" r:id="rId11"/>
    <p:sldId id="560" r:id="rId12"/>
    <p:sldId id="561" r:id="rId13"/>
    <p:sldId id="562" r:id="rId14"/>
    <p:sldId id="513" r:id="rId15"/>
    <p:sldId id="557" r:id="rId16"/>
    <p:sldId id="558" r:id="rId17"/>
    <p:sldId id="559" r:id="rId18"/>
    <p:sldId id="517" r:id="rId19"/>
    <p:sldId id="518" r:id="rId20"/>
    <p:sldId id="551" r:id="rId21"/>
    <p:sldId id="552" r:id="rId22"/>
    <p:sldId id="553" r:id="rId23"/>
    <p:sldId id="547" r:id="rId24"/>
    <p:sldId id="574" r:id="rId25"/>
    <p:sldId id="579" r:id="rId26"/>
    <p:sldId id="520" r:id="rId27"/>
    <p:sldId id="566" r:id="rId28"/>
    <p:sldId id="563" r:id="rId29"/>
    <p:sldId id="564" r:id="rId30"/>
    <p:sldId id="565" r:id="rId31"/>
    <p:sldId id="524" r:id="rId32"/>
    <p:sldId id="571" r:id="rId33"/>
    <p:sldId id="572" r:id="rId34"/>
    <p:sldId id="528" r:id="rId35"/>
    <p:sldId id="530" r:id="rId36"/>
    <p:sldId id="532" r:id="rId37"/>
    <p:sldId id="573" r:id="rId38"/>
    <p:sldId id="580" r:id="rId39"/>
  </p:sldIdLst>
  <p:sldSz cx="9144000" cy="6858000" type="screen4x3"/>
  <p:notesSz cx="6873875" cy="9159875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00"/>
    <a:srgbClr val="FFFF66"/>
    <a:srgbClr val="FF0000"/>
    <a:srgbClr val="DDDDDD"/>
    <a:srgbClr val="969696"/>
    <a:srgbClr val="777777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974" autoAdjust="0"/>
    <p:restoredTop sz="97718" autoAdjust="0"/>
  </p:normalViewPr>
  <p:slideViewPr>
    <p:cSldViewPr>
      <p:cViewPr>
        <p:scale>
          <a:sx n="75" d="100"/>
          <a:sy n="75" d="100"/>
        </p:scale>
        <p:origin x="-66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0" y="7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32"/>
    </p:cViewPr>
  </p:sorterViewPr>
  <p:notesViewPr>
    <p:cSldViewPr>
      <p:cViewPr varScale="1">
        <p:scale>
          <a:sx n="56" d="100"/>
          <a:sy n="56" d="100"/>
        </p:scale>
        <p:origin x="-2004" y="-78"/>
      </p:cViewPr>
      <p:guideLst>
        <p:guide orient="horz" pos="2885"/>
        <p:guide pos="216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David\Desktop\FIN%20494\Fund%20Performanc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om%20Bochenko\Documents\ASU%20Courses%20and%20Information\ASU%20Classes\SIM%20Fund\Materials\Posco%20Daily%20Prices.xlsm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om%20Bochenko\AppData\Local\Temp\data-6.csv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ole\Documents\SIM%20Fund\Portfolio%20Defense\BPO%20Price%20Data.csv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PATRIOT:SIMF:Spring%202010:Copy%20of%20ASU%20Undergrad%20Report%204-16-2010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'Cumulative % Return'!$C$1</c:f>
              <c:strCache>
                <c:ptCount val="1"/>
                <c:pt idx="0">
                  <c:v>SIM Fund</c:v>
                </c:pt>
              </c:strCache>
            </c:strRef>
          </c:tx>
          <c:marker>
            <c:symbol val="none"/>
          </c:marker>
          <c:cat>
            <c:numRef>
              <c:f>'Cumulative % Return'!$A$2:$A$101</c:f>
              <c:numCache>
                <c:formatCode>m/d;@</c:formatCode>
                <c:ptCount val="100"/>
                <c:pt idx="0">
                  <c:v>40137</c:v>
                </c:pt>
                <c:pt idx="1">
                  <c:v>40140</c:v>
                </c:pt>
                <c:pt idx="2">
                  <c:v>40141</c:v>
                </c:pt>
                <c:pt idx="3">
                  <c:v>40142</c:v>
                </c:pt>
                <c:pt idx="4">
                  <c:v>40144</c:v>
                </c:pt>
                <c:pt idx="5">
                  <c:v>40147</c:v>
                </c:pt>
                <c:pt idx="6">
                  <c:v>40148</c:v>
                </c:pt>
                <c:pt idx="7">
                  <c:v>40149</c:v>
                </c:pt>
                <c:pt idx="8">
                  <c:v>40150</c:v>
                </c:pt>
                <c:pt idx="9">
                  <c:v>40151</c:v>
                </c:pt>
                <c:pt idx="10">
                  <c:v>40154</c:v>
                </c:pt>
                <c:pt idx="11">
                  <c:v>40155</c:v>
                </c:pt>
                <c:pt idx="12">
                  <c:v>40156</c:v>
                </c:pt>
                <c:pt idx="13">
                  <c:v>40157</c:v>
                </c:pt>
                <c:pt idx="14">
                  <c:v>40158</c:v>
                </c:pt>
                <c:pt idx="15">
                  <c:v>40161</c:v>
                </c:pt>
                <c:pt idx="16">
                  <c:v>40162</c:v>
                </c:pt>
                <c:pt idx="17">
                  <c:v>40163</c:v>
                </c:pt>
                <c:pt idx="18">
                  <c:v>40164</c:v>
                </c:pt>
                <c:pt idx="19">
                  <c:v>40165</c:v>
                </c:pt>
                <c:pt idx="20">
                  <c:v>40168</c:v>
                </c:pt>
                <c:pt idx="21">
                  <c:v>40169</c:v>
                </c:pt>
                <c:pt idx="22">
                  <c:v>40170</c:v>
                </c:pt>
                <c:pt idx="23">
                  <c:v>40171</c:v>
                </c:pt>
                <c:pt idx="24">
                  <c:v>40175</c:v>
                </c:pt>
                <c:pt idx="25">
                  <c:v>40176</c:v>
                </c:pt>
                <c:pt idx="26">
                  <c:v>40177</c:v>
                </c:pt>
                <c:pt idx="27">
                  <c:v>40178</c:v>
                </c:pt>
                <c:pt idx="28">
                  <c:v>40182</c:v>
                </c:pt>
                <c:pt idx="29">
                  <c:v>40183</c:v>
                </c:pt>
                <c:pt idx="30">
                  <c:v>40184</c:v>
                </c:pt>
                <c:pt idx="31">
                  <c:v>40185</c:v>
                </c:pt>
                <c:pt idx="32">
                  <c:v>40186</c:v>
                </c:pt>
                <c:pt idx="33">
                  <c:v>40189</c:v>
                </c:pt>
                <c:pt idx="34">
                  <c:v>40190</c:v>
                </c:pt>
                <c:pt idx="35">
                  <c:v>40191</c:v>
                </c:pt>
                <c:pt idx="36">
                  <c:v>40192</c:v>
                </c:pt>
                <c:pt idx="37">
                  <c:v>40193</c:v>
                </c:pt>
                <c:pt idx="38">
                  <c:v>40197</c:v>
                </c:pt>
                <c:pt idx="39">
                  <c:v>40198</c:v>
                </c:pt>
                <c:pt idx="40">
                  <c:v>40199</c:v>
                </c:pt>
                <c:pt idx="41">
                  <c:v>40200</c:v>
                </c:pt>
                <c:pt idx="42">
                  <c:v>40203</c:v>
                </c:pt>
                <c:pt idx="43">
                  <c:v>40204</c:v>
                </c:pt>
                <c:pt idx="44">
                  <c:v>40205</c:v>
                </c:pt>
                <c:pt idx="45">
                  <c:v>40206</c:v>
                </c:pt>
                <c:pt idx="46">
                  <c:v>40207</c:v>
                </c:pt>
                <c:pt idx="47">
                  <c:v>40210</c:v>
                </c:pt>
                <c:pt idx="48">
                  <c:v>40211</c:v>
                </c:pt>
                <c:pt idx="49">
                  <c:v>40212</c:v>
                </c:pt>
                <c:pt idx="50">
                  <c:v>40213</c:v>
                </c:pt>
                <c:pt idx="51">
                  <c:v>40214</c:v>
                </c:pt>
                <c:pt idx="52">
                  <c:v>40217</c:v>
                </c:pt>
                <c:pt idx="53">
                  <c:v>40218</c:v>
                </c:pt>
                <c:pt idx="54">
                  <c:v>40219</c:v>
                </c:pt>
                <c:pt idx="55">
                  <c:v>40220</c:v>
                </c:pt>
                <c:pt idx="56">
                  <c:v>40221</c:v>
                </c:pt>
                <c:pt idx="57">
                  <c:v>40225</c:v>
                </c:pt>
                <c:pt idx="58">
                  <c:v>40226</c:v>
                </c:pt>
                <c:pt idx="59">
                  <c:v>40227</c:v>
                </c:pt>
                <c:pt idx="60">
                  <c:v>40228</c:v>
                </c:pt>
                <c:pt idx="61">
                  <c:v>40231</c:v>
                </c:pt>
                <c:pt idx="62">
                  <c:v>40232</c:v>
                </c:pt>
                <c:pt idx="63">
                  <c:v>40233</c:v>
                </c:pt>
                <c:pt idx="64">
                  <c:v>40234</c:v>
                </c:pt>
                <c:pt idx="65">
                  <c:v>40235</c:v>
                </c:pt>
                <c:pt idx="66">
                  <c:v>40238</c:v>
                </c:pt>
                <c:pt idx="67">
                  <c:v>40239</c:v>
                </c:pt>
                <c:pt idx="68">
                  <c:v>40240</c:v>
                </c:pt>
                <c:pt idx="69">
                  <c:v>40241</c:v>
                </c:pt>
                <c:pt idx="70">
                  <c:v>40242</c:v>
                </c:pt>
                <c:pt idx="71">
                  <c:v>40245</c:v>
                </c:pt>
                <c:pt idx="72">
                  <c:v>40246</c:v>
                </c:pt>
                <c:pt idx="73">
                  <c:v>40247</c:v>
                </c:pt>
                <c:pt idx="74">
                  <c:v>40248</c:v>
                </c:pt>
                <c:pt idx="75">
                  <c:v>40249</c:v>
                </c:pt>
                <c:pt idx="76">
                  <c:v>40252</c:v>
                </c:pt>
                <c:pt idx="77">
                  <c:v>40253</c:v>
                </c:pt>
                <c:pt idx="78">
                  <c:v>40254</c:v>
                </c:pt>
                <c:pt idx="79">
                  <c:v>40255</c:v>
                </c:pt>
                <c:pt idx="80">
                  <c:v>40256</c:v>
                </c:pt>
                <c:pt idx="81">
                  <c:v>40259</c:v>
                </c:pt>
                <c:pt idx="82">
                  <c:v>40260</c:v>
                </c:pt>
                <c:pt idx="83">
                  <c:v>40261</c:v>
                </c:pt>
                <c:pt idx="84">
                  <c:v>40262</c:v>
                </c:pt>
                <c:pt idx="85">
                  <c:v>40263</c:v>
                </c:pt>
                <c:pt idx="86">
                  <c:v>40266</c:v>
                </c:pt>
                <c:pt idx="87">
                  <c:v>40267</c:v>
                </c:pt>
                <c:pt idx="88">
                  <c:v>40268</c:v>
                </c:pt>
                <c:pt idx="89">
                  <c:v>40269</c:v>
                </c:pt>
                <c:pt idx="90">
                  <c:v>40273</c:v>
                </c:pt>
                <c:pt idx="91">
                  <c:v>40274</c:v>
                </c:pt>
                <c:pt idx="92">
                  <c:v>40275</c:v>
                </c:pt>
                <c:pt idx="93">
                  <c:v>40276</c:v>
                </c:pt>
                <c:pt idx="94">
                  <c:v>40277</c:v>
                </c:pt>
                <c:pt idx="95">
                  <c:v>40280</c:v>
                </c:pt>
                <c:pt idx="96">
                  <c:v>40281</c:v>
                </c:pt>
                <c:pt idx="97">
                  <c:v>40282</c:v>
                </c:pt>
                <c:pt idx="98">
                  <c:v>40283</c:v>
                </c:pt>
                <c:pt idx="99">
                  <c:v>40284</c:v>
                </c:pt>
              </c:numCache>
            </c:numRef>
          </c:cat>
          <c:val>
            <c:numRef>
              <c:f>'Cumulative % Return'!$C$2:$C$101</c:f>
              <c:numCache>
                <c:formatCode>0.00%</c:formatCode>
                <c:ptCount val="100"/>
                <c:pt idx="0">
                  <c:v>0</c:v>
                </c:pt>
                <c:pt idx="1">
                  <c:v>1.8110600441849495E-2</c:v>
                </c:pt>
                <c:pt idx="2">
                  <c:v>1.7559768029035822E-2</c:v>
                </c:pt>
                <c:pt idx="3">
                  <c:v>2.5905002367050664E-2</c:v>
                </c:pt>
                <c:pt idx="4">
                  <c:v>1.1656540949976384E-2</c:v>
                </c:pt>
                <c:pt idx="5">
                  <c:v>1.3150248540318781E-2</c:v>
                </c:pt>
                <c:pt idx="6">
                  <c:v>3.5651727946978129E-2</c:v>
                </c:pt>
                <c:pt idx="7">
                  <c:v>3.7553258639734979E-2</c:v>
                </c:pt>
                <c:pt idx="8">
                  <c:v>2.6486803692599082E-2</c:v>
                </c:pt>
                <c:pt idx="9">
                  <c:v>2.8881469938456878E-2</c:v>
                </c:pt>
                <c:pt idx="10">
                  <c:v>2.6583458261006717E-2</c:v>
                </c:pt>
                <c:pt idx="11">
                  <c:v>1.6417468833833115E-2</c:v>
                </c:pt>
                <c:pt idx="12">
                  <c:v>2.2950035505759983E-2</c:v>
                </c:pt>
                <c:pt idx="13">
                  <c:v>2.9193624743569648E-2</c:v>
                </c:pt>
                <c:pt idx="14">
                  <c:v>3.26608608174217E-2</c:v>
                </c:pt>
                <c:pt idx="15">
                  <c:v>3.7284006627741902E-2</c:v>
                </c:pt>
                <c:pt idx="16">
                  <c:v>2.9328743885119152E-2</c:v>
                </c:pt>
                <c:pt idx="17">
                  <c:v>2.8479564462679314E-2</c:v>
                </c:pt>
                <c:pt idx="18">
                  <c:v>1.9219465046552132E-2</c:v>
                </c:pt>
                <c:pt idx="19">
                  <c:v>2.2156580400820441E-2</c:v>
                </c:pt>
                <c:pt idx="20">
                  <c:v>3.1835845037083949E-2</c:v>
                </c:pt>
                <c:pt idx="21">
                  <c:v>3.7300280100994301E-2</c:v>
                </c:pt>
                <c:pt idx="22">
                  <c:v>4.0385336121192883E-2</c:v>
                </c:pt>
                <c:pt idx="23">
                  <c:v>4.5185024459523583E-2</c:v>
                </c:pt>
                <c:pt idx="24">
                  <c:v>4.62314581032034E-2</c:v>
                </c:pt>
                <c:pt idx="25">
                  <c:v>4.3214454789332564E-2</c:v>
                </c:pt>
                <c:pt idx="26">
                  <c:v>4.5654489506075417E-2</c:v>
                </c:pt>
                <c:pt idx="27">
                  <c:v>3.8131213507969115E-2</c:v>
                </c:pt>
                <c:pt idx="28">
                  <c:v>4.9591683762032518E-2</c:v>
                </c:pt>
                <c:pt idx="29">
                  <c:v>4.6647171374467333E-2</c:v>
                </c:pt>
                <c:pt idx="30">
                  <c:v>4.9134547104308313E-2</c:v>
                </c:pt>
                <c:pt idx="31">
                  <c:v>4.8212383620009402E-2</c:v>
                </c:pt>
                <c:pt idx="32">
                  <c:v>5.4392358371469003E-2</c:v>
                </c:pt>
                <c:pt idx="33">
                  <c:v>5.9194512387565013E-2</c:v>
                </c:pt>
                <c:pt idx="34">
                  <c:v>5.7811267161117223E-2</c:v>
                </c:pt>
                <c:pt idx="35">
                  <c:v>5.8992326810793784E-2</c:v>
                </c:pt>
                <c:pt idx="36">
                  <c:v>6.0088074009783977E-2</c:v>
                </c:pt>
                <c:pt idx="37">
                  <c:v>4.7576238756509494E-2</c:v>
                </c:pt>
                <c:pt idx="38">
                  <c:v>5.9358726526747604E-2</c:v>
                </c:pt>
                <c:pt idx="39">
                  <c:v>3.9139182578507299E-2</c:v>
                </c:pt>
                <c:pt idx="40">
                  <c:v>1.9414253590026798E-2</c:v>
                </c:pt>
                <c:pt idx="41">
                  <c:v>-3.2763926148020755E-3</c:v>
                </c:pt>
                <c:pt idx="42">
                  <c:v>-1.0991991478617369E-3</c:v>
                </c:pt>
                <c:pt idx="43">
                  <c:v>-2.5465519962126937E-3</c:v>
                </c:pt>
                <c:pt idx="44">
                  <c:v>-4.7834148650695069E-5</c:v>
                </c:pt>
                <c:pt idx="45">
                  <c:v>-1.3255483667350495E-2</c:v>
                </c:pt>
                <c:pt idx="46">
                  <c:v>-1.9466525958655539E-2</c:v>
                </c:pt>
                <c:pt idx="47">
                  <c:v>-6.5744831939404183E-3</c:v>
                </c:pt>
                <c:pt idx="48">
                  <c:v>7.0365512071958111E-3</c:v>
                </c:pt>
                <c:pt idx="49">
                  <c:v>1.0501617484614161E-2</c:v>
                </c:pt>
                <c:pt idx="50">
                  <c:v>-1.1100000000000014E-2</c:v>
                </c:pt>
                <c:pt idx="51">
                  <c:v>-1.0100000000000001E-2</c:v>
                </c:pt>
                <c:pt idx="52">
                  <c:v>-2.2100000000000012E-2</c:v>
                </c:pt>
                <c:pt idx="53">
                  <c:v>-2.2100000000000012E-2</c:v>
                </c:pt>
                <c:pt idx="54">
                  <c:v>-2.2100000000000012E-2</c:v>
                </c:pt>
                <c:pt idx="55">
                  <c:v>-2.2100000000000012E-2</c:v>
                </c:pt>
                <c:pt idx="56">
                  <c:v>-2.2100000000000012E-2</c:v>
                </c:pt>
                <c:pt idx="57">
                  <c:v>8.7000000000000046E-3</c:v>
                </c:pt>
                <c:pt idx="58">
                  <c:v>1.1700000000000021E-2</c:v>
                </c:pt>
                <c:pt idx="59">
                  <c:v>2.010000000000001E-2</c:v>
                </c:pt>
                <c:pt idx="60">
                  <c:v>2.3099999999999999E-2</c:v>
                </c:pt>
                <c:pt idx="61">
                  <c:v>2.4500000000000001E-2</c:v>
                </c:pt>
                <c:pt idx="62">
                  <c:v>1.0400000000000012E-2</c:v>
                </c:pt>
                <c:pt idx="63">
                  <c:v>8.5059965283257565E-3</c:v>
                </c:pt>
                <c:pt idx="64">
                  <c:v>3.8024696228497242E-3</c:v>
                </c:pt>
                <c:pt idx="65">
                  <c:v>5.7444374309609022E-3</c:v>
                </c:pt>
                <c:pt idx="66">
                  <c:v>1.6067243964020796E-2</c:v>
                </c:pt>
                <c:pt idx="67">
                  <c:v>1.8692204513176641E-2</c:v>
                </c:pt>
                <c:pt idx="68">
                  <c:v>1.8960963389616472E-2</c:v>
                </c:pt>
                <c:pt idx="69">
                  <c:v>2.0355550733785675E-2</c:v>
                </c:pt>
                <c:pt idx="70">
                  <c:v>3.2121271895218552E-2</c:v>
                </c:pt>
                <c:pt idx="71">
                  <c:v>3.5478538740728989E-2</c:v>
                </c:pt>
                <c:pt idx="72">
                  <c:v>4.0069630740097811E-2</c:v>
                </c:pt>
                <c:pt idx="73">
                  <c:v>4.0894153384882392E-2</c:v>
                </c:pt>
                <c:pt idx="74">
                  <c:v>4.0830045762979078E-2</c:v>
                </c:pt>
                <c:pt idx="75">
                  <c:v>4.0717117721319314E-2</c:v>
                </c:pt>
                <c:pt idx="76">
                  <c:v>3.3986803692598939E-2</c:v>
                </c:pt>
                <c:pt idx="77">
                  <c:v>3.9973962442796412E-2</c:v>
                </c:pt>
                <c:pt idx="78">
                  <c:v>4.7306888117405729E-2</c:v>
                </c:pt>
                <c:pt idx="79">
                  <c:v>4.9274005838724884E-2</c:v>
                </c:pt>
                <c:pt idx="80">
                  <c:v>4.4582314186523607E-2</c:v>
                </c:pt>
                <c:pt idx="81">
                  <c:v>5.0514241754773696E-2</c:v>
                </c:pt>
                <c:pt idx="82">
                  <c:v>5.7718952185576884E-2</c:v>
                </c:pt>
                <c:pt idx="83">
                  <c:v>4.9348469307243167E-2</c:v>
                </c:pt>
                <c:pt idx="84">
                  <c:v>4.9165022881489724E-2</c:v>
                </c:pt>
                <c:pt idx="85">
                  <c:v>5.5604880069433503E-2</c:v>
                </c:pt>
                <c:pt idx="86">
                  <c:v>6.037152832570624E-2</c:v>
                </c:pt>
                <c:pt idx="87">
                  <c:v>6.0508620009468092E-2</c:v>
                </c:pt>
                <c:pt idx="88">
                  <c:v>5.533020356635631E-2</c:v>
                </c:pt>
                <c:pt idx="89">
                  <c:v>6.5830045762979156E-2</c:v>
                </c:pt>
                <c:pt idx="90">
                  <c:v>7.5757850718005434E-2</c:v>
                </c:pt>
                <c:pt idx="91">
                  <c:v>7.7123343064541675E-2</c:v>
                </c:pt>
                <c:pt idx="92">
                  <c:v>6.5837935931828948E-2</c:v>
                </c:pt>
                <c:pt idx="93">
                  <c:v>6.4729367208458094E-2</c:v>
                </c:pt>
                <c:pt idx="94">
                  <c:v>7.1673208931671104E-2</c:v>
                </c:pt>
                <c:pt idx="95">
                  <c:v>7.0193309136815527E-2</c:v>
                </c:pt>
                <c:pt idx="96">
                  <c:v>7.2278286255325827E-2</c:v>
                </c:pt>
                <c:pt idx="97">
                  <c:v>8.1433347798642766E-2</c:v>
                </c:pt>
                <c:pt idx="98">
                  <c:v>7.6811188259428745E-2</c:v>
                </c:pt>
                <c:pt idx="99">
                  <c:v>6.7773492977749844E-2</c:v>
                </c:pt>
              </c:numCache>
            </c:numRef>
          </c:val>
        </c:ser>
        <c:ser>
          <c:idx val="1"/>
          <c:order val="1"/>
          <c:tx>
            <c:strRef>
              <c:f>'Cumulative % Return'!$E$1</c:f>
              <c:strCache>
                <c:ptCount val="1"/>
                <c:pt idx="0">
                  <c:v>IVV</c:v>
                </c:pt>
              </c:strCache>
            </c:strRef>
          </c:tx>
          <c:marker>
            <c:symbol val="none"/>
          </c:marker>
          <c:cat>
            <c:numRef>
              <c:f>'Cumulative % Return'!$A$2:$A$101</c:f>
              <c:numCache>
                <c:formatCode>m/d;@</c:formatCode>
                <c:ptCount val="100"/>
                <c:pt idx="0">
                  <c:v>40137</c:v>
                </c:pt>
                <c:pt idx="1">
                  <c:v>40140</c:v>
                </c:pt>
                <c:pt idx="2">
                  <c:v>40141</c:v>
                </c:pt>
                <c:pt idx="3">
                  <c:v>40142</c:v>
                </c:pt>
                <c:pt idx="4">
                  <c:v>40144</c:v>
                </c:pt>
                <c:pt idx="5">
                  <c:v>40147</c:v>
                </c:pt>
                <c:pt idx="6">
                  <c:v>40148</c:v>
                </c:pt>
                <c:pt idx="7">
                  <c:v>40149</c:v>
                </c:pt>
                <c:pt idx="8">
                  <c:v>40150</c:v>
                </c:pt>
                <c:pt idx="9">
                  <c:v>40151</c:v>
                </c:pt>
                <c:pt idx="10">
                  <c:v>40154</c:v>
                </c:pt>
                <c:pt idx="11">
                  <c:v>40155</c:v>
                </c:pt>
                <c:pt idx="12">
                  <c:v>40156</c:v>
                </c:pt>
                <c:pt idx="13">
                  <c:v>40157</c:v>
                </c:pt>
                <c:pt idx="14">
                  <c:v>40158</c:v>
                </c:pt>
                <c:pt idx="15">
                  <c:v>40161</c:v>
                </c:pt>
                <c:pt idx="16">
                  <c:v>40162</c:v>
                </c:pt>
                <c:pt idx="17">
                  <c:v>40163</c:v>
                </c:pt>
                <c:pt idx="18">
                  <c:v>40164</c:v>
                </c:pt>
                <c:pt idx="19">
                  <c:v>40165</c:v>
                </c:pt>
                <c:pt idx="20">
                  <c:v>40168</c:v>
                </c:pt>
                <c:pt idx="21">
                  <c:v>40169</c:v>
                </c:pt>
                <c:pt idx="22">
                  <c:v>40170</c:v>
                </c:pt>
                <c:pt idx="23">
                  <c:v>40171</c:v>
                </c:pt>
                <c:pt idx="24">
                  <c:v>40175</c:v>
                </c:pt>
                <c:pt idx="25">
                  <c:v>40176</c:v>
                </c:pt>
                <c:pt idx="26">
                  <c:v>40177</c:v>
                </c:pt>
                <c:pt idx="27">
                  <c:v>40178</c:v>
                </c:pt>
                <c:pt idx="28">
                  <c:v>40182</c:v>
                </c:pt>
                <c:pt idx="29">
                  <c:v>40183</c:v>
                </c:pt>
                <c:pt idx="30">
                  <c:v>40184</c:v>
                </c:pt>
                <c:pt idx="31">
                  <c:v>40185</c:v>
                </c:pt>
                <c:pt idx="32">
                  <c:v>40186</c:v>
                </c:pt>
                <c:pt idx="33">
                  <c:v>40189</c:v>
                </c:pt>
                <c:pt idx="34">
                  <c:v>40190</c:v>
                </c:pt>
                <c:pt idx="35">
                  <c:v>40191</c:v>
                </c:pt>
                <c:pt idx="36">
                  <c:v>40192</c:v>
                </c:pt>
                <c:pt idx="37">
                  <c:v>40193</c:v>
                </c:pt>
                <c:pt idx="38">
                  <c:v>40197</c:v>
                </c:pt>
                <c:pt idx="39">
                  <c:v>40198</c:v>
                </c:pt>
                <c:pt idx="40">
                  <c:v>40199</c:v>
                </c:pt>
                <c:pt idx="41">
                  <c:v>40200</c:v>
                </c:pt>
                <c:pt idx="42">
                  <c:v>40203</c:v>
                </c:pt>
                <c:pt idx="43">
                  <c:v>40204</c:v>
                </c:pt>
                <c:pt idx="44">
                  <c:v>40205</c:v>
                </c:pt>
                <c:pt idx="45">
                  <c:v>40206</c:v>
                </c:pt>
                <c:pt idx="46">
                  <c:v>40207</c:v>
                </c:pt>
                <c:pt idx="47">
                  <c:v>40210</c:v>
                </c:pt>
                <c:pt idx="48">
                  <c:v>40211</c:v>
                </c:pt>
                <c:pt idx="49">
                  <c:v>40212</c:v>
                </c:pt>
                <c:pt idx="50">
                  <c:v>40213</c:v>
                </c:pt>
                <c:pt idx="51">
                  <c:v>40214</c:v>
                </c:pt>
                <c:pt idx="52">
                  <c:v>40217</c:v>
                </c:pt>
                <c:pt idx="53">
                  <c:v>40218</c:v>
                </c:pt>
                <c:pt idx="54">
                  <c:v>40219</c:v>
                </c:pt>
                <c:pt idx="55">
                  <c:v>40220</c:v>
                </c:pt>
                <c:pt idx="56">
                  <c:v>40221</c:v>
                </c:pt>
                <c:pt idx="57">
                  <c:v>40225</c:v>
                </c:pt>
                <c:pt idx="58">
                  <c:v>40226</c:v>
                </c:pt>
                <c:pt idx="59">
                  <c:v>40227</c:v>
                </c:pt>
                <c:pt idx="60">
                  <c:v>40228</c:v>
                </c:pt>
                <c:pt idx="61">
                  <c:v>40231</c:v>
                </c:pt>
                <c:pt idx="62">
                  <c:v>40232</c:v>
                </c:pt>
                <c:pt idx="63">
                  <c:v>40233</c:v>
                </c:pt>
                <c:pt idx="64">
                  <c:v>40234</c:v>
                </c:pt>
                <c:pt idx="65">
                  <c:v>40235</c:v>
                </c:pt>
                <c:pt idx="66">
                  <c:v>40238</c:v>
                </c:pt>
                <c:pt idx="67">
                  <c:v>40239</c:v>
                </c:pt>
                <c:pt idx="68">
                  <c:v>40240</c:v>
                </c:pt>
                <c:pt idx="69">
                  <c:v>40241</c:v>
                </c:pt>
                <c:pt idx="70">
                  <c:v>40242</c:v>
                </c:pt>
                <c:pt idx="71">
                  <c:v>40245</c:v>
                </c:pt>
                <c:pt idx="72">
                  <c:v>40246</c:v>
                </c:pt>
                <c:pt idx="73">
                  <c:v>40247</c:v>
                </c:pt>
                <c:pt idx="74">
                  <c:v>40248</c:v>
                </c:pt>
                <c:pt idx="75">
                  <c:v>40249</c:v>
                </c:pt>
                <c:pt idx="76">
                  <c:v>40252</c:v>
                </c:pt>
                <c:pt idx="77">
                  <c:v>40253</c:v>
                </c:pt>
                <c:pt idx="78">
                  <c:v>40254</c:v>
                </c:pt>
                <c:pt idx="79">
                  <c:v>40255</c:v>
                </c:pt>
                <c:pt idx="80">
                  <c:v>40256</c:v>
                </c:pt>
                <c:pt idx="81">
                  <c:v>40259</c:v>
                </c:pt>
                <c:pt idx="82">
                  <c:v>40260</c:v>
                </c:pt>
                <c:pt idx="83">
                  <c:v>40261</c:v>
                </c:pt>
                <c:pt idx="84">
                  <c:v>40262</c:v>
                </c:pt>
                <c:pt idx="85">
                  <c:v>40263</c:v>
                </c:pt>
                <c:pt idx="86">
                  <c:v>40266</c:v>
                </c:pt>
                <c:pt idx="87">
                  <c:v>40267</c:v>
                </c:pt>
                <c:pt idx="88">
                  <c:v>40268</c:v>
                </c:pt>
                <c:pt idx="89">
                  <c:v>40269</c:v>
                </c:pt>
                <c:pt idx="90">
                  <c:v>40273</c:v>
                </c:pt>
                <c:pt idx="91">
                  <c:v>40274</c:v>
                </c:pt>
                <c:pt idx="92">
                  <c:v>40275</c:v>
                </c:pt>
                <c:pt idx="93">
                  <c:v>40276</c:v>
                </c:pt>
                <c:pt idx="94">
                  <c:v>40277</c:v>
                </c:pt>
                <c:pt idx="95">
                  <c:v>40280</c:v>
                </c:pt>
                <c:pt idx="96">
                  <c:v>40281</c:v>
                </c:pt>
                <c:pt idx="97">
                  <c:v>40282</c:v>
                </c:pt>
                <c:pt idx="98">
                  <c:v>40283</c:v>
                </c:pt>
                <c:pt idx="99">
                  <c:v>40284</c:v>
                </c:pt>
              </c:numCache>
            </c:numRef>
          </c:cat>
          <c:val>
            <c:numRef>
              <c:f>'Cumulative % Return'!$E$2:$E$101</c:f>
              <c:numCache>
                <c:formatCode>0.00%</c:formatCode>
                <c:ptCount val="100"/>
                <c:pt idx="0">
                  <c:v>0</c:v>
                </c:pt>
                <c:pt idx="1">
                  <c:v>1.2285012285012246E-2</c:v>
                </c:pt>
                <c:pt idx="2">
                  <c:v>1.2740012740012808E-2</c:v>
                </c:pt>
                <c:pt idx="3">
                  <c:v>1.6562016562016512E-2</c:v>
                </c:pt>
                <c:pt idx="4">
                  <c:v>7.280007280007141E-4</c:v>
                </c:pt>
                <c:pt idx="5">
                  <c:v>3.7310037310037012E-3</c:v>
                </c:pt>
                <c:pt idx="6">
                  <c:v>1.5379015379015369E-2</c:v>
                </c:pt>
                <c:pt idx="7">
                  <c:v>1.6471016471016491E-2</c:v>
                </c:pt>
                <c:pt idx="8">
                  <c:v>7.9170079170079576E-3</c:v>
                </c:pt>
                <c:pt idx="9">
                  <c:v>1.3377013377013367E-2</c:v>
                </c:pt>
                <c:pt idx="10">
                  <c:v>1.1830011830011805E-2</c:v>
                </c:pt>
                <c:pt idx="11">
                  <c:v>1.1830011830011428E-3</c:v>
                </c:pt>
                <c:pt idx="12">
                  <c:v>4.1860041860041367E-3</c:v>
                </c:pt>
                <c:pt idx="13">
                  <c:v>1.0101010101010105E-2</c:v>
                </c:pt>
                <c:pt idx="14">
                  <c:v>1.4378014378014357E-2</c:v>
                </c:pt>
                <c:pt idx="15">
                  <c:v>2.1294021294021331E-2</c:v>
                </c:pt>
                <c:pt idx="16">
                  <c:v>1.6380016380016366E-2</c:v>
                </c:pt>
                <c:pt idx="17">
                  <c:v>1.8291018291018368E-2</c:v>
                </c:pt>
                <c:pt idx="18">
                  <c:v>5.3690053690053988E-3</c:v>
                </c:pt>
                <c:pt idx="19">
                  <c:v>1.1739011739011807E-2</c:v>
                </c:pt>
                <c:pt idx="20">
                  <c:v>2.1112021112021047E-2</c:v>
                </c:pt>
                <c:pt idx="21">
                  <c:v>2.511602511602519E-2</c:v>
                </c:pt>
                <c:pt idx="22">
                  <c:v>2.7664027664027771E-2</c:v>
                </c:pt>
                <c:pt idx="23">
                  <c:v>2.7664027664027771E-2</c:v>
                </c:pt>
                <c:pt idx="24">
                  <c:v>2.9484029484029485E-2</c:v>
                </c:pt>
                <c:pt idx="25">
                  <c:v>2.8119028119028156E-2</c:v>
                </c:pt>
                <c:pt idx="26">
                  <c:v>2.7300027300027327E-2</c:v>
                </c:pt>
                <c:pt idx="27">
                  <c:v>1.7472017472017504E-2</c:v>
                </c:pt>
                <c:pt idx="28">
                  <c:v>3.4216034216034259E-2</c:v>
                </c:pt>
                <c:pt idx="29">
                  <c:v>3.7219037219037292E-2</c:v>
                </c:pt>
                <c:pt idx="30">
                  <c:v>3.8038038038037972E-2</c:v>
                </c:pt>
                <c:pt idx="31">
                  <c:v>4.2588042588042489E-2</c:v>
                </c:pt>
                <c:pt idx="32">
                  <c:v>4.6137046137046119E-2</c:v>
                </c:pt>
                <c:pt idx="33">
                  <c:v>4.7593047593047715E-2</c:v>
                </c:pt>
                <c:pt idx="34">
                  <c:v>3.7947037947037993E-2</c:v>
                </c:pt>
                <c:pt idx="35">
                  <c:v>4.6137046137046119E-2</c:v>
                </c:pt>
                <c:pt idx="36">
                  <c:v>4.9231049231049234E-2</c:v>
                </c:pt>
                <c:pt idx="37">
                  <c:v>3.7401037401037458E-2</c:v>
                </c:pt>
                <c:pt idx="38">
                  <c:v>5.0232050232050199E-2</c:v>
                </c:pt>
                <c:pt idx="39">
                  <c:v>3.9858039858039818E-2</c:v>
                </c:pt>
                <c:pt idx="40">
                  <c:v>1.9474019474019489E-2</c:v>
                </c:pt>
                <c:pt idx="41">
                  <c:v>-2.5480025480025641E-3</c:v>
                </c:pt>
                <c:pt idx="42">
                  <c:v>2.4570024570024235E-3</c:v>
                </c:pt>
                <c:pt idx="43">
                  <c:v>-2.2750022750022787E-3</c:v>
                </c:pt>
                <c:pt idx="44">
                  <c:v>2.8210028210028412E-3</c:v>
                </c:pt>
                <c:pt idx="45">
                  <c:v>-9.1910091910092535E-3</c:v>
                </c:pt>
                <c:pt idx="46">
                  <c:v>-2.0293020293020349E-2</c:v>
                </c:pt>
                <c:pt idx="47">
                  <c:v>-4.8230048230048332E-3</c:v>
                </c:pt>
                <c:pt idx="48">
                  <c:v>7.6440076440076809E-3</c:v>
                </c:pt>
                <c:pt idx="49">
                  <c:v>2.5480025480025641E-3</c:v>
                </c:pt>
                <c:pt idx="50">
                  <c:v>-2.8119028119028156E-2</c:v>
                </c:pt>
                <c:pt idx="51">
                  <c:v>-2.602602602602604E-2</c:v>
                </c:pt>
                <c:pt idx="52">
                  <c:v>-3.3579033579033607E-2</c:v>
                </c:pt>
                <c:pt idx="53">
                  <c:v>-2.1021021021021061E-2</c:v>
                </c:pt>
                <c:pt idx="54">
                  <c:v>-2.3296023296023316E-2</c:v>
                </c:pt>
                <c:pt idx="55">
                  <c:v>-1.3286013286013251E-2</c:v>
                </c:pt>
                <c:pt idx="56">
                  <c:v>-1.3650013650013662E-2</c:v>
                </c:pt>
                <c:pt idx="57">
                  <c:v>1.9110019110018556E-3</c:v>
                </c:pt>
                <c:pt idx="58">
                  <c:v>6.3700063700063989E-3</c:v>
                </c:pt>
                <c:pt idx="59">
                  <c:v>1.2740012740012808E-2</c:v>
                </c:pt>
                <c:pt idx="60">
                  <c:v>1.4833014833014789E-2</c:v>
                </c:pt>
                <c:pt idx="61">
                  <c:v>1.492401492401493E-2</c:v>
                </c:pt>
                <c:pt idx="62">
                  <c:v>2.1840021840021395E-3</c:v>
                </c:pt>
                <c:pt idx="63">
                  <c:v>1.137501137501138E-2</c:v>
                </c:pt>
                <c:pt idx="64">
                  <c:v>1.0556010556010522E-2</c:v>
                </c:pt>
                <c:pt idx="65">
                  <c:v>1.0556010556010522E-2</c:v>
                </c:pt>
                <c:pt idx="66">
                  <c:v>2.1203021203021206E-2</c:v>
                </c:pt>
                <c:pt idx="67">
                  <c:v>2.3842023842023882E-2</c:v>
                </c:pt>
                <c:pt idx="68">
                  <c:v>2.5389025389025478E-2</c:v>
                </c:pt>
                <c:pt idx="69">
                  <c:v>2.8210028210028184E-2</c:v>
                </c:pt>
                <c:pt idx="70">
                  <c:v>4.3043043043043114E-2</c:v>
                </c:pt>
                <c:pt idx="71">
                  <c:v>4.3407043407043419E-2</c:v>
                </c:pt>
                <c:pt idx="72">
                  <c:v>4.4590044590044703E-2</c:v>
                </c:pt>
                <c:pt idx="73">
                  <c:v>4.9231049231049234E-2</c:v>
                </c:pt>
                <c:pt idx="74">
                  <c:v>5.3963053963053904E-2</c:v>
                </c:pt>
                <c:pt idx="75">
                  <c:v>5.3872053872053904E-2</c:v>
                </c:pt>
                <c:pt idx="76">
                  <c:v>5.450905450905446E-2</c:v>
                </c:pt>
                <c:pt idx="77">
                  <c:v>6.3063063063063002E-2</c:v>
                </c:pt>
                <c:pt idx="78">
                  <c:v>6.9069069069069094E-2</c:v>
                </c:pt>
                <c:pt idx="79">
                  <c:v>6.8614068614068671E-2</c:v>
                </c:pt>
                <c:pt idx="80">
                  <c:v>6.3063063063063002E-2</c:v>
                </c:pt>
                <c:pt idx="81">
                  <c:v>6.8796068796068824E-2</c:v>
                </c:pt>
                <c:pt idx="82">
                  <c:v>7.653107653107652E-2</c:v>
                </c:pt>
                <c:pt idx="83">
                  <c:v>7.1253071253071315E-2</c:v>
                </c:pt>
                <c:pt idx="84">
                  <c:v>6.479206479206491E-2</c:v>
                </c:pt>
                <c:pt idx="85">
                  <c:v>6.5247065247065264E-2</c:v>
                </c:pt>
                <c:pt idx="86">
                  <c:v>7.1162071162071169E-2</c:v>
                </c:pt>
                <c:pt idx="87">
                  <c:v>7.1708071708071738E-2</c:v>
                </c:pt>
                <c:pt idx="88">
                  <c:v>6.7795067795067832E-2</c:v>
                </c:pt>
                <c:pt idx="89">
                  <c:v>7.5712075712075735E-2</c:v>
                </c:pt>
                <c:pt idx="90">
                  <c:v>8.4357084357084472E-2</c:v>
                </c:pt>
                <c:pt idx="91">
                  <c:v>8.6450086450086547E-2</c:v>
                </c:pt>
                <c:pt idx="92">
                  <c:v>8.0717080717080766E-2</c:v>
                </c:pt>
                <c:pt idx="93">
                  <c:v>8.3993083993084153E-2</c:v>
                </c:pt>
                <c:pt idx="94">
                  <c:v>9.1091091091091259E-2</c:v>
                </c:pt>
                <c:pt idx="95">
                  <c:v>9.3184093184093389E-2</c:v>
                </c:pt>
                <c:pt idx="96">
                  <c:v>9.4185094185094284E-2</c:v>
                </c:pt>
                <c:pt idx="97">
                  <c:v>0.10610610610610614</c:v>
                </c:pt>
                <c:pt idx="98">
                  <c:v>0.10728910728910741</c:v>
                </c:pt>
                <c:pt idx="99">
                  <c:v>0.10070000000000007</c:v>
                </c:pt>
              </c:numCache>
            </c:numRef>
          </c:val>
        </c:ser>
        <c:marker val="1"/>
        <c:axId val="78240000"/>
        <c:axId val="78278656"/>
      </c:lineChart>
      <c:dateAx>
        <c:axId val="78240000"/>
        <c:scaling>
          <c:orientation val="minMax"/>
        </c:scaling>
        <c:axPos val="b"/>
        <c:numFmt formatCode="m/d;@" sourceLinked="1"/>
        <c:tickLblPos val="low"/>
        <c:crossAx val="78278656"/>
        <c:crosses val="autoZero"/>
        <c:auto val="1"/>
        <c:lblOffset val="100"/>
        <c:baseTimeUnit val="days"/>
      </c:dateAx>
      <c:valAx>
        <c:axId val="78278656"/>
        <c:scaling>
          <c:orientation val="minMax"/>
        </c:scaling>
        <c:axPos val="l"/>
        <c:majorGridlines/>
        <c:numFmt formatCode="0.00%" sourceLinked="1"/>
        <c:tickLblPos val="nextTo"/>
        <c:crossAx val="78240000"/>
        <c:crosses val="autoZero"/>
        <c:crossBetween val="midCat"/>
      </c:valAx>
    </c:plotArea>
    <c:legend>
      <c:legendPos val="r"/>
    </c:legend>
    <c:plotVisOnly val="1"/>
  </c:chart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cked"/>
        <c:ser>
          <c:idx val="0"/>
          <c:order val="0"/>
          <c:tx>
            <c:strRef>
              <c:f>'Posco Daily Prices'!$AO$2</c:f>
              <c:strCache>
                <c:ptCount val="1"/>
                <c:pt idx="0">
                  <c:v>Posco</c:v>
                </c:pt>
              </c:strCache>
            </c:strRef>
          </c:tx>
          <c:spPr>
            <a:ln w="63500"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'Posco Daily Prices'!$AT$3:$AT$55</c:f>
              <c:strCache>
                <c:ptCount val="53"/>
                <c:pt idx="0">
                  <c:v>02/03</c:v>
                </c:pt>
                <c:pt idx="1">
                  <c:v>02/04</c:v>
                </c:pt>
                <c:pt idx="2">
                  <c:v>02/05</c:v>
                </c:pt>
                <c:pt idx="3">
                  <c:v>02/08</c:v>
                </c:pt>
                <c:pt idx="4">
                  <c:v>02/09</c:v>
                </c:pt>
                <c:pt idx="5">
                  <c:v>02/10</c:v>
                </c:pt>
                <c:pt idx="6">
                  <c:v>02/11</c:v>
                </c:pt>
                <c:pt idx="7">
                  <c:v>02/12</c:v>
                </c:pt>
                <c:pt idx="8">
                  <c:v>02/15</c:v>
                </c:pt>
                <c:pt idx="9">
                  <c:v>02/16</c:v>
                </c:pt>
                <c:pt idx="10">
                  <c:v>02/17</c:v>
                </c:pt>
                <c:pt idx="11">
                  <c:v>02/18</c:v>
                </c:pt>
                <c:pt idx="12">
                  <c:v>02/19</c:v>
                </c:pt>
                <c:pt idx="13">
                  <c:v>02/22</c:v>
                </c:pt>
                <c:pt idx="14">
                  <c:v>02/23</c:v>
                </c:pt>
                <c:pt idx="15">
                  <c:v>02/24</c:v>
                </c:pt>
                <c:pt idx="16">
                  <c:v>02/25</c:v>
                </c:pt>
                <c:pt idx="17">
                  <c:v>02/26</c:v>
                </c:pt>
                <c:pt idx="18">
                  <c:v>03/01</c:v>
                </c:pt>
                <c:pt idx="19">
                  <c:v>03/02</c:v>
                </c:pt>
                <c:pt idx="20">
                  <c:v>03/03</c:v>
                </c:pt>
                <c:pt idx="21">
                  <c:v>03/04</c:v>
                </c:pt>
                <c:pt idx="22">
                  <c:v>03/05</c:v>
                </c:pt>
                <c:pt idx="23">
                  <c:v>03/08</c:v>
                </c:pt>
                <c:pt idx="24">
                  <c:v>03/09</c:v>
                </c:pt>
                <c:pt idx="25">
                  <c:v>03/10</c:v>
                </c:pt>
                <c:pt idx="26">
                  <c:v>03/11</c:v>
                </c:pt>
                <c:pt idx="27">
                  <c:v>03/12</c:v>
                </c:pt>
                <c:pt idx="28">
                  <c:v>03/15</c:v>
                </c:pt>
                <c:pt idx="29">
                  <c:v>03/16</c:v>
                </c:pt>
                <c:pt idx="30">
                  <c:v>03/17</c:v>
                </c:pt>
                <c:pt idx="31">
                  <c:v>03/18</c:v>
                </c:pt>
                <c:pt idx="32">
                  <c:v>03/19</c:v>
                </c:pt>
                <c:pt idx="33">
                  <c:v>03/22</c:v>
                </c:pt>
                <c:pt idx="34">
                  <c:v>03/23</c:v>
                </c:pt>
                <c:pt idx="35">
                  <c:v>03/24</c:v>
                </c:pt>
                <c:pt idx="36">
                  <c:v>03/25</c:v>
                </c:pt>
                <c:pt idx="37">
                  <c:v>03/26</c:v>
                </c:pt>
                <c:pt idx="38">
                  <c:v>03/29</c:v>
                </c:pt>
                <c:pt idx="39">
                  <c:v>03/30</c:v>
                </c:pt>
                <c:pt idx="40">
                  <c:v>03/31</c:v>
                </c:pt>
                <c:pt idx="41">
                  <c:v>04/01</c:v>
                </c:pt>
                <c:pt idx="42">
                  <c:v>04/02</c:v>
                </c:pt>
                <c:pt idx="43">
                  <c:v>04/05</c:v>
                </c:pt>
                <c:pt idx="44">
                  <c:v>04/06</c:v>
                </c:pt>
                <c:pt idx="45">
                  <c:v>04/07</c:v>
                </c:pt>
                <c:pt idx="46">
                  <c:v>04/08</c:v>
                </c:pt>
                <c:pt idx="47">
                  <c:v>04/09</c:v>
                </c:pt>
                <c:pt idx="48">
                  <c:v>04/12</c:v>
                </c:pt>
                <c:pt idx="49">
                  <c:v>04/13</c:v>
                </c:pt>
                <c:pt idx="50">
                  <c:v>04/14</c:v>
                </c:pt>
                <c:pt idx="51">
                  <c:v>04/15</c:v>
                </c:pt>
                <c:pt idx="52">
                  <c:v>04/16</c:v>
                </c:pt>
              </c:strCache>
            </c:strRef>
          </c:cat>
          <c:val>
            <c:numRef>
              <c:f>'Posco Daily Prices'!$AO$3:$AO$55</c:f>
              <c:numCache>
                <c:formatCode>0.0%</c:formatCode>
                <c:ptCount val="53"/>
                <c:pt idx="0">
                  <c:v>0</c:v>
                </c:pt>
                <c:pt idx="1">
                  <c:v>-5.8606523015007912E-2</c:v>
                </c:pt>
                <c:pt idx="2">
                  <c:v>-6.1792571476481935E-2</c:v>
                </c:pt>
                <c:pt idx="3">
                  <c:v>-9.2563092143875314E-2</c:v>
                </c:pt>
                <c:pt idx="4">
                  <c:v>-3.9406388865599148E-2</c:v>
                </c:pt>
                <c:pt idx="5">
                  <c:v>-4.4688521841200764E-2</c:v>
                </c:pt>
                <c:pt idx="6">
                  <c:v>-1.3247254129286515E-2</c:v>
                </c:pt>
                <c:pt idx="7">
                  <c:v>-2.7668315586484481E-2</c:v>
                </c:pt>
                <c:pt idx="8">
                  <c:v>-2.7668315586484481E-2</c:v>
                </c:pt>
                <c:pt idx="9">
                  <c:v>3.9406388865599381E-3</c:v>
                </c:pt>
                <c:pt idx="10">
                  <c:v>1.9283977529973597E-3</c:v>
                </c:pt>
                <c:pt idx="11">
                  <c:v>6.4559403035131602E-3</c:v>
                </c:pt>
                <c:pt idx="12">
                  <c:v>-1.2324976943070333E-2</c:v>
                </c:pt>
                <c:pt idx="13">
                  <c:v>8.6358681982057206E-3</c:v>
                </c:pt>
                <c:pt idx="14">
                  <c:v>-1.710404963528124E-2</c:v>
                </c:pt>
                <c:pt idx="15">
                  <c:v>-1.6349459210195406E-2</c:v>
                </c:pt>
                <c:pt idx="16">
                  <c:v>-3.5884966881864766E-2</c:v>
                </c:pt>
                <c:pt idx="17">
                  <c:v>-3.1944327995304792E-2</c:v>
                </c:pt>
                <c:pt idx="18">
                  <c:v>-2.1296218663536492E-2</c:v>
                </c:pt>
                <c:pt idx="19">
                  <c:v>-1.5762555546239645E-2</c:v>
                </c:pt>
                <c:pt idx="20">
                  <c:v>-1.7355579776976555E-2</c:v>
                </c:pt>
                <c:pt idx="21">
                  <c:v>-1.4085687934937479E-2</c:v>
                </c:pt>
                <c:pt idx="22">
                  <c:v>1.7355579776976663E-2</c:v>
                </c:pt>
                <c:pt idx="23">
                  <c:v>4.2424750565942762E-2</c:v>
                </c:pt>
                <c:pt idx="24">
                  <c:v>3.9657919007294366E-2</c:v>
                </c:pt>
                <c:pt idx="25">
                  <c:v>4.7706883541544468E-2</c:v>
                </c:pt>
                <c:pt idx="26">
                  <c:v>3.8148738157122386E-2</c:v>
                </c:pt>
                <c:pt idx="27">
                  <c:v>3.3118135323216176E-2</c:v>
                </c:pt>
                <c:pt idx="28">
                  <c:v>1.8697073866018397E-2</c:v>
                </c:pt>
                <c:pt idx="29">
                  <c:v>1.8194013582627733E-2</c:v>
                </c:pt>
                <c:pt idx="30">
                  <c:v>3.7981051395992393E-2</c:v>
                </c:pt>
                <c:pt idx="31">
                  <c:v>1.6433302590760597E-2</c:v>
                </c:pt>
                <c:pt idx="32">
                  <c:v>-6.5397836840781634E-3</c:v>
                </c:pt>
                <c:pt idx="33">
                  <c:v>-1.4840278360023443E-2</c:v>
                </c:pt>
                <c:pt idx="34">
                  <c:v>-9.6419887649868939E-3</c:v>
                </c:pt>
                <c:pt idx="35">
                  <c:v>-2.0709314999580741E-2</c:v>
                </c:pt>
                <c:pt idx="36">
                  <c:v>-3.4459629412257886E-2</c:v>
                </c:pt>
                <c:pt idx="37">
                  <c:v>-2.1212375282971419E-2</c:v>
                </c:pt>
                <c:pt idx="38">
                  <c:v>5.2821329756016534E-3</c:v>
                </c:pt>
                <c:pt idx="39">
                  <c:v>-7.3782174897291247E-3</c:v>
                </c:pt>
                <c:pt idx="40">
                  <c:v>-1.8948604007713497E-2</c:v>
                </c:pt>
                <c:pt idx="41">
                  <c:v>4.1921690282551438E-3</c:v>
                </c:pt>
                <c:pt idx="42">
                  <c:v>4.1921690282551438E-3</c:v>
                </c:pt>
                <c:pt idx="43">
                  <c:v>4.6616919594198107E-2</c:v>
                </c:pt>
                <c:pt idx="44">
                  <c:v>4.2927810849333496E-2</c:v>
                </c:pt>
                <c:pt idx="45">
                  <c:v>2.7836002347614793E-2</c:v>
                </c:pt>
                <c:pt idx="46">
                  <c:v>4.6365389452502702E-2</c:v>
                </c:pt>
                <c:pt idx="47">
                  <c:v>2.3727676699924601E-2</c:v>
                </c:pt>
                <c:pt idx="48">
                  <c:v>1.5930242307369946E-2</c:v>
                </c:pt>
                <c:pt idx="49">
                  <c:v>1.9283977529973597E-3</c:v>
                </c:pt>
                <c:pt idx="50">
                  <c:v>2.2050809088622482E-2</c:v>
                </c:pt>
                <c:pt idx="51">
                  <c:v>1.1151169615158964E-2</c:v>
                </c:pt>
                <c:pt idx="52">
                  <c:v>-7.8812777731197652E-3</c:v>
                </c:pt>
              </c:numCache>
            </c:numRef>
          </c:val>
        </c:ser>
        <c:marker val="1"/>
        <c:axId val="82410496"/>
        <c:axId val="82522880"/>
      </c:lineChart>
      <c:catAx>
        <c:axId val="8241049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2522880"/>
        <c:crosses val="autoZero"/>
        <c:auto val="1"/>
        <c:lblAlgn val="ctr"/>
        <c:lblOffset val="100"/>
        <c:tickLblSkip val="13"/>
      </c:catAx>
      <c:valAx>
        <c:axId val="82522880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2410496"/>
        <c:crosses val="autoZero"/>
        <c:crossBetween val="between"/>
      </c:valAx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cked"/>
        <c:ser>
          <c:idx val="0"/>
          <c:order val="0"/>
          <c:tx>
            <c:strRef>
              <c:f>'data-6'!$N$1</c:f>
              <c:strCache>
                <c:ptCount val="1"/>
                <c:pt idx="0">
                  <c:v>Posco</c:v>
                </c:pt>
              </c:strCache>
            </c:strRef>
          </c:tx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'data-6'!$H$2:$H$54</c:f>
              <c:numCache>
                <c:formatCode>d\-mmm\-yy</c:formatCode>
                <c:ptCount val="53"/>
                <c:pt idx="0">
                  <c:v>40212</c:v>
                </c:pt>
                <c:pt idx="1">
                  <c:v>40213</c:v>
                </c:pt>
                <c:pt idx="2">
                  <c:v>40214</c:v>
                </c:pt>
                <c:pt idx="3">
                  <c:v>40217</c:v>
                </c:pt>
                <c:pt idx="4">
                  <c:v>40218</c:v>
                </c:pt>
                <c:pt idx="5">
                  <c:v>40219</c:v>
                </c:pt>
                <c:pt idx="6">
                  <c:v>40220</c:v>
                </c:pt>
                <c:pt idx="7">
                  <c:v>40221</c:v>
                </c:pt>
                <c:pt idx="8">
                  <c:v>40224</c:v>
                </c:pt>
                <c:pt idx="9">
                  <c:v>40225</c:v>
                </c:pt>
                <c:pt idx="10">
                  <c:v>40226</c:v>
                </c:pt>
                <c:pt idx="11">
                  <c:v>40227</c:v>
                </c:pt>
                <c:pt idx="12">
                  <c:v>40228</c:v>
                </c:pt>
                <c:pt idx="13">
                  <c:v>40231</c:v>
                </c:pt>
                <c:pt idx="14">
                  <c:v>40232</c:v>
                </c:pt>
                <c:pt idx="15">
                  <c:v>40233</c:v>
                </c:pt>
                <c:pt idx="16">
                  <c:v>40234</c:v>
                </c:pt>
                <c:pt idx="17">
                  <c:v>40235</c:v>
                </c:pt>
                <c:pt idx="18">
                  <c:v>40238</c:v>
                </c:pt>
                <c:pt idx="19">
                  <c:v>40239</c:v>
                </c:pt>
                <c:pt idx="20">
                  <c:v>40240</c:v>
                </c:pt>
                <c:pt idx="21">
                  <c:v>40241</c:v>
                </c:pt>
                <c:pt idx="22">
                  <c:v>40242</c:v>
                </c:pt>
                <c:pt idx="23">
                  <c:v>40245</c:v>
                </c:pt>
                <c:pt idx="24">
                  <c:v>40246</c:v>
                </c:pt>
                <c:pt idx="25">
                  <c:v>40247</c:v>
                </c:pt>
                <c:pt idx="26">
                  <c:v>40248</c:v>
                </c:pt>
                <c:pt idx="27">
                  <c:v>40249</c:v>
                </c:pt>
                <c:pt idx="28">
                  <c:v>40252</c:v>
                </c:pt>
                <c:pt idx="29">
                  <c:v>40253</c:v>
                </c:pt>
                <c:pt idx="30">
                  <c:v>40254</c:v>
                </c:pt>
                <c:pt idx="31">
                  <c:v>40255</c:v>
                </c:pt>
                <c:pt idx="32">
                  <c:v>40256</c:v>
                </c:pt>
                <c:pt idx="33">
                  <c:v>40259</c:v>
                </c:pt>
                <c:pt idx="34">
                  <c:v>40260</c:v>
                </c:pt>
                <c:pt idx="35">
                  <c:v>40261</c:v>
                </c:pt>
                <c:pt idx="36">
                  <c:v>40262</c:v>
                </c:pt>
                <c:pt idx="37">
                  <c:v>40263</c:v>
                </c:pt>
                <c:pt idx="38">
                  <c:v>40266</c:v>
                </c:pt>
                <c:pt idx="39">
                  <c:v>40267</c:v>
                </c:pt>
                <c:pt idx="40">
                  <c:v>40268</c:v>
                </c:pt>
                <c:pt idx="41">
                  <c:v>40269</c:v>
                </c:pt>
                <c:pt idx="42">
                  <c:v>40270</c:v>
                </c:pt>
                <c:pt idx="43">
                  <c:v>40273</c:v>
                </c:pt>
                <c:pt idx="44">
                  <c:v>40274</c:v>
                </c:pt>
                <c:pt idx="45">
                  <c:v>40275</c:v>
                </c:pt>
                <c:pt idx="46">
                  <c:v>40276</c:v>
                </c:pt>
                <c:pt idx="47">
                  <c:v>40277</c:v>
                </c:pt>
                <c:pt idx="48">
                  <c:v>40280</c:v>
                </c:pt>
                <c:pt idx="49">
                  <c:v>40281</c:v>
                </c:pt>
                <c:pt idx="50">
                  <c:v>40282</c:v>
                </c:pt>
                <c:pt idx="51">
                  <c:v>40283</c:v>
                </c:pt>
                <c:pt idx="52">
                  <c:v>40284</c:v>
                </c:pt>
              </c:numCache>
            </c:numRef>
          </c:cat>
          <c:val>
            <c:numRef>
              <c:f>'data-6'!$N$2:$N$54</c:f>
              <c:numCache>
                <c:formatCode>0.000</c:formatCode>
                <c:ptCount val="53"/>
                <c:pt idx="0">
                  <c:v>0</c:v>
                </c:pt>
                <c:pt idx="1">
                  <c:v>-5.8606523015007912E-2</c:v>
                </c:pt>
                <c:pt idx="2">
                  <c:v>-6.1792571476481935E-2</c:v>
                </c:pt>
                <c:pt idx="3">
                  <c:v>-9.2563092143875314E-2</c:v>
                </c:pt>
                <c:pt idx="4">
                  <c:v>-3.9406388865599148E-2</c:v>
                </c:pt>
                <c:pt idx="5">
                  <c:v>-4.4688521841200764E-2</c:v>
                </c:pt>
                <c:pt idx="6">
                  <c:v>-1.3247254129286515E-2</c:v>
                </c:pt>
                <c:pt idx="7">
                  <c:v>-2.7668315586484481E-2</c:v>
                </c:pt>
                <c:pt idx="8">
                  <c:v>-2.7668315586484481E-2</c:v>
                </c:pt>
                <c:pt idx="9">
                  <c:v>3.9406388865599381E-3</c:v>
                </c:pt>
                <c:pt idx="10">
                  <c:v>1.9283977529973597E-3</c:v>
                </c:pt>
                <c:pt idx="11">
                  <c:v>6.4559403035131602E-3</c:v>
                </c:pt>
                <c:pt idx="12">
                  <c:v>-1.2324976943070333E-2</c:v>
                </c:pt>
                <c:pt idx="13">
                  <c:v>8.6358681982057206E-3</c:v>
                </c:pt>
                <c:pt idx="14">
                  <c:v>-1.710404963528124E-2</c:v>
                </c:pt>
                <c:pt idx="15">
                  <c:v>-1.6349459210195406E-2</c:v>
                </c:pt>
                <c:pt idx="16">
                  <c:v>-3.5884966881864766E-2</c:v>
                </c:pt>
                <c:pt idx="17">
                  <c:v>-3.1944327995304792E-2</c:v>
                </c:pt>
                <c:pt idx="18">
                  <c:v>-2.1296218663536492E-2</c:v>
                </c:pt>
                <c:pt idx="19">
                  <c:v>-1.5762555546239645E-2</c:v>
                </c:pt>
                <c:pt idx="20">
                  <c:v>-1.7355579776976555E-2</c:v>
                </c:pt>
                <c:pt idx="21">
                  <c:v>-1.4085687934937479E-2</c:v>
                </c:pt>
                <c:pt idx="22">
                  <c:v>1.7355579776976663E-2</c:v>
                </c:pt>
                <c:pt idx="23">
                  <c:v>4.2424750565942762E-2</c:v>
                </c:pt>
                <c:pt idx="24">
                  <c:v>3.9657919007294366E-2</c:v>
                </c:pt>
                <c:pt idx="25">
                  <c:v>4.7706883541544468E-2</c:v>
                </c:pt>
                <c:pt idx="26">
                  <c:v>3.8148738157122386E-2</c:v>
                </c:pt>
                <c:pt idx="27">
                  <c:v>3.3118135323216176E-2</c:v>
                </c:pt>
                <c:pt idx="28">
                  <c:v>1.8697073866018397E-2</c:v>
                </c:pt>
                <c:pt idx="29">
                  <c:v>1.8194013582627733E-2</c:v>
                </c:pt>
                <c:pt idx="30">
                  <c:v>3.7981051395992393E-2</c:v>
                </c:pt>
                <c:pt idx="31">
                  <c:v>1.6433302590760597E-2</c:v>
                </c:pt>
                <c:pt idx="32">
                  <c:v>-6.5397836840781634E-3</c:v>
                </c:pt>
                <c:pt idx="33">
                  <c:v>-1.4840278360023443E-2</c:v>
                </c:pt>
                <c:pt idx="34">
                  <c:v>-9.6419887649868939E-3</c:v>
                </c:pt>
                <c:pt idx="35">
                  <c:v>-2.0709314999580741E-2</c:v>
                </c:pt>
                <c:pt idx="36">
                  <c:v>-3.4459629412257886E-2</c:v>
                </c:pt>
                <c:pt idx="37">
                  <c:v>-2.1212375282971419E-2</c:v>
                </c:pt>
                <c:pt idx="38">
                  <c:v>5.2821329756016534E-3</c:v>
                </c:pt>
                <c:pt idx="39">
                  <c:v>-7.3782174897291247E-3</c:v>
                </c:pt>
                <c:pt idx="40">
                  <c:v>-1.8948604007713497E-2</c:v>
                </c:pt>
                <c:pt idx="41">
                  <c:v>4.1921690282551438E-3</c:v>
                </c:pt>
                <c:pt idx="42">
                  <c:v>4.1921690282551438E-3</c:v>
                </c:pt>
                <c:pt idx="43">
                  <c:v>4.6616919594198107E-2</c:v>
                </c:pt>
                <c:pt idx="44">
                  <c:v>4.2927810849333496E-2</c:v>
                </c:pt>
                <c:pt idx="45">
                  <c:v>2.7836002347614793E-2</c:v>
                </c:pt>
                <c:pt idx="46">
                  <c:v>4.6365389452502702E-2</c:v>
                </c:pt>
                <c:pt idx="47">
                  <c:v>2.3727676699924601E-2</c:v>
                </c:pt>
                <c:pt idx="48">
                  <c:v>1.5930242307369946E-2</c:v>
                </c:pt>
                <c:pt idx="49">
                  <c:v>1.9283977529973597E-3</c:v>
                </c:pt>
                <c:pt idx="50">
                  <c:v>2.2050809088622482E-2</c:v>
                </c:pt>
                <c:pt idx="51">
                  <c:v>1.1151169615158964E-2</c:v>
                </c:pt>
                <c:pt idx="52">
                  <c:v>-7.8812777731197652E-3</c:v>
                </c:pt>
              </c:numCache>
            </c:numRef>
          </c:val>
        </c:ser>
        <c:ser>
          <c:idx val="2"/>
          <c:order val="1"/>
          <c:tx>
            <c:strRef>
              <c:f>'data-6'!$P$1</c:f>
              <c:strCache>
                <c:ptCount val="1"/>
                <c:pt idx="0">
                  <c:v>XME Materials SPDR</c:v>
                </c:pt>
              </c:strCache>
            </c:strRef>
          </c:tx>
          <c:spPr>
            <a:ln w="571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'data-6'!$H$2:$H$54</c:f>
              <c:numCache>
                <c:formatCode>d\-mmm\-yy</c:formatCode>
                <c:ptCount val="53"/>
                <c:pt idx="0">
                  <c:v>40212</c:v>
                </c:pt>
                <c:pt idx="1">
                  <c:v>40213</c:v>
                </c:pt>
                <c:pt idx="2">
                  <c:v>40214</c:v>
                </c:pt>
                <c:pt idx="3">
                  <c:v>40217</c:v>
                </c:pt>
                <c:pt idx="4">
                  <c:v>40218</c:v>
                </c:pt>
                <c:pt idx="5">
                  <c:v>40219</c:v>
                </c:pt>
                <c:pt idx="6">
                  <c:v>40220</c:v>
                </c:pt>
                <c:pt idx="7">
                  <c:v>40221</c:v>
                </c:pt>
                <c:pt idx="8">
                  <c:v>40224</c:v>
                </c:pt>
                <c:pt idx="9">
                  <c:v>40225</c:v>
                </c:pt>
                <c:pt idx="10">
                  <c:v>40226</c:v>
                </c:pt>
                <c:pt idx="11">
                  <c:v>40227</c:v>
                </c:pt>
                <c:pt idx="12">
                  <c:v>40228</c:v>
                </c:pt>
                <c:pt idx="13">
                  <c:v>40231</c:v>
                </c:pt>
                <c:pt idx="14">
                  <c:v>40232</c:v>
                </c:pt>
                <c:pt idx="15">
                  <c:v>40233</c:v>
                </c:pt>
                <c:pt idx="16">
                  <c:v>40234</c:v>
                </c:pt>
                <c:pt idx="17">
                  <c:v>40235</c:v>
                </c:pt>
                <c:pt idx="18">
                  <c:v>40238</c:v>
                </c:pt>
                <c:pt idx="19">
                  <c:v>40239</c:v>
                </c:pt>
                <c:pt idx="20">
                  <c:v>40240</c:v>
                </c:pt>
                <c:pt idx="21">
                  <c:v>40241</c:v>
                </c:pt>
                <c:pt idx="22">
                  <c:v>40242</c:v>
                </c:pt>
                <c:pt idx="23">
                  <c:v>40245</c:v>
                </c:pt>
                <c:pt idx="24">
                  <c:v>40246</c:v>
                </c:pt>
                <c:pt idx="25">
                  <c:v>40247</c:v>
                </c:pt>
                <c:pt idx="26">
                  <c:v>40248</c:v>
                </c:pt>
                <c:pt idx="27">
                  <c:v>40249</c:v>
                </c:pt>
                <c:pt idx="28">
                  <c:v>40252</c:v>
                </c:pt>
                <c:pt idx="29">
                  <c:v>40253</c:v>
                </c:pt>
                <c:pt idx="30">
                  <c:v>40254</c:v>
                </c:pt>
                <c:pt idx="31">
                  <c:v>40255</c:v>
                </c:pt>
                <c:pt idx="32">
                  <c:v>40256</c:v>
                </c:pt>
                <c:pt idx="33">
                  <c:v>40259</c:v>
                </c:pt>
                <c:pt idx="34">
                  <c:v>40260</c:v>
                </c:pt>
                <c:pt idx="35">
                  <c:v>40261</c:v>
                </c:pt>
                <c:pt idx="36">
                  <c:v>40262</c:v>
                </c:pt>
                <c:pt idx="37">
                  <c:v>40263</c:v>
                </c:pt>
                <c:pt idx="38">
                  <c:v>40266</c:v>
                </c:pt>
                <c:pt idx="39">
                  <c:v>40267</c:v>
                </c:pt>
                <c:pt idx="40">
                  <c:v>40268</c:v>
                </c:pt>
                <c:pt idx="41">
                  <c:v>40269</c:v>
                </c:pt>
                <c:pt idx="42">
                  <c:v>40270</c:v>
                </c:pt>
                <c:pt idx="43">
                  <c:v>40273</c:v>
                </c:pt>
                <c:pt idx="44">
                  <c:v>40274</c:v>
                </c:pt>
                <c:pt idx="45">
                  <c:v>40275</c:v>
                </c:pt>
                <c:pt idx="46">
                  <c:v>40276</c:v>
                </c:pt>
                <c:pt idx="47">
                  <c:v>40277</c:v>
                </c:pt>
                <c:pt idx="48">
                  <c:v>40280</c:v>
                </c:pt>
                <c:pt idx="49">
                  <c:v>40281</c:v>
                </c:pt>
                <c:pt idx="50">
                  <c:v>40282</c:v>
                </c:pt>
                <c:pt idx="51">
                  <c:v>40283</c:v>
                </c:pt>
                <c:pt idx="52">
                  <c:v>40284</c:v>
                </c:pt>
              </c:numCache>
            </c:numRef>
          </c:cat>
          <c:val>
            <c:numRef>
              <c:f>'data-6'!$P$2:$P$54</c:f>
              <c:numCache>
                <c:formatCode>0.000</c:formatCode>
                <c:ptCount val="53"/>
                <c:pt idx="0">
                  <c:v>0</c:v>
                </c:pt>
                <c:pt idx="1">
                  <c:v>-6.8796068796068921E-2</c:v>
                </c:pt>
                <c:pt idx="2">
                  <c:v>-4.1564291564291526E-2</c:v>
                </c:pt>
                <c:pt idx="3">
                  <c:v>-6.5929565929566003E-2</c:v>
                </c:pt>
                <c:pt idx="4">
                  <c:v>-2.8665028665028746E-2</c:v>
                </c:pt>
                <c:pt idx="5">
                  <c:v>-3.4807534807534846E-2</c:v>
                </c:pt>
                <c:pt idx="6">
                  <c:v>4.0950040950040812E-3</c:v>
                </c:pt>
                <c:pt idx="7">
                  <c:v>8.1900081900081467E-3</c:v>
                </c:pt>
                <c:pt idx="8">
                  <c:v>8.1900081900081467E-3</c:v>
                </c:pt>
                <c:pt idx="9">
                  <c:v>4.6068796068795985E-2</c:v>
                </c:pt>
                <c:pt idx="10">
                  <c:v>4.1359541359541417E-2</c:v>
                </c:pt>
                <c:pt idx="11">
                  <c:v>5.3439803439803382E-2</c:v>
                </c:pt>
                <c:pt idx="12">
                  <c:v>6.6748566748566773E-2</c:v>
                </c:pt>
                <c:pt idx="13">
                  <c:v>6.9000819000818919E-2</c:v>
                </c:pt>
                <c:pt idx="14">
                  <c:v>3.7469287469287509E-2</c:v>
                </c:pt>
                <c:pt idx="15">
                  <c:v>2.5593775593775653E-2</c:v>
                </c:pt>
                <c:pt idx="16">
                  <c:v>4.1564291564291526E-2</c:v>
                </c:pt>
                <c:pt idx="17">
                  <c:v>5.057330057330045E-2</c:v>
                </c:pt>
                <c:pt idx="18">
                  <c:v>7.3914823914824013E-2</c:v>
                </c:pt>
                <c:pt idx="19">
                  <c:v>0.10257985257985247</c:v>
                </c:pt>
                <c:pt idx="20">
                  <c:v>0.11076986076986058</c:v>
                </c:pt>
                <c:pt idx="21">
                  <c:v>0.11343161343161351</c:v>
                </c:pt>
                <c:pt idx="22">
                  <c:v>0.15356265356265372</c:v>
                </c:pt>
                <c:pt idx="23">
                  <c:v>0.14701064701064692</c:v>
                </c:pt>
                <c:pt idx="24">
                  <c:v>0.14639639639639673</c:v>
                </c:pt>
                <c:pt idx="25">
                  <c:v>0.15151515151515163</c:v>
                </c:pt>
                <c:pt idx="26">
                  <c:v>0.15090090090090091</c:v>
                </c:pt>
                <c:pt idx="27">
                  <c:v>0.16298116298116291</c:v>
                </c:pt>
                <c:pt idx="28">
                  <c:v>0.14475839475839491</c:v>
                </c:pt>
                <c:pt idx="29">
                  <c:v>0.17526617526617522</c:v>
                </c:pt>
                <c:pt idx="30">
                  <c:v>0.18222768222768226</c:v>
                </c:pt>
                <c:pt idx="31">
                  <c:v>0.15376740376740422</c:v>
                </c:pt>
                <c:pt idx="32">
                  <c:v>0.13370188370188354</c:v>
                </c:pt>
                <c:pt idx="33">
                  <c:v>0.14271089271089293</c:v>
                </c:pt>
                <c:pt idx="34">
                  <c:v>0.17751842751842775</c:v>
                </c:pt>
                <c:pt idx="35">
                  <c:v>0.1652334152334152</c:v>
                </c:pt>
                <c:pt idx="36">
                  <c:v>0.12489762489762478</c:v>
                </c:pt>
                <c:pt idx="37">
                  <c:v>0.14107289107289106</c:v>
                </c:pt>
                <c:pt idx="38">
                  <c:v>0.17403767403767414</c:v>
                </c:pt>
                <c:pt idx="39">
                  <c:v>0.16134316134316129</c:v>
                </c:pt>
                <c:pt idx="40">
                  <c:v>0.16318591318591325</c:v>
                </c:pt>
                <c:pt idx="41">
                  <c:v>0.1900081900081898</c:v>
                </c:pt>
                <c:pt idx="42">
                  <c:v>0.1900081900081898</c:v>
                </c:pt>
                <c:pt idx="43">
                  <c:v>0.2264537264537263</c:v>
                </c:pt>
                <c:pt idx="44">
                  <c:v>0.22747747747747774</c:v>
                </c:pt>
                <c:pt idx="45">
                  <c:v>0.21519246519246549</c:v>
                </c:pt>
                <c:pt idx="46">
                  <c:v>0.21457821457821449</c:v>
                </c:pt>
                <c:pt idx="47">
                  <c:v>0.21928746928746951</c:v>
                </c:pt>
                <c:pt idx="48">
                  <c:v>0.21662571662571645</c:v>
                </c:pt>
                <c:pt idx="49">
                  <c:v>0.21089271089271094</c:v>
                </c:pt>
                <c:pt idx="50">
                  <c:v>0.22747747747747774</c:v>
                </c:pt>
                <c:pt idx="51">
                  <c:v>0.21498771498771521</c:v>
                </c:pt>
                <c:pt idx="52">
                  <c:v>0.17895167895167868</c:v>
                </c:pt>
              </c:numCache>
            </c:numRef>
          </c:val>
        </c:ser>
        <c:marker val="1"/>
        <c:axId val="82609280"/>
        <c:axId val="82610816"/>
      </c:lineChart>
      <c:dateAx>
        <c:axId val="82609280"/>
        <c:scaling>
          <c:orientation val="minMax"/>
        </c:scaling>
        <c:axPos val="b"/>
        <c:numFmt formatCode="m/d" sourceLinked="0"/>
        <c:maj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2610816"/>
        <c:crosses val="autoZero"/>
        <c:lblOffset val="100"/>
        <c:baseTimeUnit val="days"/>
        <c:majorUnit val="12"/>
        <c:majorTimeUnit val="days"/>
      </c:dateAx>
      <c:valAx>
        <c:axId val="82610816"/>
        <c:scaling>
          <c:orientation val="minMax"/>
        </c:scaling>
        <c:axPos val="l"/>
        <c:majorGridlines/>
        <c:numFmt formatCode="0%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82609280"/>
        <c:crosses val="autoZero"/>
        <c:crossBetween val="between"/>
      </c:valAx>
    </c:plotArea>
    <c:legend>
      <c:legendPos val="b"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84221933246665E-2"/>
          <c:y val="0.1351951154381888"/>
          <c:w val="0.89337033130936649"/>
          <c:h val="0.83845329426453752"/>
        </c:manualLayout>
      </c:layout>
      <c:lineChart>
        <c:grouping val="standard"/>
        <c:ser>
          <c:idx val="0"/>
          <c:order val="0"/>
          <c:tx>
            <c:strRef>
              <c:f>'BPO Price Data'!$K$1</c:f>
              <c:strCache>
                <c:ptCount val="1"/>
                <c:pt idx="0">
                  <c:v>Percentage Return</c:v>
                </c:pt>
              </c:strCache>
            </c:strRef>
          </c:tx>
          <c:spPr>
            <a:ln w="63500" cmpd="sng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'BPO Price Data'!$I$2:$I$38</c:f>
              <c:numCache>
                <c:formatCode>m/d/yyyy</c:formatCode>
                <c:ptCount val="37"/>
                <c:pt idx="0">
                  <c:v>40233</c:v>
                </c:pt>
                <c:pt idx="1">
                  <c:v>40234</c:v>
                </c:pt>
                <c:pt idx="2">
                  <c:v>40235</c:v>
                </c:pt>
                <c:pt idx="3">
                  <c:v>40238</c:v>
                </c:pt>
                <c:pt idx="4">
                  <c:v>40239</c:v>
                </c:pt>
                <c:pt idx="5">
                  <c:v>40240</c:v>
                </c:pt>
                <c:pt idx="6">
                  <c:v>40241</c:v>
                </c:pt>
                <c:pt idx="7">
                  <c:v>40242</c:v>
                </c:pt>
                <c:pt idx="8">
                  <c:v>40245</c:v>
                </c:pt>
                <c:pt idx="9">
                  <c:v>40246</c:v>
                </c:pt>
                <c:pt idx="10">
                  <c:v>40247</c:v>
                </c:pt>
                <c:pt idx="11">
                  <c:v>40248</c:v>
                </c:pt>
                <c:pt idx="12">
                  <c:v>40249</c:v>
                </c:pt>
                <c:pt idx="13">
                  <c:v>40252</c:v>
                </c:pt>
                <c:pt idx="14">
                  <c:v>40253</c:v>
                </c:pt>
                <c:pt idx="15">
                  <c:v>40254</c:v>
                </c:pt>
                <c:pt idx="16">
                  <c:v>40255</c:v>
                </c:pt>
                <c:pt idx="17">
                  <c:v>40256</c:v>
                </c:pt>
                <c:pt idx="18">
                  <c:v>40259</c:v>
                </c:pt>
                <c:pt idx="19">
                  <c:v>40260</c:v>
                </c:pt>
                <c:pt idx="20">
                  <c:v>40261</c:v>
                </c:pt>
                <c:pt idx="21">
                  <c:v>40262</c:v>
                </c:pt>
                <c:pt idx="22">
                  <c:v>40263</c:v>
                </c:pt>
                <c:pt idx="23">
                  <c:v>40266</c:v>
                </c:pt>
                <c:pt idx="24">
                  <c:v>40267</c:v>
                </c:pt>
                <c:pt idx="25">
                  <c:v>40268</c:v>
                </c:pt>
                <c:pt idx="26">
                  <c:v>40269</c:v>
                </c:pt>
                <c:pt idx="27">
                  <c:v>40273</c:v>
                </c:pt>
                <c:pt idx="28">
                  <c:v>40274</c:v>
                </c:pt>
                <c:pt idx="29">
                  <c:v>40275</c:v>
                </c:pt>
                <c:pt idx="30">
                  <c:v>40276</c:v>
                </c:pt>
                <c:pt idx="31">
                  <c:v>40277</c:v>
                </c:pt>
                <c:pt idx="32">
                  <c:v>40280</c:v>
                </c:pt>
                <c:pt idx="33">
                  <c:v>40281</c:v>
                </c:pt>
                <c:pt idx="34">
                  <c:v>40282</c:v>
                </c:pt>
                <c:pt idx="35">
                  <c:v>40283</c:v>
                </c:pt>
                <c:pt idx="36">
                  <c:v>40284</c:v>
                </c:pt>
              </c:numCache>
            </c:numRef>
          </c:cat>
          <c:val>
            <c:numRef>
              <c:f>'BPO Price Data'!$K$2:$K$38</c:f>
              <c:numCache>
                <c:formatCode>0.00%</c:formatCode>
                <c:ptCount val="37"/>
                <c:pt idx="0">
                  <c:v>0</c:v>
                </c:pt>
                <c:pt idx="1">
                  <c:v>3.5741444866920082E-2</c:v>
                </c:pt>
                <c:pt idx="2">
                  <c:v>5.4752851711026687E-2</c:v>
                </c:pt>
                <c:pt idx="3">
                  <c:v>7.452471482889754E-2</c:v>
                </c:pt>
                <c:pt idx="4">
                  <c:v>8.8212927756654028E-2</c:v>
                </c:pt>
                <c:pt idx="5">
                  <c:v>0.10874524714828947</c:v>
                </c:pt>
                <c:pt idx="6">
                  <c:v>6.9201520912547693E-2</c:v>
                </c:pt>
                <c:pt idx="7">
                  <c:v>7.6806083650190121E-2</c:v>
                </c:pt>
                <c:pt idx="8">
                  <c:v>9.2015209125475214E-2</c:v>
                </c:pt>
                <c:pt idx="9">
                  <c:v>0.10646387832699622</c:v>
                </c:pt>
                <c:pt idx="10">
                  <c:v>0.11406844106463893</c:v>
                </c:pt>
                <c:pt idx="11">
                  <c:v>0.11330798479087432</c:v>
                </c:pt>
                <c:pt idx="12">
                  <c:v>0.11939163498098883</c:v>
                </c:pt>
                <c:pt idx="13">
                  <c:v>9.8098859315589662E-2</c:v>
                </c:pt>
                <c:pt idx="14">
                  <c:v>0.13003802281368815</c:v>
                </c:pt>
                <c:pt idx="15">
                  <c:v>0.14828897338403041</c:v>
                </c:pt>
                <c:pt idx="16">
                  <c:v>0.15437262357414439</c:v>
                </c:pt>
                <c:pt idx="17">
                  <c:v>0.15893536121673049</c:v>
                </c:pt>
                <c:pt idx="18">
                  <c:v>0.17110266159695819</c:v>
                </c:pt>
                <c:pt idx="19">
                  <c:v>0.17110266159695819</c:v>
                </c:pt>
                <c:pt idx="20">
                  <c:v>0.17034220532319394</c:v>
                </c:pt>
                <c:pt idx="21">
                  <c:v>0.18403041825095059</c:v>
                </c:pt>
                <c:pt idx="22">
                  <c:v>0.17946768060836543</c:v>
                </c:pt>
                <c:pt idx="23">
                  <c:v>0.19391634980988617</c:v>
                </c:pt>
                <c:pt idx="24">
                  <c:v>0.18783269961977178</c:v>
                </c:pt>
                <c:pt idx="25">
                  <c:v>0.16806083650190148</c:v>
                </c:pt>
                <c:pt idx="26">
                  <c:v>0.17490494296577941</c:v>
                </c:pt>
                <c:pt idx="27">
                  <c:v>0.19543726235741493</c:v>
                </c:pt>
                <c:pt idx="28">
                  <c:v>0.21292775665399241</c:v>
                </c:pt>
                <c:pt idx="29">
                  <c:v>0.19315589353612195</c:v>
                </c:pt>
                <c:pt idx="30">
                  <c:v>0.17718631178707253</c:v>
                </c:pt>
                <c:pt idx="31">
                  <c:v>0.19239543726235744</c:v>
                </c:pt>
                <c:pt idx="32">
                  <c:v>0.19011406844106471</c:v>
                </c:pt>
                <c:pt idx="33">
                  <c:v>0.21520912547528551</c:v>
                </c:pt>
                <c:pt idx="34">
                  <c:v>0.23346007604562741</c:v>
                </c:pt>
                <c:pt idx="35">
                  <c:v>0.20684410646387824</c:v>
                </c:pt>
                <c:pt idx="36">
                  <c:v>0.17642585551330831</c:v>
                </c:pt>
              </c:numCache>
            </c:numRef>
          </c:val>
        </c:ser>
        <c:marker val="1"/>
        <c:axId val="79261056"/>
        <c:axId val="79266944"/>
      </c:lineChart>
      <c:dateAx>
        <c:axId val="79261056"/>
        <c:scaling>
          <c:orientation val="minMax"/>
        </c:scaling>
        <c:axPos val="b"/>
        <c:numFmt formatCode="m/d;@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266944"/>
        <c:crosses val="autoZero"/>
        <c:auto val="1"/>
        <c:lblOffset val="100"/>
        <c:majorUnit val="10"/>
        <c:majorTimeUnit val="days"/>
      </c:dateAx>
      <c:valAx>
        <c:axId val="79266944"/>
        <c:scaling>
          <c:orientation val="minMax"/>
          <c:max val="0.25"/>
          <c:min val="-0.05"/>
        </c:scaling>
        <c:axPos val="l"/>
        <c:majorGridlines/>
        <c:numFmt formatCode="0.0%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261056"/>
        <c:crosses val="autoZero"/>
        <c:crossBetween val="between"/>
      </c:valAx>
    </c:plotArea>
    <c:plotVisOnly val="1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800000"/>
            </a:solidFill>
          </c:spPr>
          <c:cat>
            <c:strRef>
              <c:f>Attribution!$A$13:$A$21</c:f>
              <c:strCache>
                <c:ptCount val="9"/>
                <c:pt idx="0">
                  <c:v>Consumer Discretionary</c:v>
                </c:pt>
                <c:pt idx="1">
                  <c:v>Consumer Staples</c:v>
                </c:pt>
                <c:pt idx="2">
                  <c:v>Energy</c:v>
                </c:pt>
                <c:pt idx="3">
                  <c:v>Financials</c:v>
                </c:pt>
                <c:pt idx="4">
                  <c:v>Health Care</c:v>
                </c:pt>
                <c:pt idx="5">
                  <c:v>Industrials</c:v>
                </c:pt>
                <c:pt idx="6">
                  <c:v>Information Technology</c:v>
                </c:pt>
                <c:pt idx="7">
                  <c:v>Materials</c:v>
                </c:pt>
                <c:pt idx="8">
                  <c:v>Telecom</c:v>
                </c:pt>
              </c:strCache>
            </c:strRef>
          </c:cat>
          <c:val>
            <c:numRef>
              <c:f>Attribution!$E$13:$E$21</c:f>
              <c:numCache>
                <c:formatCode>0.00%</c:formatCode>
                <c:ptCount val="9"/>
                <c:pt idx="0">
                  <c:v>2.6112611882280399E-2</c:v>
                </c:pt>
                <c:pt idx="1">
                  <c:v>-3.2199061155580807E-3</c:v>
                </c:pt>
                <c:pt idx="2">
                  <c:v>-5.6371388406343623E-3</c:v>
                </c:pt>
                <c:pt idx="3">
                  <c:v>9.1412553821557212E-3</c:v>
                </c:pt>
                <c:pt idx="4">
                  <c:v>1.9101224150346603E-2</c:v>
                </c:pt>
                <c:pt idx="5">
                  <c:v>1.9549285204966627E-2</c:v>
                </c:pt>
                <c:pt idx="6">
                  <c:v>4.3454810392970613E-3</c:v>
                </c:pt>
                <c:pt idx="7">
                  <c:v>-1.7112942178675998E-3</c:v>
                </c:pt>
                <c:pt idx="8">
                  <c:v>1.3846408627535937E-4</c:v>
                </c:pt>
              </c:numCache>
            </c:numRef>
          </c:val>
        </c:ser>
        <c:axId val="82739968"/>
        <c:axId val="82741504"/>
      </c:barChart>
      <c:catAx>
        <c:axId val="8273996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>
                <a:latin typeface="Book Antiqua"/>
                <a:cs typeface="Book Antiqua"/>
              </a:defRPr>
            </a:pPr>
            <a:endParaRPr lang="en-US"/>
          </a:p>
        </c:txPr>
        <c:crossAx val="82741504"/>
        <c:crosses val="autoZero"/>
        <c:auto val="1"/>
        <c:lblAlgn val="ctr"/>
        <c:lblOffset val="100"/>
      </c:catAx>
      <c:valAx>
        <c:axId val="82741504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1200">
                <a:latin typeface="Book Antiqua"/>
                <a:cs typeface="Book Antiqua"/>
              </a:defRPr>
            </a:pPr>
            <a:endParaRPr lang="en-US"/>
          </a:p>
        </c:txPr>
        <c:crossAx val="82739968"/>
        <c:crosses val="autoZero"/>
        <c:crossBetween val="between"/>
      </c:valAx>
    </c:plotArea>
    <c:plotVisOnly val="1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cat>
            <c:strRef>
              <c:f>[Book1]Sheet1!$A$1:$A$11</c:f>
              <c:strCache>
                <c:ptCount val="11"/>
                <c:pt idx="0">
                  <c:v>Industrials</c:v>
                </c:pt>
                <c:pt idx="1">
                  <c:v>Materials</c:v>
                </c:pt>
                <c:pt idx="2">
                  <c:v>Technology</c:v>
                </c:pt>
                <c:pt idx="3">
                  <c:v>Financials</c:v>
                </c:pt>
                <c:pt idx="4">
                  <c:v>Consumer Staples</c:v>
                </c:pt>
                <c:pt idx="5">
                  <c:v>Healthcare</c:v>
                </c:pt>
                <c:pt idx="6">
                  <c:v>Consumer Discretionary</c:v>
                </c:pt>
                <c:pt idx="7">
                  <c:v>Energy</c:v>
                </c:pt>
                <c:pt idx="8">
                  <c:v>Fixed Income</c:v>
                </c:pt>
                <c:pt idx="9">
                  <c:v>Telecom</c:v>
                </c:pt>
                <c:pt idx="10">
                  <c:v>Utilities</c:v>
                </c:pt>
              </c:strCache>
            </c:strRef>
          </c:cat>
          <c:val>
            <c:numRef>
              <c:f>[Book1]Sheet1!$C$1:$C$11</c:f>
              <c:numCache>
                <c:formatCode>General</c:formatCode>
                <c:ptCount val="11"/>
                <c:pt idx="0">
                  <c:v>9.91</c:v>
                </c:pt>
                <c:pt idx="1">
                  <c:v>-3.3699999999999997</c:v>
                </c:pt>
                <c:pt idx="2">
                  <c:v>-3.8000000000000007</c:v>
                </c:pt>
                <c:pt idx="3">
                  <c:v>-7.2800000000000011</c:v>
                </c:pt>
                <c:pt idx="4">
                  <c:v>-2.4000000000000004</c:v>
                </c:pt>
                <c:pt idx="5">
                  <c:v>-8.65</c:v>
                </c:pt>
                <c:pt idx="6">
                  <c:v>11.170000000000002</c:v>
                </c:pt>
                <c:pt idx="7">
                  <c:v>-2.2000000000000011</c:v>
                </c:pt>
                <c:pt idx="8">
                  <c:v>-8.3600000000000048</c:v>
                </c:pt>
                <c:pt idx="9">
                  <c:v>-9.8800000000000008</c:v>
                </c:pt>
                <c:pt idx="10">
                  <c:v>-10.65</c:v>
                </c:pt>
              </c:numCache>
            </c:numRef>
          </c:val>
        </c:ser>
        <c:axId val="83495936"/>
        <c:axId val="83530496"/>
      </c:barChart>
      <c:catAx>
        <c:axId val="8349593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3530496"/>
        <c:crosses val="autoZero"/>
        <c:auto val="1"/>
        <c:lblAlgn val="ctr"/>
        <c:lblOffset val="100"/>
      </c:catAx>
      <c:valAx>
        <c:axId val="8353049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600"/>
                </a:pPr>
                <a:r>
                  <a:rPr lang="en-GB" sz="1600"/>
                  <a:t>Return (%) above</a:t>
                </a:r>
                <a:r>
                  <a:rPr lang="en-GB" sz="1600" baseline="0"/>
                  <a:t> (below) benchmark</a:t>
                </a:r>
                <a:endParaRPr lang="en-GB" sz="1600"/>
              </a:p>
            </c:rich>
          </c:tx>
        </c:title>
        <c:numFmt formatCode="General" sourceLinked="1"/>
        <c:tickLblPos val="nextTo"/>
        <c:crossAx val="83495936"/>
        <c:crosses val="autoZero"/>
        <c:crossBetween val="between"/>
      </c:valAx>
    </c:plotArea>
    <c:plotVisOnly val="1"/>
    <c:dispBlanksAs val="gap"/>
  </c:chart>
  <c:externalData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6085715" cy="4057143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25" y="0"/>
            <a:ext cx="29781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Calibri" pitchFamily="34" charset="0"/>
              </a:defRPr>
            </a:lvl1pPr>
          </a:lstStyle>
          <a:p>
            <a:fld id="{14E4CDFA-664C-4F9D-AD75-6EE08FDA26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81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87388"/>
            <a:ext cx="4579937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351338"/>
            <a:ext cx="50419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Calibri" pitchFamily="34" charset="0"/>
              </a:defRPr>
            </a:lvl1pPr>
          </a:lstStyle>
          <a:p>
            <a:fld id="{2B4BFCCA-3C19-4E38-B83B-C3EAB0FB29F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B68E1D-7E70-4C40-BF25-94088DF3D1F9}" type="slidenum">
              <a:rPr lang="en-US"/>
              <a:pPr/>
              <a:t>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54F8F-47F7-4881-9D42-41FEC4BD94DD}" type="slidenum">
              <a:rPr lang="en-US"/>
              <a:pPr/>
              <a:t>10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E3434421-8DDE-44B2-A370-31F96A7389E3}" type="slidenum">
              <a:rPr lang="en-US" sz="1200">
                <a:latin typeface="Calibri" pitchFamily="34" charset="0"/>
              </a:rPr>
              <a:pPr algn="r" defTabSz="915988"/>
              <a:t>11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1CACFD8D-03CE-4108-848E-0158A89880C5}" type="slidenum">
              <a:rPr lang="en-US" sz="1200">
                <a:latin typeface="Calibri" pitchFamily="34" charset="0"/>
              </a:rPr>
              <a:pPr algn="r" defTabSz="915988"/>
              <a:t>12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A6DDEF27-29D6-4C5F-97B5-410D70E1364A}" type="slidenum">
              <a:rPr lang="en-US" sz="1200">
                <a:latin typeface="Calibri" pitchFamily="34" charset="0"/>
              </a:rPr>
              <a:pPr algn="r" defTabSz="915988"/>
              <a:t>13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D1D4A1-ADBF-49C7-A481-C59E04555E46}" type="slidenum">
              <a:rPr lang="en-US"/>
              <a:pPr/>
              <a:t>14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34CE538E-EDFE-49F6-B67F-4F09EB5A9B13}" type="slidenum">
              <a:rPr lang="en-US" sz="1200">
                <a:latin typeface="Calibri" pitchFamily="34" charset="0"/>
              </a:rPr>
              <a:pPr algn="r" defTabSz="915988"/>
              <a:t>15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8DF77207-B463-4944-A174-17CE2E1A141B}" type="slidenum">
              <a:rPr lang="en-US" sz="1200">
                <a:latin typeface="Calibri" pitchFamily="34" charset="0"/>
              </a:rPr>
              <a:pPr algn="r" defTabSz="915988"/>
              <a:t>16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00AA2F94-15A0-468A-92AD-F1DF23929D17}" type="slidenum">
              <a:rPr lang="en-US" sz="1200">
                <a:latin typeface="Calibri" pitchFamily="34" charset="0"/>
              </a:rPr>
              <a:pPr algn="r" defTabSz="915988"/>
              <a:t>17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4276B6-4794-4F68-8723-7981A3CA2824}" type="slidenum">
              <a:rPr lang="en-US"/>
              <a:pPr/>
              <a:t>18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28788-7B9E-4194-9A51-F6EE0B992CA3}" type="slidenum">
              <a:rPr lang="en-US"/>
              <a:pPr/>
              <a:t>19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0D80AE-33EA-40DC-93B6-BA47C2D0DA4F}" type="slidenum">
              <a:rPr lang="en-US"/>
              <a:pPr/>
              <a:t>2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6B4B4130-BCD5-4656-BC05-2F71CCC379F1}" type="slidenum">
              <a:rPr lang="en-US" sz="1200">
                <a:latin typeface="Calibri" pitchFamily="34" charset="0"/>
              </a:rPr>
              <a:pPr algn="r" defTabSz="915988"/>
              <a:t>20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476E6CCB-4A21-4C2C-83D5-338E3CBA6240}" type="slidenum">
              <a:rPr lang="en-US" sz="1200">
                <a:latin typeface="Calibri" pitchFamily="34" charset="0"/>
              </a:rPr>
              <a:pPr algn="r" defTabSz="915988"/>
              <a:t>21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A74A5D9D-627E-45B7-A910-316450184CA4}" type="slidenum">
              <a:rPr lang="en-US" sz="1200">
                <a:latin typeface="Calibri" pitchFamily="34" charset="0"/>
              </a:rPr>
              <a:pPr algn="r" defTabSz="915988"/>
              <a:t>22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5F303-1132-4F73-AEA4-A96A302482F9}" type="slidenum">
              <a:rPr lang="en-US"/>
              <a:pPr/>
              <a:t>23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A6646195-9CE7-4E47-A0E1-DFDCB2B40F46}" type="slidenum">
              <a:rPr lang="en-US" sz="1200">
                <a:latin typeface="Calibri" pitchFamily="34" charset="0"/>
              </a:rPr>
              <a:pPr algn="r" defTabSz="915988"/>
              <a:t>24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C4481B48-C708-46BA-B035-56444AC84419}" type="slidenum">
              <a:rPr lang="en-US" sz="1200">
                <a:latin typeface="Calibri" pitchFamily="34" charset="0"/>
              </a:rPr>
              <a:pPr algn="r" defTabSz="915988"/>
              <a:t>25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475F62-7609-4CD1-9415-69FEBE7A5FEF}" type="slidenum">
              <a:rPr lang="en-US"/>
              <a:pPr/>
              <a:t>26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AD2986EC-D706-4B83-BD3A-B10C2DEBABA4}" type="slidenum">
              <a:rPr lang="en-US" sz="1200">
                <a:latin typeface="Calibri" pitchFamily="34" charset="0"/>
              </a:rPr>
              <a:pPr algn="r" defTabSz="915988"/>
              <a:t>27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F36F1E6F-C80C-4021-91E5-70B9393BE8DD}" type="slidenum">
              <a:rPr lang="en-US" sz="1200">
                <a:latin typeface="Calibri" pitchFamily="34" charset="0"/>
              </a:rPr>
              <a:pPr algn="r" defTabSz="915988"/>
              <a:t>28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ACB1D7D5-F3D8-4653-9C98-C7B0C0E8A25B}" type="slidenum">
              <a:rPr lang="en-US" sz="1200">
                <a:latin typeface="Calibri" pitchFamily="34" charset="0"/>
              </a:rPr>
              <a:pPr algn="r" defTabSz="915988"/>
              <a:t>29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546A6E-6158-4EE3-BAB8-AD4C70D07C49}" type="slidenum">
              <a:rPr lang="en-US"/>
              <a:pPr/>
              <a:t>3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21A6457C-9311-4934-8006-9A522E545678}" type="slidenum">
              <a:rPr lang="en-US" sz="1200">
                <a:latin typeface="Calibri" pitchFamily="34" charset="0"/>
              </a:rPr>
              <a:pPr algn="r" defTabSz="915988"/>
              <a:t>30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C40B1-7167-49D7-A0D3-45A4F5B9645D}" type="slidenum">
              <a:rPr lang="en-US"/>
              <a:pPr/>
              <a:t>31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9D4F94E9-9955-4BD8-BBB5-0C1644182146}" type="slidenum">
              <a:rPr lang="en-US" sz="1200">
                <a:latin typeface="Calibri" pitchFamily="34" charset="0"/>
              </a:rPr>
              <a:pPr algn="r" defTabSz="915988"/>
              <a:t>32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52ECCCC3-7212-42C5-B120-D3E183962ACC}" type="slidenum">
              <a:rPr lang="en-US" sz="1200">
                <a:latin typeface="Calibri" pitchFamily="34" charset="0"/>
              </a:rPr>
              <a:pPr algn="r" defTabSz="915988"/>
              <a:t>33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9C99E-3025-4D4B-AB83-BF90C5BB65BC}" type="slidenum">
              <a:rPr lang="en-US"/>
              <a:pPr/>
              <a:t>34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A8BB0E-CDE5-402D-B8AE-4627DE61DBC1}" type="slidenum">
              <a:rPr lang="en-US"/>
              <a:pPr/>
              <a:t>35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C29157-0E2C-4125-A1B4-E5541B0FB718}" type="slidenum">
              <a:rPr lang="en-US"/>
              <a:pPr/>
              <a:t>36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EDBA2ECD-9A4B-4205-A8DE-153DD72A47E8}" type="slidenum">
              <a:rPr lang="en-US" sz="1200">
                <a:latin typeface="Calibri" pitchFamily="34" charset="0"/>
              </a:rPr>
              <a:pPr algn="r" defTabSz="915988"/>
              <a:t>37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1338"/>
            <a:ext cx="5499100" cy="412115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49827ABB-5BBA-4389-9E05-A310679C12A7}" type="slidenum">
              <a:rPr lang="en-US" sz="1200">
                <a:latin typeface="Calibri" pitchFamily="34" charset="0"/>
              </a:rPr>
              <a:pPr algn="r" defTabSz="915988"/>
              <a:t>4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A7E817C5-4A6F-4CDB-A187-C7D0600B8567}" type="slidenum">
              <a:rPr lang="en-US" sz="1200">
                <a:latin typeface="Calibri" pitchFamily="34" charset="0"/>
              </a:rPr>
              <a:pPr algn="r" defTabSz="915988"/>
              <a:t>5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0ECF9B33-9EC4-45A4-81C3-89BFCF5EB8CB}" type="slidenum">
              <a:rPr lang="en-US" sz="1200">
                <a:latin typeface="Calibri" pitchFamily="34" charset="0"/>
              </a:rPr>
              <a:pPr algn="r" defTabSz="915988"/>
              <a:t>6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EA445F-2685-41D9-B2F0-5E69CE0EFD26}" type="slidenum">
              <a:rPr lang="en-US"/>
              <a:pPr/>
              <a:t>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50A9625E-6AEA-428C-A404-89D2B1A1A5C3}" type="slidenum">
              <a:rPr lang="en-US" sz="1200">
                <a:latin typeface="Calibri" pitchFamily="34" charset="0"/>
              </a:rPr>
              <a:pPr algn="r" defTabSz="915988"/>
              <a:t>8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95725" y="8702675"/>
            <a:ext cx="297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14" tIns="45807" rIns="91614" bIns="45807" anchor="b"/>
          <a:lstStyle/>
          <a:p>
            <a:pPr algn="r" defTabSz="915988"/>
            <a:fld id="{0708F381-06CB-45CF-910F-B46CECBDDE41}" type="slidenum">
              <a:rPr lang="en-US" sz="1200">
                <a:latin typeface="Calibri" pitchFamily="34" charset="0"/>
              </a:rPr>
              <a:pPr algn="r" defTabSz="915988"/>
              <a:t>9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3DDF5-46D1-4151-8BE6-358ACE7A5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E4C8A2-E084-41DE-8687-A88438758C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9055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EFDF9-7A23-4D5E-88E5-E7E63C9E4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447800"/>
            <a:ext cx="7086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2362200"/>
            <a:ext cx="3505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2362200"/>
            <a:ext cx="3505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6F9C2-AF91-48DF-A8C4-978190F9FB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447800"/>
            <a:ext cx="7086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600200" y="2362200"/>
            <a:ext cx="7162800" cy="3581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E7F8A-B9B9-4187-A8F6-98FCB3184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Calibri" pitchFamily="34" charset="0"/>
              <a:buChar char="—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861802-157C-4AD3-BBF0-5A2CAF611F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63BEC-6549-4565-9F7B-397355192F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74FC25-AABA-47D2-9D2A-1F9E15D6E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400CE-DB2B-4549-9B3C-1FCC793A6E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2C8BB-A12F-4019-A7FA-C6708E54C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EF98E-A4B0-4661-A7C2-F5AC99FB48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7B3BB-C283-4772-B627-D7D0B96EBC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29AF0-7B95-4918-A9B9-667487003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4478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23622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C7696FF1-FA2C-49D6-9D77-BD353648575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11" descr="Careyrev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8321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819400" y="0"/>
            <a:ext cx="6324600" cy="129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1046" name="AutoShape 22"/>
          <p:cNvSpPr>
            <a:spLocks noChangeArrowheads="1"/>
          </p:cNvSpPr>
          <p:nvPr userDrawn="1"/>
        </p:nvSpPr>
        <p:spPr bwMode="auto">
          <a:xfrm>
            <a:off x="6096000" y="2286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2" name="AutoShape 28"/>
          <p:cNvSpPr>
            <a:spLocks noChangeArrowheads="1"/>
          </p:cNvSpPr>
          <p:nvPr/>
        </p:nvSpPr>
        <p:spPr bwMode="auto">
          <a:xfrm>
            <a:off x="6096000" y="8382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3" name="AutoShape 29"/>
          <p:cNvSpPr>
            <a:spLocks noChangeArrowheads="1"/>
          </p:cNvSpPr>
          <p:nvPr/>
        </p:nvSpPr>
        <p:spPr bwMode="auto">
          <a:xfrm>
            <a:off x="6477000" y="8382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4" name="AutoShape 30"/>
          <p:cNvSpPr>
            <a:spLocks noChangeArrowheads="1"/>
          </p:cNvSpPr>
          <p:nvPr/>
        </p:nvSpPr>
        <p:spPr bwMode="auto">
          <a:xfrm>
            <a:off x="6858000" y="8382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auto">
          <a:xfrm>
            <a:off x="6858000" y="2286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6" name="AutoShape 32"/>
          <p:cNvSpPr>
            <a:spLocks noChangeArrowheads="1"/>
          </p:cNvSpPr>
          <p:nvPr/>
        </p:nvSpPr>
        <p:spPr bwMode="auto">
          <a:xfrm>
            <a:off x="7239000" y="2286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7" name="AutoShape 33"/>
          <p:cNvSpPr>
            <a:spLocks noChangeArrowheads="1"/>
          </p:cNvSpPr>
          <p:nvPr/>
        </p:nvSpPr>
        <p:spPr bwMode="auto">
          <a:xfrm>
            <a:off x="6477000" y="2286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1295400"/>
            <a:ext cx="1447800" cy="55626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1060" name="AutoShape 36"/>
          <p:cNvSpPr>
            <a:spLocks noChangeArrowheads="1"/>
          </p:cNvSpPr>
          <p:nvPr/>
        </p:nvSpPr>
        <p:spPr bwMode="auto">
          <a:xfrm>
            <a:off x="152400" y="15240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INTRODUCTION</a:t>
            </a:r>
          </a:p>
        </p:txBody>
      </p:sp>
      <p:sp>
        <p:nvSpPr>
          <p:cNvPr id="1061" name="AutoShape 37"/>
          <p:cNvSpPr>
            <a:spLocks noChangeArrowheads="1"/>
          </p:cNvSpPr>
          <p:nvPr/>
        </p:nvSpPr>
        <p:spPr bwMode="auto">
          <a:xfrm>
            <a:off x="152400" y="20574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FUND </a:t>
            </a:r>
          </a:p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PERFORMANCE</a:t>
            </a:r>
          </a:p>
        </p:txBody>
      </p:sp>
      <p:sp>
        <p:nvSpPr>
          <p:cNvPr id="1062" name="AutoShape 38"/>
          <p:cNvSpPr>
            <a:spLocks noChangeArrowheads="1"/>
          </p:cNvSpPr>
          <p:nvPr/>
        </p:nvSpPr>
        <p:spPr bwMode="auto">
          <a:xfrm>
            <a:off x="152400" y="31242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PORTFOLIO</a:t>
            </a:r>
          </a:p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STRUCTURE</a:t>
            </a:r>
          </a:p>
        </p:txBody>
      </p:sp>
      <p:sp>
        <p:nvSpPr>
          <p:cNvPr id="1063" name="AutoShape 39"/>
          <p:cNvSpPr>
            <a:spLocks noChangeArrowheads="1"/>
          </p:cNvSpPr>
          <p:nvPr/>
        </p:nvSpPr>
        <p:spPr bwMode="auto">
          <a:xfrm>
            <a:off x="152400" y="36576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SELECTION </a:t>
            </a:r>
          </a:p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PROCESS</a:t>
            </a:r>
          </a:p>
        </p:txBody>
      </p:sp>
      <p:sp>
        <p:nvSpPr>
          <p:cNvPr id="1064" name="AutoShape 40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INVESTMENT</a:t>
            </a:r>
          </a:p>
          <a:p>
            <a:pPr algn="ctr">
              <a:defRPr/>
            </a:pPr>
            <a:r>
              <a:rPr lang="en-US" sz="10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HIGHLIGHTS</a:t>
            </a:r>
          </a:p>
        </p:txBody>
      </p:sp>
      <p:sp>
        <p:nvSpPr>
          <p:cNvPr id="1065" name="AutoShape 41"/>
          <p:cNvSpPr>
            <a:spLocks noChangeArrowheads="1"/>
          </p:cNvSpPr>
          <p:nvPr/>
        </p:nvSpPr>
        <p:spPr bwMode="auto">
          <a:xfrm>
            <a:off x="152400" y="47244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ATTRIBUTION </a:t>
            </a:r>
          </a:p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ANALYSIS</a:t>
            </a:r>
          </a:p>
        </p:txBody>
      </p:sp>
      <p:sp>
        <p:nvSpPr>
          <p:cNvPr id="1066" name="AutoShape 42"/>
          <p:cNvSpPr>
            <a:spLocks noChangeArrowheads="1"/>
          </p:cNvSpPr>
          <p:nvPr/>
        </p:nvSpPr>
        <p:spPr bwMode="auto">
          <a:xfrm>
            <a:off x="152400" y="57912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CONCLUSION</a:t>
            </a:r>
          </a:p>
        </p:txBody>
      </p:sp>
      <p:sp>
        <p:nvSpPr>
          <p:cNvPr id="1067" name="Rectangle 43"/>
          <p:cNvSpPr>
            <a:spLocks noChangeArrowheads="1"/>
          </p:cNvSpPr>
          <p:nvPr/>
        </p:nvSpPr>
        <p:spPr bwMode="auto">
          <a:xfrm>
            <a:off x="7010400" y="0"/>
            <a:ext cx="1524000" cy="152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2819400" y="1066800"/>
            <a:ext cx="6324600" cy="2286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70" name="AutoShape 46"/>
          <p:cNvSpPr>
            <a:spLocks noChangeArrowheads="1"/>
          </p:cNvSpPr>
          <p:nvPr userDrawn="1"/>
        </p:nvSpPr>
        <p:spPr bwMode="auto">
          <a:xfrm>
            <a:off x="152400" y="25908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ECONOMIC </a:t>
            </a:r>
          </a:p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OVERVIEW</a:t>
            </a:r>
          </a:p>
        </p:txBody>
      </p:sp>
      <p:sp>
        <p:nvSpPr>
          <p:cNvPr id="28" name="AutoShape 42"/>
          <p:cNvSpPr>
            <a:spLocks noChangeArrowheads="1"/>
          </p:cNvSpPr>
          <p:nvPr userDrawn="1"/>
        </p:nvSpPr>
        <p:spPr bwMode="auto">
          <a:xfrm>
            <a:off x="152400" y="63246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rgbClr val="800000"/>
                </a:solidFill>
                <a:latin typeface="Calibri" pitchFamily="34" charset="0"/>
                <a:cs typeface="+mn-cs"/>
              </a:rPr>
              <a:t>APPENDICES</a:t>
            </a:r>
          </a:p>
        </p:txBody>
      </p:sp>
      <p:sp>
        <p:nvSpPr>
          <p:cNvPr id="29" name="AutoShape 32"/>
          <p:cNvSpPr>
            <a:spLocks noChangeArrowheads="1"/>
          </p:cNvSpPr>
          <p:nvPr userDrawn="1"/>
        </p:nvSpPr>
        <p:spPr bwMode="auto">
          <a:xfrm>
            <a:off x="7620000" y="2286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7315200" y="465138"/>
            <a:ext cx="17526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Undergraduate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SIM Fund</a:t>
            </a:r>
            <a:r>
              <a:rPr lang="en-US" sz="1100" dirty="0">
                <a:solidFill>
                  <a:srgbClr val="800000"/>
                </a:solidFill>
                <a:latin typeface="Garamond" pitchFamily="18" charset="0"/>
                <a:cs typeface="+mn-cs"/>
              </a:rPr>
              <a:t> </a:t>
            </a:r>
          </a:p>
          <a:p>
            <a:pPr algn="ctr">
              <a:defRPr/>
            </a:pPr>
            <a:r>
              <a:rPr lang="en-US" sz="9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Student Investment Management Fund</a:t>
            </a:r>
            <a:r>
              <a:rPr lang="en-US" sz="900" dirty="0">
                <a:solidFill>
                  <a:srgbClr val="FFCC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 </a:t>
            </a:r>
          </a:p>
        </p:txBody>
      </p:sp>
      <p:sp>
        <p:nvSpPr>
          <p:cNvPr id="30" name="AutoShape 29"/>
          <p:cNvSpPr>
            <a:spLocks noChangeArrowheads="1"/>
          </p:cNvSpPr>
          <p:nvPr userDrawn="1"/>
        </p:nvSpPr>
        <p:spPr bwMode="auto">
          <a:xfrm>
            <a:off x="6858000" y="5334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" name="AutoShape 29"/>
          <p:cNvSpPr>
            <a:spLocks noChangeArrowheads="1"/>
          </p:cNvSpPr>
          <p:nvPr userDrawn="1"/>
        </p:nvSpPr>
        <p:spPr bwMode="auto">
          <a:xfrm>
            <a:off x="6096000" y="5334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" name="AutoShape 30"/>
          <p:cNvSpPr>
            <a:spLocks noChangeArrowheads="1"/>
          </p:cNvSpPr>
          <p:nvPr userDrawn="1"/>
        </p:nvSpPr>
        <p:spPr bwMode="auto">
          <a:xfrm>
            <a:off x="6477000" y="533400"/>
            <a:ext cx="228600" cy="228600"/>
          </a:xfrm>
          <a:prstGeom prst="flowChartAlternateProcess">
            <a:avLst/>
          </a:prstGeom>
          <a:noFill/>
          <a:ln w="16510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" name="AutoShape 42"/>
          <p:cNvSpPr>
            <a:spLocks noChangeArrowheads="1"/>
          </p:cNvSpPr>
          <p:nvPr userDrawn="1"/>
        </p:nvSpPr>
        <p:spPr bwMode="auto">
          <a:xfrm>
            <a:off x="152400" y="5257800"/>
            <a:ext cx="1219200" cy="381000"/>
          </a:xfrm>
          <a:prstGeom prst="flowChartAlternateProcess">
            <a:avLst/>
          </a:prstGeom>
          <a:noFill/>
          <a:ln w="190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>
                <a:solidFill>
                  <a:srgbClr val="800000"/>
                </a:solidFill>
                <a:latin typeface="Calibri" pitchFamily="34" charset="0"/>
              </a:rPr>
              <a:t>THESIS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09800"/>
            <a:ext cx="7924800" cy="1470025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Book Antiqua" pitchFamily="18" charset="0"/>
              </a:rPr>
              <a:t>W. P. Carey School of Business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9342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latin typeface="Book Antiqua" pitchFamily="18" charset="0"/>
              </a:rPr>
              <a:t>     Undergraduate Maroon &amp; Gold Value Fund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Semi-Annual Meeting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>
                <a:latin typeface="Book Antiqua" pitchFamily="18" charset="0"/>
              </a:rPr>
              <a:t>April 30</a:t>
            </a:r>
            <a:r>
              <a:rPr lang="en-US" sz="1800" baseline="30000" smtClean="0">
                <a:latin typeface="Book Antiqua" pitchFamily="18" charset="0"/>
              </a:rPr>
              <a:t>th</a:t>
            </a:r>
            <a:r>
              <a:rPr lang="en-US" sz="1800" smtClean="0">
                <a:latin typeface="Book Antiqua" pitchFamily="18" charset="0"/>
              </a:rPr>
              <a:t>, 2010</a:t>
            </a:r>
          </a:p>
        </p:txBody>
      </p:sp>
      <p:sp>
        <p:nvSpPr>
          <p:cNvPr id="314372" name="AutoShape 4"/>
          <p:cNvSpPr>
            <a:spLocks noChangeArrowheads="1"/>
          </p:cNvSpPr>
          <p:nvPr/>
        </p:nvSpPr>
        <p:spPr bwMode="auto">
          <a:xfrm>
            <a:off x="152400" y="1524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+mn-cs"/>
              </a:rPr>
              <a:t>INTRODUCTION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32BE29-1ED7-4CE7-9712-4E1FD9AE581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057400" y="2133600"/>
            <a:ext cx="6553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Portfolio Structural Decisions</a:t>
            </a:r>
          </a:p>
        </p:txBody>
      </p:sp>
      <p:sp>
        <p:nvSpPr>
          <p:cNvPr id="11267" name="AutoShape 6"/>
          <p:cNvSpPr>
            <a:spLocks noChangeArrowheads="1"/>
          </p:cNvSpPr>
          <p:nvPr/>
        </p:nvSpPr>
        <p:spPr bwMode="auto">
          <a:xfrm>
            <a:off x="152400" y="31242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PORTFOLIO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STRUCTURE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0" y="3810000"/>
            <a:ext cx="457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kern="0" dirty="0">
                <a:latin typeface="Book Antiqua" pitchFamily="18" charset="0"/>
                <a:cs typeface="+mn-cs"/>
              </a:rPr>
              <a:t>Portfolio | Allocation</a:t>
            </a:r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6943B2-CEB8-4075-982D-738EE266C15E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6"/>
          <p:cNvSpPr>
            <a:spLocks noChangeArrowheads="1"/>
          </p:cNvSpPr>
          <p:nvPr/>
        </p:nvSpPr>
        <p:spPr bwMode="auto">
          <a:xfrm>
            <a:off x="152400" y="31242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PORTFOLIO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STRUCTURE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Portfolio</a:t>
            </a:r>
          </a:p>
        </p:txBody>
      </p:sp>
      <p:sp>
        <p:nvSpPr>
          <p:cNvPr id="12292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5CF1BD5-C0FE-4F3D-9B51-0CD0D2A85B7A}" type="slidenum">
              <a:rPr lang="en-US" sz="1200">
                <a:latin typeface="Book Antiqua" pitchFamily="18" charset="0"/>
              </a:rPr>
              <a:pPr algn="r"/>
              <a:t>11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Diversified, large-cap fund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Large-cap with market capitalization of $7bn+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Financially strong companies with concentration in  those with strong access to U. S. capital markets and other G7 countries.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 Companies able to take advantage of opportunities, especially those opportunities that present themselves in foreign markets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6"/>
          <p:cNvSpPr>
            <a:spLocks noChangeArrowheads="1"/>
          </p:cNvSpPr>
          <p:nvPr/>
        </p:nvSpPr>
        <p:spPr bwMode="auto">
          <a:xfrm>
            <a:off x="152400" y="31242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PORTFOLIO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STRUCTURE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Allocation</a:t>
            </a:r>
          </a:p>
        </p:txBody>
      </p:sp>
      <p:sp>
        <p:nvSpPr>
          <p:cNvPr id="13316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38EF138-D760-47A1-9B9C-FD180E642FEE}" type="slidenum">
              <a:rPr lang="en-US" sz="1200">
                <a:latin typeface="Book Antiqua" pitchFamily="18" charset="0"/>
              </a:rPr>
              <a:pPr algn="r"/>
              <a:t>12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Diversification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Strategy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>
                <a:latin typeface="Book Antiqua" pitchFamily="18" charset="0"/>
              </a:rPr>
              <a:t>9 sectors, 1 fixed income position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>
                <a:latin typeface="Book Antiqua" pitchFamily="18" charset="0"/>
              </a:rPr>
              <a:t>Sector analyst recommended weighting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>
                <a:latin typeface="Book Antiqua" pitchFamily="18" charset="0"/>
              </a:rPr>
              <a:t>Depended on our economic view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590800"/>
            <a:ext cx="7010400" cy="409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AutoShape 6"/>
          <p:cNvSpPr>
            <a:spLocks noChangeArrowheads="1"/>
          </p:cNvSpPr>
          <p:nvPr/>
        </p:nvSpPr>
        <p:spPr bwMode="auto">
          <a:xfrm>
            <a:off x="152400" y="31242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PORTFOLIO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STRUCTURE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Allocation</a:t>
            </a:r>
          </a:p>
        </p:txBody>
      </p:sp>
      <p:sp>
        <p:nvSpPr>
          <p:cNvPr id="14341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24E192A-27F3-4988-8E15-79A71B603099}" type="slidenum">
              <a:rPr lang="en-US" sz="1200">
                <a:latin typeface="Book Antiqua" pitchFamily="18" charset="0"/>
              </a:rPr>
              <a:pPr algn="r"/>
              <a:t>13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3657600" y="20574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Book Antiqua" pitchFamily="18" charset="0"/>
              </a:rPr>
              <a:t>By Market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676400" y="2209800"/>
            <a:ext cx="72390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Investment Selection Process</a:t>
            </a:r>
          </a:p>
        </p:txBody>
      </p:sp>
      <p:sp>
        <p:nvSpPr>
          <p:cNvPr id="15363" name="AutoShape 6"/>
          <p:cNvSpPr>
            <a:spLocks noChangeArrowheads="1"/>
          </p:cNvSpPr>
          <p:nvPr/>
        </p:nvSpPr>
        <p:spPr bwMode="auto">
          <a:xfrm>
            <a:off x="152400" y="3657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SELECTION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1828800" y="3886200"/>
            <a:ext cx="693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Book Antiqua" pitchFamily="18" charset="0"/>
              </a:rPr>
              <a:t>Sector reports | Investment reports | Committee</a:t>
            </a:r>
          </a:p>
        </p:txBody>
      </p:sp>
      <p:sp>
        <p:nvSpPr>
          <p:cNvPr id="1536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2C0CE-6A87-48F9-947D-46EC2914A46F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6"/>
          <p:cNvSpPr>
            <a:spLocks noChangeArrowheads="1"/>
          </p:cNvSpPr>
          <p:nvPr/>
        </p:nvSpPr>
        <p:spPr bwMode="auto">
          <a:xfrm>
            <a:off x="152400" y="3657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SELECTION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Sector Reports</a:t>
            </a:r>
          </a:p>
        </p:txBody>
      </p:sp>
      <p:sp>
        <p:nvSpPr>
          <p:cNvPr id="16388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Implemented top-down analysis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Updated previous reports to include recent data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Determined view by examining: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Economic reports, performance charts, industry publications, Wall Street research reports, major companies reported earnings</a:t>
            </a:r>
            <a:endParaRPr lang="en-US" sz="1800" i="1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sp>
        <p:nvSpPr>
          <p:cNvPr id="16389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5C7E1EB-29FC-4045-89D6-38BD12623E3D}" type="slidenum">
              <a:rPr lang="en-US" sz="1200">
                <a:latin typeface="Book Antiqua" pitchFamily="18" charset="0"/>
              </a:rPr>
              <a:pPr algn="r"/>
              <a:t>15</a:t>
            </a:fld>
            <a:endParaRPr lang="en-US" sz="120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6"/>
          <p:cNvSpPr>
            <a:spLocks noChangeArrowheads="1"/>
          </p:cNvSpPr>
          <p:nvPr/>
        </p:nvSpPr>
        <p:spPr bwMode="auto">
          <a:xfrm>
            <a:off x="152400" y="3657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SELECTION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Investment Reports</a:t>
            </a:r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Industry overview</a:t>
            </a:r>
            <a:endParaRPr lang="en-US" sz="1800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Fundamental analysis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P/E, P/B, Revenue Growth, ROE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Company changes from last semester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Did the fundamentals of the company change?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Does it fit with the new economic outlook?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Are there better opportunities within the sector?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Buy/Hold/Sell recommendation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sp>
        <p:nvSpPr>
          <p:cNvPr id="17413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B3235FD-16A5-4219-BDC6-60127C9113C7}" type="slidenum">
              <a:rPr lang="en-US" sz="1200">
                <a:latin typeface="Book Antiqua" pitchFamily="18" charset="0"/>
              </a:rPr>
              <a:pPr algn="r"/>
              <a:t>16</a:t>
            </a:fld>
            <a:endParaRPr lang="en-US" sz="120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6"/>
          <p:cNvSpPr>
            <a:spLocks noChangeArrowheads="1"/>
          </p:cNvSpPr>
          <p:nvPr/>
        </p:nvSpPr>
        <p:spPr bwMode="auto">
          <a:xfrm>
            <a:off x="152400" y="3657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SELECTION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Committee, Monitoring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Committee decision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Vetting process/due diligence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Majority consensus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Monitoring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Company briefings &amp; industry updates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  <p:sp>
        <p:nvSpPr>
          <p:cNvPr id="18437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4F385B6-FFFB-40E6-B8D9-BBD3F71EA67A}" type="slidenum">
              <a:rPr lang="en-US" sz="1200">
                <a:latin typeface="Book Antiqua" pitchFamily="18" charset="0"/>
              </a:rPr>
              <a:pPr algn="r"/>
              <a:t>17</a:t>
            </a:fld>
            <a:endParaRPr lang="en-US" sz="120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90600" y="2130425"/>
            <a:ext cx="7924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Stocks to Highlight</a:t>
            </a:r>
          </a:p>
        </p:txBody>
      </p:sp>
      <p:sp>
        <p:nvSpPr>
          <p:cNvPr id="19459" name="AutoShape 6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INVESTMENT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HIGHLIGHTS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1752600" y="3810000"/>
            <a:ext cx="693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Book Antiqua" pitchFamily="18" charset="0"/>
              </a:rPr>
              <a:t>POSCO (PKX)</a:t>
            </a:r>
            <a:r>
              <a:rPr lang="en-US" b="1">
                <a:latin typeface="Book Antiqua" pitchFamily="18" charset="0"/>
              </a:rPr>
              <a:t> | </a:t>
            </a:r>
            <a:r>
              <a:rPr lang="en-US">
                <a:latin typeface="Book Antiqua" pitchFamily="18" charset="0"/>
              </a:rPr>
              <a:t>Brookfield Properties (BPO)</a:t>
            </a:r>
            <a:endParaRPr lang="en-US" i="1">
              <a:latin typeface="Book Antiqua" pitchFamily="18" charset="0"/>
            </a:endParaRPr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FC136D-48FC-4600-B8CE-A62C01207F2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POSCO (PKX)</a:t>
            </a:r>
          </a:p>
        </p:txBody>
      </p:sp>
      <p:sp>
        <p:nvSpPr>
          <p:cNvPr id="20483" name="AutoShape 6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INVESTMENT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HIGHLIGHTS</a:t>
            </a:r>
          </a:p>
        </p:txBody>
      </p:sp>
      <p:sp>
        <p:nvSpPr>
          <p:cNvPr id="2048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E94075-761B-4E18-AC4C-72E4AEE1B1A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5" name="Title 1"/>
          <p:cNvSpPr>
            <a:spLocks/>
          </p:cNvSpPr>
          <p:nvPr/>
        </p:nvSpPr>
        <p:spPr bwMode="auto">
          <a:xfrm>
            <a:off x="2667000" y="1981200"/>
            <a:ext cx="525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600">
                <a:solidFill>
                  <a:schemeClr val="tx2"/>
                </a:solidFill>
                <a:latin typeface="Book Antiqua" pitchFamily="18" charset="0"/>
              </a:rPr>
              <a:t>Holding Period Return= -.82%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602956" y="2519630"/>
          <a:ext cx="7078331" cy="4104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Today’s 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209800"/>
            <a:ext cx="7162800" cy="3581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Team introduction &amp; fund 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Fund performance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Economic outlook &amp; market overview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Portfolio structure decisions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Investment selection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Investments to highlight: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Book Antiqua" pitchFamily="18" charset="0"/>
              </a:rPr>
              <a:t>POSCO (PKX)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latin typeface="Book Antiqua" pitchFamily="18" charset="0"/>
              </a:rPr>
              <a:t>Brookfield Properties (BPO)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Attribution analysis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Thesis overview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Book Antiqua" pitchFamily="18" charset="0"/>
              </a:rPr>
              <a:t>Lessons learned &amp; conclusion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316420" name="AutoShape 4"/>
          <p:cNvSpPr>
            <a:spLocks noChangeArrowheads="1"/>
          </p:cNvSpPr>
          <p:nvPr/>
        </p:nvSpPr>
        <p:spPr bwMode="auto">
          <a:xfrm>
            <a:off x="152400" y="1524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254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+mn-cs"/>
              </a:rPr>
              <a:t>INTRODUCTION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6A5E55-99BC-4427-8D57-8AC5BC13C40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POSCO (PKX) – Reasons for purchase</a:t>
            </a:r>
          </a:p>
        </p:txBody>
      </p:sp>
      <p:sp>
        <p:nvSpPr>
          <p:cNvPr id="21507" name="AutoShape 6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INVESTMENT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HIGHLIGHTS</a:t>
            </a:r>
          </a:p>
        </p:txBody>
      </p:sp>
      <p:sp>
        <p:nvSpPr>
          <p:cNvPr id="21508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DC3AAB4-5D78-4AEF-847A-6A9BBFB5A6BD}" type="slidenum">
              <a:rPr lang="en-US" sz="1200">
                <a:latin typeface="Book Antiqua" pitchFamily="18" charset="0"/>
              </a:rPr>
              <a:pPr algn="r"/>
              <a:t>20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21509" name="Content Placeholder 3"/>
          <p:cNvSpPr>
            <a:spLocks/>
          </p:cNvSpPr>
          <p:nvPr/>
        </p:nvSpPr>
        <p:spPr bwMode="auto">
          <a:xfrm>
            <a:off x="1524000" y="2133600"/>
            <a:ext cx="731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Exposure to China, India growth projects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Steel attractive over other basic materials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Leader in operational efficiency, room for margin growth</a:t>
            </a:r>
            <a:endParaRPr lang="en-US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POSCO (PKX) – Holding Period Events</a:t>
            </a:r>
          </a:p>
        </p:txBody>
      </p:sp>
      <p:sp>
        <p:nvSpPr>
          <p:cNvPr id="22531" name="AutoShape 6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INVESTMENT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HIGHLIGHTS</a:t>
            </a:r>
          </a:p>
        </p:txBody>
      </p:sp>
      <p:sp>
        <p:nvSpPr>
          <p:cNvPr id="22532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C8839C7-81C6-4EC8-99E4-9255074B4564}" type="slidenum">
              <a:rPr lang="en-US" sz="1200">
                <a:latin typeface="Book Antiqua" pitchFamily="18" charset="0"/>
              </a:rPr>
              <a:pPr algn="r"/>
              <a:t>21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22533" name="Content Placeholder 2"/>
          <p:cNvSpPr>
            <a:spLocks/>
          </p:cNvSpPr>
          <p:nvPr/>
        </p:nvSpPr>
        <p:spPr bwMode="auto">
          <a:xfrm>
            <a:off x="1600200" y="2133600"/>
            <a:ext cx="8229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China steel contract renegotiation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Korean Won appreciated 5% against dollar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Daewoo acquisition negotiations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Economic recovery in BRIC nations sustained high volumes of sales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3152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POSCO (PKX) – Performance against peers</a:t>
            </a:r>
          </a:p>
        </p:txBody>
      </p:sp>
      <p:sp>
        <p:nvSpPr>
          <p:cNvPr id="23555" name="AutoShape 6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INVESTMENT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HIGHLIGHTS</a:t>
            </a:r>
          </a:p>
        </p:txBody>
      </p:sp>
      <p:sp>
        <p:nvSpPr>
          <p:cNvPr id="23556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79842EF-9A8D-4737-A772-80B06E642FE3}" type="slidenum">
              <a:rPr lang="en-US" sz="1200">
                <a:latin typeface="Book Antiqua" pitchFamily="18" charset="0"/>
              </a:rPr>
              <a:pPr algn="r"/>
              <a:t>22</a:t>
            </a:fld>
            <a:endParaRPr lang="en-US" sz="1200">
              <a:latin typeface="Book Antiqua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0" y="2057400"/>
          <a:ext cx="7467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Brookfield Properties (BPO)</a:t>
            </a:r>
          </a:p>
        </p:txBody>
      </p:sp>
      <p:sp>
        <p:nvSpPr>
          <p:cNvPr id="24579" name="AutoShape 6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INVESTMENT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HIGHLIGHTS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30E53B-907E-4702-BDE2-82F8EBA640CA}" type="slidenum">
              <a:rPr lang="en-US"/>
              <a:pPr/>
              <a:t>23</a:t>
            </a:fld>
            <a:endParaRPr lang="en-US"/>
          </a:p>
        </p:txBody>
      </p:sp>
      <p:sp>
        <p:nvSpPr>
          <p:cNvPr id="24581" name="TextBox 5"/>
          <p:cNvSpPr txBox="1">
            <a:spLocks noChangeArrowheads="1"/>
          </p:cNvSpPr>
          <p:nvPr/>
        </p:nvSpPr>
        <p:spPr bwMode="auto">
          <a:xfrm>
            <a:off x="2667000" y="1981200"/>
            <a:ext cx="52578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>
                <a:latin typeface="Book Antiqua" pitchFamily="18" charset="0"/>
              </a:rPr>
              <a:t>Holding Period Return: +17.64%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530350" y="2212975"/>
          <a:ext cx="7324725" cy="4059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Brookfield Properties (BPO)</a:t>
            </a:r>
          </a:p>
        </p:txBody>
      </p:sp>
      <p:sp>
        <p:nvSpPr>
          <p:cNvPr id="25603" name="AutoShape 6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INVESTMENT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HIGHLIGHTS</a:t>
            </a:r>
          </a:p>
        </p:txBody>
      </p:sp>
      <p:sp>
        <p:nvSpPr>
          <p:cNvPr id="2560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40D8B2F-0AB6-4941-BB97-953DC2433816}" type="slidenum">
              <a:rPr lang="en-US" sz="1200">
                <a:latin typeface="Book Antiqua" pitchFamily="18" charset="0"/>
              </a:rPr>
              <a:pPr algn="r"/>
              <a:t>24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25605" name="Text Placeholder 4"/>
          <p:cNvSpPr>
            <a:spLocks/>
          </p:cNvSpPr>
          <p:nvPr/>
        </p:nvSpPr>
        <p:spPr bwMode="auto">
          <a:xfrm>
            <a:off x="1600200" y="2057400"/>
            <a:ext cx="7543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spcBef>
                <a:spcPct val="20000"/>
              </a:spcBef>
            </a:pPr>
            <a:r>
              <a:rPr lang="en-US" b="1">
                <a:latin typeface="Book Antiqua" pitchFamily="18" charset="0"/>
              </a:rPr>
              <a:t>Reasons for Commercial Real Estate Exposure </a:t>
            </a:r>
            <a:endParaRPr lang="en-US" b="1">
              <a:latin typeface="Calibri" pitchFamily="34" charset="0"/>
            </a:endParaRPr>
          </a:p>
        </p:txBody>
      </p:sp>
      <p:sp>
        <p:nvSpPr>
          <p:cNvPr id="25606" name="Content Placeholder 5"/>
          <p:cNvSpPr>
            <a:spLocks/>
          </p:cNvSpPr>
          <p:nvPr/>
        </p:nvSpPr>
        <p:spPr bwMode="auto">
          <a:xfrm>
            <a:off x="1524000" y="2590800"/>
            <a:ext cx="7467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6075" indent="-346075">
              <a:spcBef>
                <a:spcPts val="438"/>
              </a:spcBef>
              <a:buSzPct val="100000"/>
              <a:buFont typeface="Calibri" pitchFamily="34" charset="0"/>
              <a:buChar char="•"/>
            </a:pPr>
            <a:r>
              <a:rPr lang="en-US">
                <a:latin typeface="Book Antiqua" pitchFamily="18" charset="0"/>
              </a:rPr>
              <a:t>Credit Spreads on CMBS were tightening</a:t>
            </a:r>
          </a:p>
          <a:p>
            <a:pPr marL="346075" indent="-346075">
              <a:spcBef>
                <a:spcPts val="438"/>
              </a:spcBef>
              <a:buSzPct val="100000"/>
              <a:buFont typeface="Calibri" pitchFamily="34" charset="0"/>
              <a:buChar char="•"/>
            </a:pPr>
            <a:r>
              <a:rPr lang="en-US">
                <a:latin typeface="Book Antiqua" pitchFamily="18" charset="0"/>
              </a:rPr>
              <a:t>Significant headline risk priced into stock</a:t>
            </a:r>
          </a:p>
          <a:p>
            <a:pPr marL="346075" indent="-346075">
              <a:spcBef>
                <a:spcPts val="438"/>
              </a:spcBef>
              <a:buSzPct val="100000"/>
              <a:buFont typeface="Calibri" pitchFamily="34" charset="0"/>
              <a:buChar char="•"/>
            </a:pPr>
            <a:r>
              <a:rPr lang="en-US">
                <a:latin typeface="Book Antiqua" pitchFamily="18" charset="0"/>
              </a:rPr>
              <a:t>Empire State Manufacturing Survey and Philadelphia Fed manufacturing index showed improvement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Brookfield Properties (BPO)</a:t>
            </a:r>
          </a:p>
        </p:txBody>
      </p:sp>
      <p:sp>
        <p:nvSpPr>
          <p:cNvPr id="26627" name="AutoShape 6"/>
          <p:cNvSpPr>
            <a:spLocks noChangeArrowheads="1"/>
          </p:cNvSpPr>
          <p:nvPr/>
        </p:nvSpPr>
        <p:spPr bwMode="auto">
          <a:xfrm>
            <a:off x="152400" y="41910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INVESTMENT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HIGHLIGHTS</a:t>
            </a:r>
          </a:p>
        </p:txBody>
      </p:sp>
      <p:sp>
        <p:nvSpPr>
          <p:cNvPr id="2662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C300130-2239-4027-9C6B-4E154052674D}" type="slidenum">
              <a:rPr lang="en-US" sz="1200">
                <a:latin typeface="Book Antiqua" pitchFamily="18" charset="0"/>
              </a:rPr>
              <a:pPr algn="r"/>
              <a:t>25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1600200" y="2057400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Book Antiqua" pitchFamily="18" charset="0"/>
              </a:rPr>
              <a:t>Reasons for BPO Purchase</a:t>
            </a:r>
          </a:p>
        </p:txBody>
      </p:sp>
      <p:sp>
        <p:nvSpPr>
          <p:cNvPr id="26630" name="Content Placeholder 2"/>
          <p:cNvSpPr>
            <a:spLocks/>
          </p:cNvSpPr>
          <p:nvPr/>
        </p:nvSpPr>
        <p:spPr bwMode="auto">
          <a:xfrm>
            <a:off x="1600200" y="2514600"/>
            <a:ext cx="7162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Premier tenants in high growth industries; financials, energy &amp; professional services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Heavy exposure to downtown cores in supply constrained markets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Average 95% occupancy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Rated BBB (high) by DBRS Credit Rating Agency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Above average market capitalization</a:t>
            </a:r>
          </a:p>
          <a:p>
            <a:pPr marL="342900" indent="-342900" eaLnBrk="0" hangingPunct="0">
              <a:spcBef>
                <a:spcPct val="20000"/>
              </a:spcBef>
            </a:pPr>
            <a:endParaRPr lang="en-US" sz="180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362200" y="2133600"/>
            <a:ext cx="59436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Attribution Analysis</a:t>
            </a:r>
          </a:p>
        </p:txBody>
      </p:sp>
      <p:sp>
        <p:nvSpPr>
          <p:cNvPr id="27651" name="AutoShape 6"/>
          <p:cNvSpPr>
            <a:spLocks noChangeArrowheads="1"/>
          </p:cNvSpPr>
          <p:nvPr/>
        </p:nvSpPr>
        <p:spPr bwMode="auto">
          <a:xfrm>
            <a:off x="152400" y="47244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ATTRIBUTION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ANALYSIS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705EF7-22B9-4135-B12E-35AA4C986EF9}" type="slidenum">
              <a:rPr lang="en-US"/>
              <a:pPr/>
              <a:t>26</a:t>
            </a:fld>
            <a:endParaRPr lang="en-US"/>
          </a:p>
        </p:txBody>
      </p:sp>
      <p:sp>
        <p:nvSpPr>
          <p:cNvPr id="27653" name="Rectangle 3"/>
          <p:cNvSpPr txBox="1">
            <a:spLocks noChangeArrowheads="1"/>
          </p:cNvSpPr>
          <p:nvPr/>
        </p:nvSpPr>
        <p:spPr bwMode="auto">
          <a:xfrm>
            <a:off x="1828800" y="37338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Book Antiqua" pitchFamily="18" charset="0"/>
              </a:rPr>
              <a:t>Weighted Portfolio Return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6"/>
          <p:cNvSpPr>
            <a:spLocks noChangeArrowheads="1"/>
          </p:cNvSpPr>
          <p:nvPr/>
        </p:nvSpPr>
        <p:spPr bwMode="auto">
          <a:xfrm>
            <a:off x="152400" y="47244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ATTRIBUTION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ANALYSIS</a:t>
            </a:r>
          </a:p>
        </p:txBody>
      </p:sp>
      <p:sp>
        <p:nvSpPr>
          <p:cNvPr id="2867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92ABB34-513B-4435-A9C5-C78EEF00D790}" type="slidenum">
              <a:rPr lang="en-US" sz="1200">
                <a:latin typeface="Book Antiqua" pitchFamily="18" charset="0"/>
              </a:rPr>
              <a:pPr algn="r"/>
              <a:t>27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1600200" y="12192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Book Antiqua" pitchFamily="18" charset="0"/>
              </a:rPr>
              <a:t>Weighted Portfolio Return</a:t>
            </a:r>
          </a:p>
        </p:txBody>
      </p:sp>
      <p:graphicFrame>
        <p:nvGraphicFramePr>
          <p:cNvPr id="17" name="Chart 16"/>
          <p:cNvGraphicFramePr>
            <a:graphicFrameLocks noGrp="1"/>
          </p:cNvGraphicFramePr>
          <p:nvPr/>
        </p:nvGraphicFramePr>
        <p:xfrm>
          <a:off x="1758782" y="1910892"/>
          <a:ext cx="6972638" cy="3689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00200" y="5562600"/>
            <a:ext cx="6248400" cy="11525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  <a:cs typeface="Arial" charset="0"/>
              </a:rPr>
              <a:t>Portfolio Return - Benchmark Return = Total Return Difference</a:t>
            </a:r>
          </a:p>
          <a:p>
            <a:endParaRPr lang="en-US" sz="600">
              <a:solidFill>
                <a:srgbClr val="000000"/>
              </a:solidFill>
              <a:latin typeface="Book Antiqua" pitchFamily="18" charset="0"/>
              <a:ea typeface="ＭＳ Ｐゴシック" pitchFamily="34" charset="-128"/>
              <a:cs typeface="Arial" charset="0"/>
            </a:endParaRPr>
          </a:p>
          <a:p>
            <a:pPr algn="ctr"/>
            <a:r>
              <a:rPr lang="en-US" sz="1400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  <a:cs typeface="Arial" charset="0"/>
              </a:rPr>
              <a:t>6.78% - 10.07% =  -3.29%</a:t>
            </a:r>
          </a:p>
          <a:p>
            <a:endParaRPr lang="en-US" sz="600">
              <a:solidFill>
                <a:srgbClr val="000000"/>
              </a:solidFill>
              <a:latin typeface="Book Antiqua" pitchFamily="18" charset="0"/>
              <a:ea typeface="ＭＳ Ｐゴシック" pitchFamily="34" charset="-128"/>
              <a:cs typeface="Arial" charset="0"/>
            </a:endParaRPr>
          </a:p>
          <a:p>
            <a:pPr algn="ctr"/>
            <a:r>
              <a:rPr lang="en-US" sz="1400">
                <a:solidFill>
                  <a:srgbClr val="000000"/>
                </a:solidFill>
                <a:latin typeface="Book Antiqua" pitchFamily="18" charset="0"/>
                <a:ea typeface="ＭＳ Ｐゴシック" pitchFamily="34" charset="-128"/>
                <a:cs typeface="Arial" charset="0"/>
              </a:rPr>
              <a:t>**Based on holding period of Fifth-Third report (Holding Period 11/20/2009-4/16/2010) </a:t>
            </a:r>
            <a:endParaRPr lang="en-US" sz="1400" b="1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05400" y="5791200"/>
            <a:ext cx="609600" cy="4572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i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 txBox="1">
            <a:spLocks noChangeArrowheads="1"/>
          </p:cNvSpPr>
          <p:nvPr/>
        </p:nvSpPr>
        <p:spPr bwMode="auto">
          <a:xfrm>
            <a:off x="990600" y="2130425"/>
            <a:ext cx="7924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tx2"/>
                </a:solidFill>
                <a:latin typeface="Book Antiqua" pitchFamily="18" charset="0"/>
              </a:rPr>
              <a:t>Thesis Overview</a:t>
            </a:r>
          </a:p>
        </p:txBody>
      </p:sp>
      <p:sp>
        <p:nvSpPr>
          <p:cNvPr id="29699" name="AutoShape 6"/>
          <p:cNvSpPr>
            <a:spLocks noChangeArrowheads="1"/>
          </p:cNvSpPr>
          <p:nvPr/>
        </p:nvSpPr>
        <p:spPr bwMode="auto">
          <a:xfrm>
            <a:off x="152400" y="52578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THESIS</a:t>
            </a:r>
          </a:p>
        </p:txBody>
      </p:sp>
      <p:sp>
        <p:nvSpPr>
          <p:cNvPr id="29700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5E8F370-8EA0-42A2-96E9-BEA4D1DC1FAE}" type="slidenum">
              <a:rPr lang="en-US" sz="1200">
                <a:latin typeface="Book Antiqua" pitchFamily="18" charset="0"/>
              </a:rPr>
              <a:pPr algn="r"/>
              <a:t>28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29701" name="Rectangle 3"/>
          <p:cNvSpPr txBox="1">
            <a:spLocks noChangeArrowheads="1"/>
          </p:cNvSpPr>
          <p:nvPr/>
        </p:nvSpPr>
        <p:spPr bwMode="auto">
          <a:xfrm>
            <a:off x="1828800" y="35052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Book Antiqua" pitchFamily="18" charset="0"/>
              </a:rPr>
              <a:t>Earnings Performance and its Correlation with Voting Premiums in Dual-Class Equity Structures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en-US" i="1">
              <a:latin typeface="Book Antiqua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Book Antiqua" pitchFamily="18" charset="0"/>
              </a:rPr>
              <a:t>Overview|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6"/>
          <p:cNvSpPr>
            <a:spLocks noChangeArrowheads="1"/>
          </p:cNvSpPr>
          <p:nvPr/>
        </p:nvSpPr>
        <p:spPr bwMode="auto">
          <a:xfrm>
            <a:off x="152400" y="52578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THESIS</a:t>
            </a:r>
          </a:p>
        </p:txBody>
      </p:sp>
      <p:sp>
        <p:nvSpPr>
          <p:cNvPr id="30723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E051BBF-5BCA-4A37-B5B5-A9CB787C62FE}" type="slidenum">
              <a:rPr lang="en-US" sz="1200">
                <a:latin typeface="Book Antiqua" pitchFamily="18" charset="0"/>
              </a:rPr>
              <a:pPr algn="r"/>
              <a:t>29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1600200" y="1295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Book Antiqua" pitchFamily="18" charset="0"/>
              </a:rPr>
              <a:t>Overview</a:t>
            </a:r>
          </a:p>
        </p:txBody>
      </p:sp>
      <p:sp>
        <p:nvSpPr>
          <p:cNvPr id="30725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Approximately 7% of all companies use the dual-class equity structure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Positives of the dual-class equity structure: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Avoid corporate takeovers and encourages entrepreneurial management style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Negatives of the dual-class equity structure: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Poor corporate governance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Founders retain independence and control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Heavy reliance by technology and journalism industry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6"/>
          <p:cNvSpPr>
            <a:spLocks noChangeArrowheads="1"/>
          </p:cNvSpPr>
          <p:nvPr/>
        </p:nvSpPr>
        <p:spPr bwMode="auto">
          <a:xfrm>
            <a:off x="152400" y="20574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FUND 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PERFORMANCE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133600"/>
            <a:ext cx="7924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Fund Performance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B97628-F54D-4536-9EF9-7694D1C50DF9}" type="slidenum">
              <a:rPr lang="en-US"/>
              <a:pPr/>
              <a:t>3</a:t>
            </a:fld>
            <a:endParaRPr lang="en-US"/>
          </a:p>
        </p:txBody>
      </p:sp>
      <p:sp>
        <p:nvSpPr>
          <p:cNvPr id="4101" name="Rectangle 3"/>
          <p:cNvSpPr txBox="1">
            <a:spLocks noChangeArrowheads="1"/>
          </p:cNvSpPr>
          <p:nvPr/>
        </p:nvSpPr>
        <p:spPr bwMode="auto">
          <a:xfrm>
            <a:off x="1524000" y="3886200"/>
            <a:ext cx="693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Book Antiqua" pitchFamily="18" charset="0"/>
              </a:rPr>
              <a:t>Spring Semester| Academic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6"/>
          <p:cNvSpPr>
            <a:spLocks noChangeArrowheads="1"/>
          </p:cNvSpPr>
          <p:nvPr/>
        </p:nvSpPr>
        <p:spPr bwMode="auto">
          <a:xfrm>
            <a:off x="152400" y="52578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THESIS</a:t>
            </a:r>
          </a:p>
        </p:txBody>
      </p:sp>
      <p:sp>
        <p:nvSpPr>
          <p:cNvPr id="3174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ACDE863-9E26-43D1-820E-58F7D5E7A2A7}" type="slidenum">
              <a:rPr lang="en-US" sz="1200">
                <a:latin typeface="Book Antiqua" pitchFamily="18" charset="0"/>
              </a:rPr>
              <a:pPr algn="r"/>
              <a:t>30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1600200" y="1295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Book Antiqua" pitchFamily="18" charset="0"/>
              </a:rPr>
              <a:t>Results</a:t>
            </a:r>
          </a:p>
        </p:txBody>
      </p:sp>
      <p:sp>
        <p:nvSpPr>
          <p:cNvPr id="31749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</p:txBody>
      </p:sp>
      <p:sp>
        <p:nvSpPr>
          <p:cNvPr id="31750" name="Rectangle 3"/>
          <p:cNvSpPr txBox="1">
            <a:spLocks noChangeArrowheads="1"/>
          </p:cNvSpPr>
          <p:nvPr/>
        </p:nvSpPr>
        <p:spPr bwMode="auto">
          <a:xfrm>
            <a:off x="1752600" y="23622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Sample spread history exhibits 17.9% correlation with net income history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 Sample spread history exhibits 42% correlation with EBIT history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676400" y="2133600"/>
            <a:ext cx="7315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Lessons Learned &amp; Conclusion</a:t>
            </a:r>
          </a:p>
        </p:txBody>
      </p:sp>
      <p:sp>
        <p:nvSpPr>
          <p:cNvPr id="32771" name="AutoShape 6"/>
          <p:cNvSpPr>
            <a:spLocks noChangeArrowheads="1"/>
          </p:cNvSpPr>
          <p:nvPr/>
        </p:nvSpPr>
        <p:spPr bwMode="auto">
          <a:xfrm>
            <a:off x="152400" y="57912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CONCLUSION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B9F61F-EBF0-46BD-B3AB-A43D7AB0006F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6"/>
          <p:cNvSpPr>
            <a:spLocks noChangeArrowheads="1"/>
          </p:cNvSpPr>
          <p:nvPr/>
        </p:nvSpPr>
        <p:spPr bwMode="auto">
          <a:xfrm>
            <a:off x="152400" y="57912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CONCLUSION</a:t>
            </a:r>
          </a:p>
        </p:txBody>
      </p:sp>
      <p:sp>
        <p:nvSpPr>
          <p:cNvPr id="3379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E069E98-2841-4C6E-B1E3-B351A3A2EB51}" type="slidenum">
              <a:rPr lang="en-US" sz="1200">
                <a:latin typeface="Book Antiqua" pitchFamily="18" charset="0"/>
              </a:rPr>
              <a:pPr algn="r"/>
              <a:t>32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1600200" y="1295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Book Antiqua" pitchFamily="18" charset="0"/>
              </a:rPr>
              <a:t>Lessons Learned</a:t>
            </a:r>
          </a:p>
        </p:txBody>
      </p:sp>
      <p:sp>
        <p:nvSpPr>
          <p:cNvPr id="33797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Investment Horizon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Long-term capital market assumptions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Relatively short holding period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Fund personnel turnover 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Maintain consistency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Analyst Expectations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Unexpected deviations from projections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Market impacts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Surprise events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endParaRPr lang="en-US" sz="1800">
              <a:latin typeface="Book Antiqua" pitchFamily="18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endParaRPr lang="en-US" sz="1800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6"/>
          <p:cNvSpPr>
            <a:spLocks noChangeArrowheads="1"/>
          </p:cNvSpPr>
          <p:nvPr/>
        </p:nvSpPr>
        <p:spPr bwMode="auto">
          <a:xfrm>
            <a:off x="152400" y="57912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CONCLUSION</a:t>
            </a:r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9543FDD-F9C3-4787-A9A1-0C0B97D79121}" type="slidenum">
              <a:rPr lang="en-US" sz="1200">
                <a:latin typeface="Book Antiqua" pitchFamily="18" charset="0"/>
              </a:rPr>
              <a:pPr algn="r"/>
              <a:t>33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1600200" y="1295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Book Antiqua" pitchFamily="18" charset="0"/>
              </a:rPr>
              <a:t>Lessons Learned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Battling Groupthink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Continuously addressing – poses greatest risk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Potential solutions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Risk Analyst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Competing analyst reports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Going Forward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Portfolio to remain invested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Longer period for investments to mature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Expanded fund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Increased learning opportunities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 Exciting changes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90600" y="2130425"/>
            <a:ext cx="7924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Appendices</a:t>
            </a:r>
          </a:p>
        </p:txBody>
      </p:sp>
      <p:sp>
        <p:nvSpPr>
          <p:cNvPr id="35843" name="AutoShape 6"/>
          <p:cNvSpPr>
            <a:spLocks noChangeArrowheads="1"/>
          </p:cNvSpPr>
          <p:nvPr/>
        </p:nvSpPr>
        <p:spPr bwMode="auto">
          <a:xfrm>
            <a:off x="152400" y="6324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APPENDICES</a:t>
            </a:r>
          </a:p>
        </p:txBody>
      </p:sp>
      <p:sp>
        <p:nvSpPr>
          <p:cNvPr id="35844" name="Rectangle 3"/>
          <p:cNvSpPr txBox="1">
            <a:spLocks noChangeArrowheads="1"/>
          </p:cNvSpPr>
          <p:nvPr/>
        </p:nvSpPr>
        <p:spPr bwMode="auto">
          <a:xfrm>
            <a:off x="1828800" y="3733800"/>
            <a:ext cx="693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Book Antiqua" pitchFamily="18" charset="0"/>
              </a:rPr>
              <a:t>Fund Holdings | Transaction History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Book Antiqua" pitchFamily="18" charset="0"/>
              </a:rPr>
              <a:t>Sector Return | Resumes </a:t>
            </a:r>
          </a:p>
        </p:txBody>
      </p:sp>
      <p:sp>
        <p:nvSpPr>
          <p:cNvPr id="358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C924A-B279-4161-9CA9-80E2CFCAAA47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6"/>
          <p:cNvSpPr>
            <a:spLocks noChangeArrowheads="1"/>
          </p:cNvSpPr>
          <p:nvPr/>
        </p:nvSpPr>
        <p:spPr bwMode="auto">
          <a:xfrm>
            <a:off x="152400" y="6324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APPENDICES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Fund’s Current Holdings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15F283-4AAA-44B5-8B43-06F220DFB022}" type="slidenum">
              <a:rPr lang="en-US"/>
              <a:pPr/>
              <a:t>35</a:t>
            </a:fld>
            <a:endParaRPr lang="en-US"/>
          </a:p>
        </p:txBody>
      </p:sp>
      <p:sp>
        <p:nvSpPr>
          <p:cNvPr id="36869" name="Rectangle 3"/>
          <p:cNvSpPr txBox="1">
            <a:spLocks noChangeArrowheads="1"/>
          </p:cNvSpPr>
          <p:nvPr/>
        </p:nvSpPr>
        <p:spPr bwMode="auto">
          <a:xfrm>
            <a:off x="1600200" y="20574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International Business Machines (IBM)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Verizon Wireless (VZ)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Exxon Mobile (XOM)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Coach (COH)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Teva Pharmaceutical (TEVA)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The Coca-Cola Company (KO)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POSCO (PKX)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Brookfield Properties (BPO)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ABB Ltd. (ABB)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IBoxx Investment Grade Corporate Bonds (LQD)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6"/>
          <p:cNvSpPr>
            <a:spLocks noChangeArrowheads="1"/>
          </p:cNvSpPr>
          <p:nvPr/>
        </p:nvSpPr>
        <p:spPr bwMode="auto">
          <a:xfrm>
            <a:off x="152400" y="6324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APPENDICES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Transaction History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1D6334-2367-463D-8386-43E47558B772}" type="slidenum">
              <a:rPr lang="en-US"/>
              <a:pPr/>
              <a:t>36</a:t>
            </a:fld>
            <a:endParaRPr lang="en-US"/>
          </a:p>
        </p:txBody>
      </p:sp>
      <p:sp>
        <p:nvSpPr>
          <p:cNvPr id="37893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Buys (Returns current as of market close 4/27):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IBM (10/26): 110 shares @ $120.36, return: +7.02%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AXP (10/26): 320 shares @ $34.58, sold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VZ (10/26): 290 shares @ $29.00, return: -0.86%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XOM (10/26): 100 shares @ $73.81, return: -7.50%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BHP (10/26): 140 shares @ $73.66, sold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COH (10/26): 330 shares @ $34.22, return: +22.64%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DHR (10/26): 120 shares @ $70.00, sold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TEVA (10/26): 200 shares @ $50.30, return: +18.68%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CVS (10/26): 250 shares @ $37.16, sold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KO (11/30): 175 shares @ $56.97, return: -7.19%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PKX (02/03): 90 shares @ $120.08, return: -4.03%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BPO (02/24): 780 shares @ $13.15, return: +19.39%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ABB (02/24): 680 shares @ $19.72, return: -0.25%</a:t>
            </a: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6"/>
          <p:cNvSpPr>
            <a:spLocks noChangeArrowheads="1"/>
          </p:cNvSpPr>
          <p:nvPr/>
        </p:nvSpPr>
        <p:spPr bwMode="auto">
          <a:xfrm>
            <a:off x="152400" y="6324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APPENDICES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Transaction History</a:t>
            </a:r>
          </a:p>
        </p:txBody>
      </p:sp>
      <p:sp>
        <p:nvSpPr>
          <p:cNvPr id="38916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2778431-CC28-4FF8-90BD-AD9355CE8CD4}" type="slidenum">
              <a:rPr lang="en-US" sz="1200">
                <a:latin typeface="Book Antiqua" pitchFamily="18" charset="0"/>
              </a:rPr>
              <a:pPr algn="r"/>
              <a:t>37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38917" name="Rectangle 3"/>
          <p:cNvSpPr txBox="1">
            <a:spLocks noChangeArrowheads="1"/>
          </p:cNvSpPr>
          <p:nvPr/>
        </p:nvSpPr>
        <p:spPr bwMode="auto">
          <a:xfrm>
            <a:off x="1600200" y="2209800"/>
            <a:ext cx="7162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Buys (Continued):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XOM (02/24): 20 shares @ $64.91, return: +5.17%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PKX (02/24): 30 shares @ $116.45, return: -1.04%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LQD (02/24): 50 shares @ $104.65, return: +1.69%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None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Sells: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CVS (11/10): 250 shares @ $30.15, return: -18.86%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BHP (02/03): 140 shares @ $72.95, return: -0.96%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AXP (02/24): 320 shares @ $38.15, return: +10.32%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DHR (02/24): 120 shares @ $74.66, return: +6.65%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VZ (02/24): 30 shares @ $28.81, return: -0.65%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COH (02/24): 50 shares @ $36.61, return: +6.98%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TEVA (02/24): 30 shares @ $60.00, return: +19.28%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Book Antiqua" pitchFamily="18" charset="0"/>
              <a:buChar char="─"/>
            </a:pPr>
            <a:r>
              <a:rPr lang="en-US" sz="1800">
                <a:latin typeface="Book Antiqua" pitchFamily="18" charset="0"/>
              </a:rPr>
              <a:t>KO (02/24): 40 shares @ $55.00, return: -3.45%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1676400" y="1828799"/>
          <a:ext cx="7086277" cy="4598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3429000" y="1905000"/>
            <a:ext cx="1828800" cy="4572000"/>
          </a:xfrm>
          <a:prstGeom prst="rect">
            <a:avLst/>
          </a:prstGeom>
          <a:solidFill>
            <a:schemeClr val="accent3">
              <a:lumMod val="20000"/>
              <a:lumOff val="80000"/>
              <a:alpha val="34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GB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1905000"/>
            <a:ext cx="2286000" cy="4572000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GB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1905000"/>
            <a:ext cx="2259013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rgbClr val="FFFFFF"/>
                </a:solidFill>
              </a:rPr>
              <a:t>OVER-PERFORM</a:t>
            </a:r>
            <a:endParaRPr lang="en-GB" sz="180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1905000"/>
            <a:ext cx="1208088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rgbClr val="2D2DB9"/>
                </a:solidFill>
              </a:rPr>
              <a:t>NEUTRAL</a:t>
            </a:r>
            <a:endParaRPr lang="en-GB" sz="1800">
              <a:solidFill>
                <a:srgbClr val="2D2DB9"/>
              </a:solidFill>
            </a:endParaRPr>
          </a:p>
        </p:txBody>
      </p:sp>
      <p:sp>
        <p:nvSpPr>
          <p:cNvPr id="39943" name="TextBox 10"/>
          <p:cNvSpPr txBox="1">
            <a:spLocks noChangeArrowheads="1"/>
          </p:cNvSpPr>
          <p:nvPr/>
        </p:nvSpPr>
        <p:spPr bwMode="auto">
          <a:xfrm>
            <a:off x="6019800" y="1905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chemeClr val="accent2"/>
                </a:solidFill>
                <a:latin typeface="Calibri" pitchFamily="34" charset="0"/>
              </a:rPr>
              <a:t>UNDER-PERFORM</a:t>
            </a:r>
            <a:endParaRPr lang="en-GB" sz="180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7800" y="1905000"/>
            <a:ext cx="1066800" cy="4572000"/>
          </a:xfrm>
          <a:prstGeom prst="rect">
            <a:avLst/>
          </a:prstGeom>
          <a:solidFill>
            <a:schemeClr val="accent6">
              <a:lumMod val="20000"/>
              <a:lumOff val="80000"/>
              <a:alpha val="34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GB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9945" name="AutoShape 6"/>
          <p:cNvSpPr>
            <a:spLocks noChangeArrowheads="1"/>
          </p:cNvSpPr>
          <p:nvPr/>
        </p:nvSpPr>
        <p:spPr bwMode="auto">
          <a:xfrm>
            <a:off x="152400" y="63246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APPENDICES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6"/>
          <p:cNvSpPr>
            <a:spLocks noChangeArrowheads="1"/>
          </p:cNvSpPr>
          <p:nvPr/>
        </p:nvSpPr>
        <p:spPr bwMode="auto">
          <a:xfrm>
            <a:off x="152400" y="20574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FUND 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PERFORMANCE</a:t>
            </a:r>
          </a:p>
        </p:txBody>
      </p:sp>
      <p:sp>
        <p:nvSpPr>
          <p:cNvPr id="5123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97123C9-ABB1-4E64-947D-1A2EA78DC1A2}" type="slidenum">
              <a:rPr lang="en-US" sz="1200">
                <a:latin typeface="Book Antiqua" pitchFamily="18" charset="0"/>
              </a:rPr>
              <a:pPr algn="r"/>
              <a:t>4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5124" name="Rectangle 2"/>
          <p:cNvSpPr txBox="1">
            <a:spLocks noChangeArrowheads="1"/>
          </p:cNvSpPr>
          <p:nvPr/>
        </p:nvSpPr>
        <p:spPr bwMode="auto">
          <a:xfrm>
            <a:off x="1600200" y="1295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Book Antiqua" pitchFamily="18" charset="0"/>
              </a:rPr>
              <a:t>Spring Semester (11/20/09 – 4/16/10)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438400" y="2362200"/>
          <a:ext cx="4038600" cy="10668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Garamond"/>
                        </a:rPr>
                        <a:t>SIM Fund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Garamond"/>
                        </a:rPr>
                        <a:t>IVV Benchmark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Garamond"/>
                        </a:rPr>
                        <a:t>6.78%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Garamond"/>
                        </a:rPr>
                        <a:t>10.07%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Garamond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676400" y="2209800"/>
            <a:ext cx="716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Trailed benchmark by 329 basis points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Reasons for underperformance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Certain stock selections that did not meet analyst expectations</a:t>
            </a:r>
          </a:p>
          <a:p>
            <a:pPr marL="1257300" lvl="2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Discussed later in investment highlights and attribution analysis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6"/>
          <p:cNvSpPr>
            <a:spLocks noChangeArrowheads="1"/>
          </p:cNvSpPr>
          <p:nvPr/>
        </p:nvSpPr>
        <p:spPr bwMode="auto">
          <a:xfrm>
            <a:off x="152400" y="20574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FUND 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PERFORMANCE</a:t>
            </a:r>
          </a:p>
        </p:txBody>
      </p:sp>
      <p:sp>
        <p:nvSpPr>
          <p:cNvPr id="6147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ED03E70-CFC1-40C0-83DF-AF59E0A47311}" type="slidenum">
              <a:rPr lang="en-US" sz="1200">
                <a:latin typeface="Book Antiqua" pitchFamily="18" charset="0"/>
              </a:rPr>
              <a:pPr algn="r"/>
              <a:t>5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1600200" y="1295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Book Antiqua" pitchFamily="18" charset="0"/>
              </a:rPr>
              <a:t>Aggregate Performance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2365375" y="2597150"/>
          <a:ext cx="6096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50" name="Rectangle 23"/>
          <p:cNvSpPr>
            <a:spLocks noChangeArrowheads="1"/>
          </p:cNvSpPr>
          <p:nvPr/>
        </p:nvSpPr>
        <p:spPr bwMode="auto">
          <a:xfrm>
            <a:off x="2209800" y="2133600"/>
            <a:ext cx="594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</a:rPr>
              <a:t>Percent Cumulative Return for the Period of 11/20/2009-4/16/2010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 txBox="1">
            <a:spLocks noChangeArrowheads="1"/>
          </p:cNvSpPr>
          <p:nvPr/>
        </p:nvSpPr>
        <p:spPr bwMode="auto">
          <a:xfrm>
            <a:off x="1676400" y="2209800"/>
            <a:ext cx="716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Book Antiqua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Trailed benchmark by 185 basis points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Book Antiqua" pitchFamily="18" charset="0"/>
              </a:rPr>
              <a:t>Better aggregate performance than spring semester alone</a:t>
            </a:r>
          </a:p>
        </p:txBody>
      </p:sp>
      <p:sp>
        <p:nvSpPr>
          <p:cNvPr id="7171" name="AutoShape 6"/>
          <p:cNvSpPr>
            <a:spLocks noChangeArrowheads="1"/>
          </p:cNvSpPr>
          <p:nvPr/>
        </p:nvSpPr>
        <p:spPr bwMode="auto">
          <a:xfrm>
            <a:off x="152400" y="20574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FUND 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PERFORMANCE</a:t>
            </a:r>
          </a:p>
        </p:txBody>
      </p:sp>
      <p:sp>
        <p:nvSpPr>
          <p:cNvPr id="7172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726D7CA-5982-4B8E-9F34-BD0F3E918441}" type="slidenum">
              <a:rPr lang="en-US" sz="1200">
                <a:latin typeface="Book Antiqua" pitchFamily="18" charset="0"/>
              </a:rPr>
              <a:pPr algn="r"/>
              <a:t>6</a:t>
            </a:fld>
            <a:endParaRPr lang="en-US" sz="1200">
              <a:latin typeface="Book Antiqua" pitchFamily="18" charset="0"/>
            </a:endParaRPr>
          </a:p>
        </p:txBody>
      </p:sp>
      <p:sp>
        <p:nvSpPr>
          <p:cNvPr id="7173" name="Rectangle 2"/>
          <p:cNvSpPr txBox="1">
            <a:spLocks noChangeArrowheads="1"/>
          </p:cNvSpPr>
          <p:nvPr/>
        </p:nvSpPr>
        <p:spPr bwMode="auto">
          <a:xfrm>
            <a:off x="1600200" y="1295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  <a:latin typeface="Book Antiqua" pitchFamily="18" charset="0"/>
              </a:rPr>
              <a:t>Academic Year (10/26/09 – 4/16/10)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438400" y="2362200"/>
          <a:ext cx="4038600" cy="1066800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SIM Fund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IVV Benchmark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D0D0D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9.66%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11.51%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90600" y="2130425"/>
            <a:ext cx="7924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Economic Overview</a:t>
            </a:r>
          </a:p>
        </p:txBody>
      </p:sp>
      <p:sp>
        <p:nvSpPr>
          <p:cNvPr id="8195" name="AutoShape 6"/>
          <p:cNvSpPr>
            <a:spLocks noChangeArrowheads="1"/>
          </p:cNvSpPr>
          <p:nvPr/>
        </p:nvSpPr>
        <p:spPr bwMode="auto">
          <a:xfrm>
            <a:off x="152400" y="25908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ECONOMIC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OVERVIEW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4D17D3-CAA1-434B-A089-A06A3DE8E6C4}" type="slidenum">
              <a:rPr lang="en-US"/>
              <a:pPr/>
              <a:t>7</a:t>
            </a:fld>
            <a:endParaRPr lang="en-US"/>
          </a:p>
        </p:txBody>
      </p:sp>
      <p:sp>
        <p:nvSpPr>
          <p:cNvPr id="8197" name="Rectangle 3"/>
          <p:cNvSpPr txBox="1">
            <a:spLocks noChangeArrowheads="1"/>
          </p:cNvSpPr>
          <p:nvPr/>
        </p:nvSpPr>
        <p:spPr bwMode="auto">
          <a:xfrm>
            <a:off x="1524000" y="3886200"/>
            <a:ext cx="6934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Book Antiqua" pitchFamily="18" charset="0"/>
              </a:rPr>
              <a:t>Report| Sectors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6"/>
          <p:cNvSpPr>
            <a:spLocks noChangeArrowheads="1"/>
          </p:cNvSpPr>
          <p:nvPr/>
        </p:nvSpPr>
        <p:spPr bwMode="auto">
          <a:xfrm>
            <a:off x="152400" y="25908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ECONOMIC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OVERVIEW</a:t>
            </a:r>
          </a:p>
        </p:txBody>
      </p:sp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D683F7-623A-4B56-93B4-5AEC716ED640}" type="slidenum">
              <a:rPr lang="en-US"/>
              <a:pPr/>
              <a:t>8</a:t>
            </a:fld>
            <a:endParaRPr 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600200" y="1295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800" b="1" kern="0" dirty="0">
                <a:solidFill>
                  <a:schemeClr val="tx2"/>
                </a:solidFill>
                <a:latin typeface="Book Antiqua" pitchFamily="18" charset="0"/>
                <a:ea typeface="+mj-ea"/>
                <a:cs typeface="+mj-cs"/>
              </a:rPr>
              <a:t>Economic Report</a:t>
            </a:r>
          </a:p>
        </p:txBody>
      </p:sp>
      <p:pic>
        <p:nvPicPr>
          <p:cNvPr id="9221" name="Content Placeholder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828800"/>
            <a:ext cx="7239000" cy="480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295400"/>
            <a:ext cx="7086600" cy="7620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latin typeface="Book Antiqua" pitchFamily="18" charset="0"/>
              </a:rPr>
              <a:t>Sector Weightings</a:t>
            </a:r>
          </a:p>
        </p:txBody>
      </p:sp>
      <p:sp>
        <p:nvSpPr>
          <p:cNvPr id="10243" name="AutoShape 6"/>
          <p:cNvSpPr>
            <a:spLocks noChangeArrowheads="1"/>
          </p:cNvSpPr>
          <p:nvPr/>
        </p:nvSpPr>
        <p:spPr bwMode="auto">
          <a:xfrm>
            <a:off x="152400" y="2590800"/>
            <a:ext cx="1219200" cy="381000"/>
          </a:xfrm>
          <a:prstGeom prst="flowChartAlternateProcess">
            <a:avLst/>
          </a:prstGeom>
          <a:solidFill>
            <a:srgbClr val="800000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ECONOMIC</a:t>
            </a:r>
          </a:p>
          <a:p>
            <a:pPr algn="ctr"/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OVERVIEW</a:t>
            </a:r>
          </a:p>
        </p:txBody>
      </p:sp>
      <p:sp>
        <p:nvSpPr>
          <p:cNvPr id="10244" name="Slide Number Placeholder 2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E83474E-205E-49B9-B7BA-165A7D87653D}" type="slidenum">
              <a:rPr lang="en-US" sz="1200">
                <a:latin typeface="Book Antiqua" pitchFamily="18" charset="0"/>
              </a:rPr>
              <a:pPr algn="r"/>
              <a:t>9</a:t>
            </a:fld>
            <a:endParaRPr lang="en-US" sz="1200">
              <a:latin typeface="Book Antiqua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828800" y="2133600"/>
            <a:ext cx="0" cy="3429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934200" y="5791200"/>
            <a:ext cx="1905000" cy="381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>
                <a:solidFill>
                  <a:srgbClr val="FFFFFF"/>
                </a:solidFill>
                <a:cs typeface="Arial" charset="0"/>
              </a:rPr>
              <a:t>Fixed Income</a:t>
            </a:r>
            <a:endParaRPr lang="en-GB" sz="20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1447800" y="3733800"/>
            <a:ext cx="762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Equity</a:t>
            </a:r>
            <a:endParaRPr lang="en-GB" sz="1600">
              <a:latin typeface="Calibri" pitchFamily="34" charset="0"/>
            </a:endParaRPr>
          </a:p>
        </p:txBody>
      </p:sp>
      <p:pic>
        <p:nvPicPr>
          <p:cNvPr id="10248" name="Content Placeholder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057400"/>
            <a:ext cx="6781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. P. Carey School of Business&amp;quot;&quot;/&gt;&lt;property id=&quot;20307&quot; value=&quot;440&quot;/&gt;&lt;/object&gt;&lt;object type=&quot;3&quot; unique_id=&quot;10005&quot;&gt;&lt;property id=&quot;20148&quot; value=&quot;5&quot;/&gt;&lt;property id=&quot;20300&quot; value=&quot;Slide 2 - &amp;quot;Today’s Agenda&amp;quot;&quot;/&gt;&lt;property id=&quot;20307&quot; value=&quot;441&quot;/&gt;&lt;/object&gt;&lt;object type=&quot;3&quot; unique_id=&quot;10006&quot;&gt;&lt;property id=&quot;20148&quot; value=&quot;5&quot;/&gt;&lt;property id=&quot;20300&quot; value=&quot;Slide 3&quot;/&gt;&lt;property id=&quot;20307&quot; value=&quot;423&quot;/&gt;&lt;/object&gt;&lt;object type=&quot;3&quot; unique_id=&quot;10007&quot;&gt;&lt;property id=&quot;20148&quot; value=&quot;5&quot;/&gt;&lt;property id=&quot;20300&quot; value=&quot;Slide 4&quot;/&gt;&lt;property id=&quot;20307&quot; value=&quot;575&quot;/&gt;&lt;/object&gt;&lt;object type=&quot;3&quot; unique_id=&quot;10008&quot;&gt;&lt;property id=&quot;20148&quot; value=&quot;5&quot;/&gt;&lt;property id=&quot;20300&quot; value=&quot;Slide 5&quot;/&gt;&lt;property id=&quot;20307&quot; value=&quot;576&quot;/&gt;&lt;/object&gt;&lt;object type=&quot;3&quot; unique_id=&quot;10009&quot;&gt;&lt;property id=&quot;20148&quot; value=&quot;5&quot;/&gt;&lt;property id=&quot;20300&quot; value=&quot;Slide 6&quot;/&gt;&lt;property id=&quot;20307&quot; value=&quot;577&quot;/&gt;&lt;/object&gt;&lt;object type=&quot;3&quot; unique_id=&quot;10010&quot;&gt;&lt;property id=&quot;20148&quot; value=&quot;5&quot;/&gt;&lt;property id=&quot;20300&quot; value=&quot;Slide 7&quot;/&gt;&lt;property id=&quot;20307&quot; value=&quot;578&quot;/&gt;&lt;/object&gt;&lt;object type=&quot;3&quot; unique_id=&quot;10011&quot;&gt;&lt;property id=&quot;20148&quot; value=&quot;5&quot;/&gt;&lt;property id=&quot;20300&quot; value=&quot;Slide 8&quot;/&gt;&lt;property id=&quot;20307&quot; value=&quot;505&quot;/&gt;&lt;/object&gt;&lt;object type=&quot;3&quot; unique_id=&quot;10012&quot;&gt;&lt;property id=&quot;20148&quot; value=&quot;5&quot;/&gt;&lt;property id=&quot;20300&quot; value=&quot;Slide 9&quot;/&gt;&lt;property id=&quot;20307&quot; value=&quot;506&quot;/&gt;&lt;/object&gt;&lt;object type=&quot;3&quot; unique_id=&quot;10014&quot;&gt;&lt;property id=&quot;20148&quot; value=&quot;5&quot;/&gt;&lt;property id=&quot;20300&quot; value=&quot;Slide 10 - &amp;quot;Sectors&amp;quot;&quot;/&gt;&lt;property id=&quot;20307&quot; value=&quot;550&quot;/&gt;&lt;/object&gt;&lt;object type=&quot;3&quot; unique_id=&quot;10015&quot;&gt;&lt;property id=&quot;20148&quot; value=&quot;5&quot;/&gt;&lt;property id=&quot;20300&quot; value=&quot;Slide 11&quot;/&gt;&lt;property id=&quot;20307&quot; value=&quot;509&quot;/&gt;&lt;/object&gt;&lt;object type=&quot;3&quot; unique_id=&quot;10016&quot;&gt;&lt;property id=&quot;20148&quot; value=&quot;5&quot;/&gt;&lt;property id=&quot;20300&quot; value=&quot;Slide 12 - &amp;quot;Portfolio&amp;quot;&quot;/&gt;&lt;property id=&quot;20307&quot; value=&quot;560&quot;/&gt;&lt;/object&gt;&lt;object type=&quot;3&quot; unique_id=&quot;10017&quot;&gt;&lt;property id=&quot;20148&quot; value=&quot;5&quot;/&gt;&lt;property id=&quot;20300&quot; value=&quot;Slide 13 - &amp;quot;Allocation&amp;quot;&quot;/&gt;&lt;property id=&quot;20307&quot; value=&quot;561&quot;/&gt;&lt;/object&gt;&lt;object type=&quot;3&quot; unique_id=&quot;10018&quot;&gt;&lt;property id=&quot;20148&quot; value=&quot;5&quot;/&gt;&lt;property id=&quot;20300&quot; value=&quot;Slide 14 - &amp;quot;Sector Allocation&amp;quot;&quot;/&gt;&lt;property id=&quot;20307&quot; value=&quot;562&quot;/&gt;&lt;/object&gt;&lt;object type=&quot;3&quot; unique_id=&quot;10019&quot;&gt;&lt;property id=&quot;20148&quot; value=&quot;5&quot;/&gt;&lt;property id=&quot;20300&quot; value=&quot;Slide 15&quot;/&gt;&lt;property id=&quot;20307&quot; value=&quot;513&quot;/&gt;&lt;/object&gt;&lt;object type=&quot;3&quot; unique_id=&quot;10020&quot;&gt;&lt;property id=&quot;20148&quot; value=&quot;5&quot;/&gt;&lt;property id=&quot;20300&quot; value=&quot;Slide 16 - &amp;quot;Sector Reports&amp;quot;&quot;/&gt;&lt;property id=&quot;20307&quot; value=&quot;557&quot;/&gt;&lt;/object&gt;&lt;object type=&quot;3&quot; unique_id=&quot;10021&quot;&gt;&lt;property id=&quot;20148&quot; value=&quot;5&quot;/&gt;&lt;property id=&quot;20300&quot; value=&quot;Slide 17 - &amp;quot;Investment Reports&amp;quot;&quot;/&gt;&lt;property id=&quot;20307&quot; value=&quot;558&quot;/&gt;&lt;/object&gt;&lt;object type=&quot;3&quot; unique_id=&quot;10022&quot;&gt;&lt;property id=&quot;20148&quot; value=&quot;5&quot;/&gt;&lt;property id=&quot;20300&quot; value=&quot;Slide 18 - &amp;quot;Committee, Monitoring&amp;quot;&quot;/&gt;&lt;property id=&quot;20307&quot; value=&quot;559&quot;/&gt;&lt;/object&gt;&lt;object type=&quot;3&quot; unique_id=&quot;10023&quot;&gt;&lt;property id=&quot;20148&quot; value=&quot;5&quot;/&gt;&lt;property id=&quot;20300&quot; value=&quot;Slide 19&quot;/&gt;&lt;property id=&quot;20307&quot; value=&quot;517&quot;/&gt;&lt;/object&gt;&lt;object type=&quot;3&quot; unique_id=&quot;10024&quot;&gt;&lt;property id=&quot;20148&quot; value=&quot;5&quot;/&gt;&lt;property id=&quot;20300&quot; value=&quot;Slide 20 - &amp;quot;POSCO (PKX)&amp;quot;&quot;/&gt;&lt;property id=&quot;20307&quot; value=&quot;518&quot;/&gt;&lt;/object&gt;&lt;object type=&quot;3&quot; unique_id=&quot;10025&quot;&gt;&lt;property id=&quot;20148&quot; value=&quot;5&quot;/&gt;&lt;property id=&quot;20300&quot; value=&quot;Slide 21 - &amp;quot;POSCO (PKX) – Reasons for purchase&amp;quot;&quot;/&gt;&lt;property id=&quot;20307&quot; value=&quot;551&quot;/&gt;&lt;/object&gt;&lt;object type=&quot;3&quot; unique_id=&quot;10026&quot;&gt;&lt;property id=&quot;20148&quot; value=&quot;5&quot;/&gt;&lt;property id=&quot;20300&quot; value=&quot;Slide 22 - &amp;quot;POSCO (PKX) – Holding Period Events&amp;quot;&quot;/&gt;&lt;property id=&quot;20307&quot; value=&quot;552&quot;/&gt;&lt;/object&gt;&lt;object type=&quot;3&quot; unique_id=&quot;10027&quot;&gt;&lt;property id=&quot;20148&quot; value=&quot;5&quot;/&gt;&lt;property id=&quot;20300&quot; value=&quot;Slide 23 - &amp;quot;POSCO (PKX) – Performance against peers&amp;quot;&quot;/&gt;&lt;property id=&quot;20307&quot; value=&quot;553&quot;/&gt;&lt;/object&gt;&lt;object type=&quot;3&quot; unique_id=&quot;10028&quot;&gt;&lt;property id=&quot;20148&quot; value=&quot;5&quot;/&gt;&lt;property id=&quot;20300&quot; value=&quot;Slide 24 - &amp;quot;Brookfield Properties (BPO)&amp;quot;&quot;/&gt;&lt;property id=&quot;20307&quot; value=&quot;547&quot;/&gt;&lt;/object&gt;&lt;object type=&quot;3&quot; unique_id=&quot;10029&quot;&gt;&lt;property id=&quot;20148&quot; value=&quot;5&quot;/&gt;&lt;property id=&quot;20300&quot; value=&quot;Slide 25 - &amp;quot;Brookfield Properties (BPO)&amp;quot;&quot;/&gt;&lt;property id=&quot;20307&quot; value=&quot;574&quot;/&gt;&lt;/object&gt;&lt;object type=&quot;3&quot; unique_id=&quot;10030&quot;&gt;&lt;property id=&quot;20148&quot; value=&quot;5&quot;/&gt;&lt;property id=&quot;20300&quot; value=&quot;Slide 26&quot;/&gt;&lt;property id=&quot;20307&quot; value=&quot;520&quot;/&gt;&lt;/object&gt;&lt;object type=&quot;3&quot; unique_id=&quot;10031&quot;&gt;&lt;property id=&quot;20148&quot; value=&quot;5&quot;/&gt;&lt;property id=&quot;20300&quot; value=&quot;Slide 27&quot;/&gt;&lt;property id=&quot;20307&quot; value=&quot;566&quot;/&gt;&lt;/object&gt;&lt;object type=&quot;3&quot; unique_id=&quot;10032&quot;&gt;&lt;property id=&quot;20148&quot; value=&quot;5&quot;/&gt;&lt;property id=&quot;20300&quot; value=&quot;Slide 28&quot;/&gt;&lt;property id=&quot;20307&quot; value=&quot;567&quot;/&gt;&lt;/object&gt;&lt;object type=&quot;3&quot; unique_id=&quot;10033&quot;&gt;&lt;property id=&quot;20148&quot; value=&quot;5&quot;/&gt;&lt;property id=&quot;20300&quot; value=&quot;Slide 29&quot;/&gt;&lt;property id=&quot;20307&quot; value=&quot;568&quot;/&gt;&lt;/object&gt;&lt;object type=&quot;3&quot; unique_id=&quot;10034&quot;&gt;&lt;property id=&quot;20148&quot; value=&quot;5&quot;/&gt;&lt;property id=&quot;20300&quot; value=&quot;Slide 30&quot;/&gt;&lt;property id=&quot;20307&quot; value=&quot;563&quot;/&gt;&lt;/object&gt;&lt;object type=&quot;3&quot; unique_id=&quot;10035&quot;&gt;&lt;property id=&quot;20148&quot; value=&quot;5&quot;/&gt;&lt;property id=&quot;20300&quot; value=&quot;Slide 31&quot;/&gt;&lt;property id=&quot;20307&quot; value=&quot;564&quot;/&gt;&lt;/object&gt;&lt;object type=&quot;3&quot; unique_id=&quot;10036&quot;&gt;&lt;property id=&quot;20148&quot; value=&quot;5&quot;/&gt;&lt;property id=&quot;20300&quot; value=&quot;Slide 32&quot;/&gt;&lt;property id=&quot;20307&quot; value=&quot;565&quot;/&gt;&lt;/object&gt;&lt;object type=&quot;3&quot; unique_id=&quot;10037&quot;&gt;&lt;property id=&quot;20148&quot; value=&quot;5&quot;/&gt;&lt;property id=&quot;20300&quot; value=&quot;Slide 33&quot;/&gt;&lt;property id=&quot;20307&quot; value=&quot;569&quot;/&gt;&lt;/object&gt;&lt;object type=&quot;3&quot; unique_id=&quot;10038&quot;&gt;&lt;property id=&quot;20148&quot; value=&quot;5&quot;/&gt;&lt;property id=&quot;20300&quot; value=&quot;Slide 34&quot;/&gt;&lt;property id=&quot;20307&quot; value=&quot;570&quot;/&gt;&lt;/object&gt;&lt;object type=&quot;3&quot; unique_id=&quot;10039&quot;&gt;&lt;property id=&quot;20148&quot; value=&quot;5&quot;/&gt;&lt;property id=&quot;20300&quot; value=&quot;Slide 35&quot;/&gt;&lt;property id=&quot;20307&quot; value=&quot;524&quot;/&gt;&lt;/object&gt;&lt;object type=&quot;3&quot; unique_id=&quot;10040&quot;&gt;&lt;property id=&quot;20148&quot; value=&quot;5&quot;/&gt;&lt;property id=&quot;20300&quot; value=&quot;Slide 36&quot;/&gt;&lt;property id=&quot;20307&quot; value=&quot;571&quot;/&gt;&lt;/object&gt;&lt;object type=&quot;3&quot; unique_id=&quot;10041&quot;&gt;&lt;property id=&quot;20148&quot; value=&quot;5&quot;/&gt;&lt;property id=&quot;20300&quot; value=&quot;Slide 37&quot;/&gt;&lt;property id=&quot;20307&quot; value=&quot;572&quot;/&gt;&lt;/object&gt;&lt;object type=&quot;3&quot; unique_id=&quot;10042&quot;&gt;&lt;property id=&quot;20148&quot; value=&quot;5&quot;/&gt;&lt;property id=&quot;20300&quot; value=&quot;Slide 38&quot;/&gt;&lt;property id=&quot;20307&quot; value=&quot;528&quot;/&gt;&lt;/object&gt;&lt;object type=&quot;3&quot; unique_id=&quot;10043&quot;&gt;&lt;property id=&quot;20148&quot; value=&quot;5&quot;/&gt;&lt;property id=&quot;20300&quot; value=&quot;Slide 39 - &amp;quot;Fund’s Current Holdings&amp;quot;&quot;/&gt;&lt;property id=&quot;20307&quot; value=&quot;530&quot;/&gt;&lt;/object&gt;&lt;object type=&quot;3&quot; unique_id=&quot;10044&quot;&gt;&lt;property id=&quot;20148&quot; value=&quot;5&quot;/&gt;&lt;property id=&quot;20300&quot; value=&quot;Slide 40 - &amp;quot;Transaction History&amp;quot;&quot;/&gt;&lt;property id=&quot;20307&quot; value=&quot;532&quot;/&gt;&lt;/object&gt;&lt;object type=&quot;3&quot; unique_id=&quot;10045&quot;&gt;&lt;property id=&quot;20148&quot; value=&quot;5&quot;/&gt;&lt;property id=&quot;20300&quot; value=&quot;Slide 41 - &amp;quot;Transaction History&amp;quot;&quot;/&gt;&lt;property id=&quot;20307&quot; value=&quot;573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10099</TotalTime>
  <Words>1313</Words>
  <Application>Microsoft Office PowerPoint</Application>
  <PresentationFormat>On-screen Show (4:3)</PresentationFormat>
  <Paragraphs>354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Times New Roman</vt:lpstr>
      <vt:lpstr>Arial</vt:lpstr>
      <vt:lpstr>Calibri</vt:lpstr>
      <vt:lpstr>Book Antiqua</vt:lpstr>
      <vt:lpstr>Garamond</vt:lpstr>
      <vt:lpstr>ＭＳ Ｐゴシック</vt:lpstr>
      <vt:lpstr>Default Design</vt:lpstr>
      <vt:lpstr>W. P. Carey School of Business</vt:lpstr>
      <vt:lpstr>Today’s Agenda</vt:lpstr>
      <vt:lpstr>Slide 3</vt:lpstr>
      <vt:lpstr>Slide 4</vt:lpstr>
      <vt:lpstr>Slide 5</vt:lpstr>
      <vt:lpstr>Slide 6</vt:lpstr>
      <vt:lpstr>Slide 7</vt:lpstr>
      <vt:lpstr>Slide 8</vt:lpstr>
      <vt:lpstr>Sector Weightings</vt:lpstr>
      <vt:lpstr>Slide 10</vt:lpstr>
      <vt:lpstr>Portfolio</vt:lpstr>
      <vt:lpstr>Allocation</vt:lpstr>
      <vt:lpstr>Allocation</vt:lpstr>
      <vt:lpstr>Slide 14</vt:lpstr>
      <vt:lpstr>Sector Reports</vt:lpstr>
      <vt:lpstr>Investment Reports</vt:lpstr>
      <vt:lpstr>Committee, Monitoring</vt:lpstr>
      <vt:lpstr>Slide 18</vt:lpstr>
      <vt:lpstr>POSCO (PKX)</vt:lpstr>
      <vt:lpstr>POSCO (PKX) – Reasons for purchase</vt:lpstr>
      <vt:lpstr>POSCO (PKX) – Holding Period Events</vt:lpstr>
      <vt:lpstr>POSCO (PKX) – Performance against peers</vt:lpstr>
      <vt:lpstr>Brookfield Properties (BPO)</vt:lpstr>
      <vt:lpstr>Brookfield Properties (BPO)</vt:lpstr>
      <vt:lpstr>Brookfield Properties (BPO)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Fund’s Current Holdings</vt:lpstr>
      <vt:lpstr>Transaction History</vt:lpstr>
      <vt:lpstr>Transaction History</vt:lpstr>
      <vt:lpstr>Slide 38</vt:lpstr>
    </vt:vector>
  </TitlesOfParts>
  <Company>ASU College of Business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Tracy Howell</cp:lastModifiedBy>
  <cp:revision>426</cp:revision>
  <dcterms:created xsi:type="dcterms:W3CDTF">2003-04-22T03:18:38Z</dcterms:created>
  <dcterms:modified xsi:type="dcterms:W3CDTF">2010-05-07T17:31:21Z</dcterms:modified>
</cp:coreProperties>
</file>