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5" r:id="rId2"/>
    <p:sldId id="281" r:id="rId3"/>
    <p:sldId id="361" r:id="rId4"/>
    <p:sldId id="298" r:id="rId5"/>
    <p:sldId id="303" r:id="rId6"/>
    <p:sldId id="277" r:id="rId7"/>
    <p:sldId id="316" r:id="rId8"/>
    <p:sldId id="317" r:id="rId9"/>
    <p:sldId id="326" r:id="rId10"/>
    <p:sldId id="325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62" r:id="rId24"/>
    <p:sldId id="363" r:id="rId25"/>
    <p:sldId id="364" r:id="rId26"/>
    <p:sldId id="365" r:id="rId27"/>
    <p:sldId id="366" r:id="rId28"/>
    <p:sldId id="369" r:id="rId29"/>
    <p:sldId id="371" r:id="rId30"/>
    <p:sldId id="372" r:id="rId31"/>
    <p:sldId id="3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yton Jenners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88810" autoAdjust="0"/>
  </p:normalViewPr>
  <p:slideViewPr>
    <p:cSldViewPr>
      <p:cViewPr>
        <p:scale>
          <a:sx n="70" d="100"/>
          <a:sy n="70" d="100"/>
        </p:scale>
        <p:origin x="-36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Initial </a:t>
            </a:r>
            <a:r>
              <a:rPr lang="en-US" dirty="0"/>
              <a:t>Portfolio Weights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4072492170358"/>
                  <c:y val="5.26538728113531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Sheet1!$A$5:$A$6</c:f>
              <c:strCache>
                <c:ptCount val="2"/>
                <c:pt idx="0">
                  <c:v>Active</c:v>
                </c:pt>
                <c:pt idx="1">
                  <c:v>Passive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0.30000000000000027</c:v>
                </c:pt>
                <c:pt idx="1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Final</a:t>
            </a:r>
            <a:r>
              <a:rPr lang="en-US" baseline="0" dirty="0" smtClean="0"/>
              <a:t> </a:t>
            </a:r>
            <a:r>
              <a:rPr lang="en-US" baseline="0" dirty="0"/>
              <a:t>Portfolio Weights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8604845002482825"/>
                  <c:y val="-2.7438757655293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444385330212143"/>
                  <c:y val="-2.83648293963254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Active</c:v>
                </c:pt>
                <c:pt idx="1">
                  <c:v>Passive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5698300870286"/>
          <c:y val="2.3809523809523812E-2"/>
          <c:w val="0.85040792927199871"/>
          <c:h val="0.9126984126984133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'Short Graph'!$B$4:$B$105</c:f>
              <c:numCache>
                <c:formatCode>0.00%</c:formatCode>
                <c:ptCount val="102"/>
                <c:pt idx="0">
                  <c:v>-6.6509999999999634E-3</c:v>
                </c:pt>
                <c:pt idx="1">
                  <c:v>-1.3910000000000315E-3</c:v>
                </c:pt>
                <c:pt idx="2">
                  <c:v>-3.940999999999974E-3</c:v>
                </c:pt>
                <c:pt idx="3">
                  <c:v>-9.1529999999999737E-3</c:v>
                </c:pt>
                <c:pt idx="4">
                  <c:v>1.3409999999999922E-2</c:v>
                </c:pt>
                <c:pt idx="5">
                  <c:v>2.7241999999999999E-2</c:v>
                </c:pt>
                <c:pt idx="6">
                  <c:v>2.782200000000002E-2</c:v>
                </c:pt>
                <c:pt idx="7">
                  <c:v>3.3376000000000072E-2</c:v>
                </c:pt>
                <c:pt idx="8">
                  <c:v>3.5528999999999922E-2</c:v>
                </c:pt>
                <c:pt idx="9">
                  <c:v>5.0392000000000006E-2</c:v>
                </c:pt>
                <c:pt idx="10">
                  <c:v>5.4592999999999926E-2</c:v>
                </c:pt>
                <c:pt idx="11">
                  <c:v>4.7943999999999994E-2</c:v>
                </c:pt>
                <c:pt idx="12">
                  <c:v>3.0000000000000041E-2</c:v>
                </c:pt>
                <c:pt idx="13">
                  <c:v>3.1447000000000017E-2</c:v>
                </c:pt>
                <c:pt idx="14">
                  <c:v>2.9979999999999896E-2</c:v>
                </c:pt>
                <c:pt idx="15">
                  <c:v>2.9979999999999896E-2</c:v>
                </c:pt>
                <c:pt idx="16">
                  <c:v>1.7849999999999918E-2</c:v>
                </c:pt>
                <c:pt idx="17">
                  <c:v>2.1141000000000083E-2</c:v>
                </c:pt>
                <c:pt idx="18">
                  <c:v>1.0694999999999896E-2</c:v>
                </c:pt>
                <c:pt idx="19">
                  <c:v>1.0799999999999699E-3</c:v>
                </c:pt>
                <c:pt idx="20">
                  <c:v>9.9300000000002229E-4</c:v>
                </c:pt>
                <c:pt idx="21">
                  <c:v>7.1749999999999314E-3</c:v>
                </c:pt>
                <c:pt idx="22">
                  <c:v>7.5009999999999816E-3</c:v>
                </c:pt>
                <c:pt idx="23">
                  <c:v>8.4210000000000153E-3</c:v>
                </c:pt>
                <c:pt idx="24">
                  <c:v>4.9049999999999389E-3</c:v>
                </c:pt>
                <c:pt idx="25">
                  <c:v>6.423999999999987E-3</c:v>
                </c:pt>
                <c:pt idx="26">
                  <c:v>9.7700000000000564E-4</c:v>
                </c:pt>
                <c:pt idx="27">
                  <c:v>-9.2010000000000147E-3</c:v>
                </c:pt>
                <c:pt idx="28">
                  <c:v>-4.5469999999999712E-3</c:v>
                </c:pt>
                <c:pt idx="29">
                  <c:v>7.1159999999999002E-3</c:v>
                </c:pt>
                <c:pt idx="30">
                  <c:v>5.4479999999998991E-3</c:v>
                </c:pt>
                <c:pt idx="31">
                  <c:v>-1.8430000000000395E-3</c:v>
                </c:pt>
                <c:pt idx="32">
                  <c:v>-1.7615999999999962E-2</c:v>
                </c:pt>
                <c:pt idx="33">
                  <c:v>-1.2145999999999987E-2</c:v>
                </c:pt>
                <c:pt idx="34">
                  <c:v>-1.7912999999999957E-2</c:v>
                </c:pt>
                <c:pt idx="35">
                  <c:v>-9.8470000000000502E-3</c:v>
                </c:pt>
                <c:pt idx="36">
                  <c:v>-8.6429999999999615E-3</c:v>
                </c:pt>
                <c:pt idx="37">
                  <c:v>-3.618000000000011E-3</c:v>
                </c:pt>
                <c:pt idx="38">
                  <c:v>-4.121999999999959E-3</c:v>
                </c:pt>
                <c:pt idx="39">
                  <c:v>3.5359999999999836E-3</c:v>
                </c:pt>
                <c:pt idx="40">
                  <c:v>-1.3009999999999966E-2</c:v>
                </c:pt>
                <c:pt idx="41">
                  <c:v>-1.3009999999999966E-2</c:v>
                </c:pt>
                <c:pt idx="42">
                  <c:v>-3.2042000000000029E-2</c:v>
                </c:pt>
                <c:pt idx="43">
                  <c:v>-4.1559000000000006E-2</c:v>
                </c:pt>
                <c:pt idx="44">
                  <c:v>-4.0443000000000014E-2</c:v>
                </c:pt>
                <c:pt idx="45">
                  <c:v>-3.884200000000005E-2</c:v>
                </c:pt>
                <c:pt idx="46">
                  <c:v>-4.5868000000000034E-2</c:v>
                </c:pt>
                <c:pt idx="47">
                  <c:v>-5.2551000000000014E-2</c:v>
                </c:pt>
                <c:pt idx="48">
                  <c:v>-5.4382999999999994E-2</c:v>
                </c:pt>
                <c:pt idx="49">
                  <c:v>-5.3871000000000002E-2</c:v>
                </c:pt>
                <c:pt idx="50">
                  <c:v>-5.8396000000000031E-2</c:v>
                </c:pt>
                <c:pt idx="51">
                  <c:v>-5.6572999999999984E-2</c:v>
                </c:pt>
                <c:pt idx="52">
                  <c:v>-6.2223000000000028E-2</c:v>
                </c:pt>
                <c:pt idx="53">
                  <c:v>-6.5897000000000011E-2</c:v>
                </c:pt>
                <c:pt idx="54">
                  <c:v>-7.1562000000000014E-2</c:v>
                </c:pt>
                <c:pt idx="55">
                  <c:v>-7.2689000000000004E-2</c:v>
                </c:pt>
                <c:pt idx="56">
                  <c:v>-7.4959000000000012E-2</c:v>
                </c:pt>
                <c:pt idx="57">
                  <c:v>-8.6595000000000061E-2</c:v>
                </c:pt>
                <c:pt idx="58">
                  <c:v>-8.257200000000002E-2</c:v>
                </c:pt>
                <c:pt idx="59">
                  <c:v>-8.6302000000000018E-2</c:v>
                </c:pt>
                <c:pt idx="60">
                  <c:v>-8.6403000000000008E-2</c:v>
                </c:pt>
                <c:pt idx="61">
                  <c:v>-8.8283E-2</c:v>
                </c:pt>
                <c:pt idx="62">
                  <c:v>-0.10132799999999995</c:v>
                </c:pt>
                <c:pt idx="63">
                  <c:v>-9.4687000000000035E-2</c:v>
                </c:pt>
                <c:pt idx="64">
                  <c:v>-0.10307500000000006</c:v>
                </c:pt>
                <c:pt idx="65">
                  <c:v>-0.10270000000000004</c:v>
                </c:pt>
                <c:pt idx="66">
                  <c:v>-9.9500000000000074E-2</c:v>
                </c:pt>
                <c:pt idx="67">
                  <c:v>-0.10655900000000007</c:v>
                </c:pt>
                <c:pt idx="68">
                  <c:v>-0.10449600000000007</c:v>
                </c:pt>
                <c:pt idx="69">
                  <c:v>-0.1109</c:v>
                </c:pt>
                <c:pt idx="70">
                  <c:v>-0.11238300000000001</c:v>
                </c:pt>
                <c:pt idx="71">
                  <c:v>-0.11453899999999995</c:v>
                </c:pt>
                <c:pt idx="72">
                  <c:v>-0.11428799999999995</c:v>
                </c:pt>
                <c:pt idx="73">
                  <c:v>-0.1191640000000001</c:v>
                </c:pt>
                <c:pt idx="74">
                  <c:v>-0.10305900000000001</c:v>
                </c:pt>
                <c:pt idx="75">
                  <c:v>-9.5741000000000021E-2</c:v>
                </c:pt>
                <c:pt idx="76">
                  <c:v>-0.10521899999999995</c:v>
                </c:pt>
                <c:pt idx="77">
                  <c:v>-8.5967000000000043E-2</c:v>
                </c:pt>
                <c:pt idx="78">
                  <c:v>-9.3909000000000048E-2</c:v>
                </c:pt>
                <c:pt idx="79">
                  <c:v>-0.10545499999999997</c:v>
                </c:pt>
                <c:pt idx="80">
                  <c:v>-0.10704300000000003</c:v>
                </c:pt>
                <c:pt idx="81">
                  <c:v>-0.10856100000000005</c:v>
                </c:pt>
                <c:pt idx="82">
                  <c:v>-0.112182</c:v>
                </c:pt>
                <c:pt idx="83">
                  <c:v>-0.12180800000000003</c:v>
                </c:pt>
                <c:pt idx="84">
                  <c:v>-0.12330700000000006</c:v>
                </c:pt>
                <c:pt idx="85">
                  <c:v>-0.12355399999999994</c:v>
                </c:pt>
                <c:pt idx="86">
                  <c:v>-0.12996800000000003</c:v>
                </c:pt>
                <c:pt idx="87">
                  <c:v>-0.13182000000000005</c:v>
                </c:pt>
                <c:pt idx="88">
                  <c:v>-0.13143400000000011</c:v>
                </c:pt>
                <c:pt idx="89">
                  <c:v>-0.13339000000000001</c:v>
                </c:pt>
                <c:pt idx="90">
                  <c:v>-0.13793100000000008</c:v>
                </c:pt>
                <c:pt idx="91">
                  <c:v>-0.13970700000000008</c:v>
                </c:pt>
                <c:pt idx="92">
                  <c:v>-0.13384200000000004</c:v>
                </c:pt>
                <c:pt idx="93">
                  <c:v>-0.13441800000000012</c:v>
                </c:pt>
                <c:pt idx="94">
                  <c:v>-0.14207400000000003</c:v>
                </c:pt>
                <c:pt idx="95">
                  <c:v>-0.13811299999999993</c:v>
                </c:pt>
                <c:pt idx="96">
                  <c:v>-0.14191200000000012</c:v>
                </c:pt>
                <c:pt idx="97">
                  <c:v>-0.14254300000000003</c:v>
                </c:pt>
                <c:pt idx="98">
                  <c:v>-0.14757699999999996</c:v>
                </c:pt>
                <c:pt idx="99">
                  <c:v>-0.1503600000000001</c:v>
                </c:pt>
                <c:pt idx="100">
                  <c:v>-0.15318300000000012</c:v>
                </c:pt>
                <c:pt idx="101">
                  <c:v>-0.14965200000000001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30208"/>
        <c:axId val="29231744"/>
      </c:lineChart>
      <c:catAx>
        <c:axId val="29230208"/>
        <c:scaling>
          <c:orientation val="minMax"/>
        </c:scaling>
        <c:delete val="1"/>
        <c:axPos val="b"/>
        <c:majorTickMark val="none"/>
        <c:minorTickMark val="none"/>
        <c:tickLblPos val="none"/>
        <c:crossAx val="29231744"/>
        <c:crosses val="autoZero"/>
        <c:auto val="1"/>
        <c:lblAlgn val="ctr"/>
        <c:lblOffset val="100"/>
        <c:noMultiLvlLbl val="0"/>
      </c:catAx>
      <c:valAx>
        <c:axId val="29231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Return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29230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'Long Short Graph'!$Q$3:$Q$104</c:f>
              <c:numCache>
                <c:formatCode>0.00%</c:formatCode>
                <c:ptCount val="102"/>
                <c:pt idx="0" formatCode="General">
                  <c:v>0</c:v>
                </c:pt>
                <c:pt idx="1">
                  <c:v>-5.3512586665340782E-3</c:v>
                </c:pt>
                <c:pt idx="2">
                  <c:v>-3.2608533585148942E-3</c:v>
                </c:pt>
                <c:pt idx="3">
                  <c:v>1.9780820556136738E-4</c:v>
                </c:pt>
                <c:pt idx="4">
                  <c:v>-6.639994035936293E-4</c:v>
                </c:pt>
                <c:pt idx="5">
                  <c:v>8.5137049278083497E-4</c:v>
                </c:pt>
                <c:pt idx="6">
                  <c:v>3.2285479983098506E-3</c:v>
                </c:pt>
                <c:pt idx="7">
                  <c:v>5.8229169255235025E-3</c:v>
                </c:pt>
                <c:pt idx="8">
                  <c:v>5.304540145622429E-3</c:v>
                </c:pt>
                <c:pt idx="9">
                  <c:v>6.3060063119702034E-3</c:v>
                </c:pt>
                <c:pt idx="10">
                  <c:v>6.5475510051933332E-3</c:v>
                </c:pt>
                <c:pt idx="11">
                  <c:v>7.226460575035178E-3</c:v>
                </c:pt>
                <c:pt idx="12">
                  <c:v>8.0862801620236232E-3</c:v>
                </c:pt>
                <c:pt idx="13">
                  <c:v>1.0184140553166857E-2</c:v>
                </c:pt>
                <c:pt idx="14">
                  <c:v>1.1363534703411565E-2</c:v>
                </c:pt>
                <c:pt idx="15">
                  <c:v>1.1363534703411565E-2</c:v>
                </c:pt>
                <c:pt idx="16">
                  <c:v>9.6776919062642238E-3</c:v>
                </c:pt>
                <c:pt idx="17">
                  <c:v>1.3948460525334605E-2</c:v>
                </c:pt>
                <c:pt idx="18">
                  <c:v>1.1906264754851573E-2</c:v>
                </c:pt>
                <c:pt idx="19">
                  <c:v>1.0522601327004336E-2</c:v>
                </c:pt>
                <c:pt idx="20">
                  <c:v>1.1599115330135584E-2</c:v>
                </c:pt>
                <c:pt idx="21">
                  <c:v>1.4475783404984455E-2</c:v>
                </c:pt>
                <c:pt idx="22">
                  <c:v>1.3145299570089586E-2</c:v>
                </c:pt>
                <c:pt idx="23">
                  <c:v>1.635496135781845E-2</c:v>
                </c:pt>
                <c:pt idx="24">
                  <c:v>1.5737680475136573E-2</c:v>
                </c:pt>
                <c:pt idx="25">
                  <c:v>1.7805223528241758E-2</c:v>
                </c:pt>
                <c:pt idx="26">
                  <c:v>1.5885291120995459E-2</c:v>
                </c:pt>
                <c:pt idx="27">
                  <c:v>1.4019532317784744E-2</c:v>
                </c:pt>
                <c:pt idx="28">
                  <c:v>1.4951417708306769E-2</c:v>
                </c:pt>
                <c:pt idx="29">
                  <c:v>1.6597500062125022E-2</c:v>
                </c:pt>
                <c:pt idx="30">
                  <c:v>1.4648741333465059E-2</c:v>
                </c:pt>
                <c:pt idx="31">
                  <c:v>1.6528416291841101E-2</c:v>
                </c:pt>
                <c:pt idx="32">
                  <c:v>1.5940955741655889E-2</c:v>
                </c:pt>
                <c:pt idx="33">
                  <c:v>1.71650803906458E-2</c:v>
                </c:pt>
                <c:pt idx="34">
                  <c:v>1.6624338361372233E-2</c:v>
                </c:pt>
                <c:pt idx="35">
                  <c:v>1.6927511741755344E-2</c:v>
                </c:pt>
                <c:pt idx="36">
                  <c:v>1.6625829377997073E-2</c:v>
                </c:pt>
                <c:pt idx="37">
                  <c:v>1.4935513530975442E-2</c:v>
                </c:pt>
                <c:pt idx="38">
                  <c:v>1.4622897045301512E-2</c:v>
                </c:pt>
                <c:pt idx="39">
                  <c:v>1.3947466514251161E-2</c:v>
                </c:pt>
                <c:pt idx="40">
                  <c:v>1.4550334236226318E-2</c:v>
                </c:pt>
                <c:pt idx="41">
                  <c:v>1.4550334236226318E-2</c:v>
                </c:pt>
                <c:pt idx="42">
                  <c:v>2.0522849829775158E-2</c:v>
                </c:pt>
                <c:pt idx="43">
                  <c:v>1.9867299520389022E-2</c:v>
                </c:pt>
                <c:pt idx="44">
                  <c:v>1.80641634154215E-2</c:v>
                </c:pt>
                <c:pt idx="45">
                  <c:v>1.6473745682263681E-2</c:v>
                </c:pt>
                <c:pt idx="46">
                  <c:v>1.6196416590044338E-2</c:v>
                </c:pt>
                <c:pt idx="47">
                  <c:v>1.4858477672025305E-2</c:v>
                </c:pt>
                <c:pt idx="48">
                  <c:v>1.4154220819561303E-2</c:v>
                </c:pt>
                <c:pt idx="49">
                  <c:v>1.5113938520413539E-2</c:v>
                </c:pt>
                <c:pt idx="50">
                  <c:v>1.605824904947584E-2</c:v>
                </c:pt>
                <c:pt idx="51">
                  <c:v>1.5394249645882544E-2</c:v>
                </c:pt>
                <c:pt idx="52">
                  <c:v>1.8379264928803037E-2</c:v>
                </c:pt>
                <c:pt idx="53">
                  <c:v>1.966352724832789E-2</c:v>
                </c:pt>
                <c:pt idx="54">
                  <c:v>2.2061081981063397E-2</c:v>
                </c:pt>
                <c:pt idx="55">
                  <c:v>1.8202330955989339E-2</c:v>
                </c:pt>
                <c:pt idx="56">
                  <c:v>1.9544742923882641E-2</c:v>
                </c:pt>
                <c:pt idx="57">
                  <c:v>1.6155662135631799E-2</c:v>
                </c:pt>
                <c:pt idx="58">
                  <c:v>1.8200839939364284E-2</c:v>
                </c:pt>
                <c:pt idx="59">
                  <c:v>1.9784299594939332E-2</c:v>
                </c:pt>
                <c:pt idx="60">
                  <c:v>1.7972217390222811E-2</c:v>
                </c:pt>
                <c:pt idx="61">
                  <c:v>1.5619393156232508E-2</c:v>
                </c:pt>
                <c:pt idx="62">
                  <c:v>1.4284436271463585E-2</c:v>
                </c:pt>
                <c:pt idx="63">
                  <c:v>1.1347630526079341E-2</c:v>
                </c:pt>
                <c:pt idx="64">
                  <c:v>1.0490792972340783E-2</c:v>
                </c:pt>
                <c:pt idx="65">
                  <c:v>1.2457940906039904E-2</c:v>
                </c:pt>
                <c:pt idx="66">
                  <c:v>1.4017047290076468E-2</c:v>
                </c:pt>
                <c:pt idx="67">
                  <c:v>1.452846599239499E-2</c:v>
                </c:pt>
                <c:pt idx="68">
                  <c:v>1.6285877587534088E-2</c:v>
                </c:pt>
                <c:pt idx="69">
                  <c:v>1.5570189607613262E-2</c:v>
                </c:pt>
                <c:pt idx="70">
                  <c:v>1.7689918242587373E-2</c:v>
                </c:pt>
                <c:pt idx="71">
                  <c:v>1.607266221018256E-2</c:v>
                </c:pt>
                <c:pt idx="72">
                  <c:v>1.6217787828333163E-2</c:v>
                </c:pt>
                <c:pt idx="73">
                  <c:v>1.8211774061279721E-2</c:v>
                </c:pt>
                <c:pt idx="74">
                  <c:v>1.4372903257870329E-2</c:v>
                </c:pt>
                <c:pt idx="75">
                  <c:v>1.2071270594666176E-2</c:v>
                </c:pt>
                <c:pt idx="76">
                  <c:v>1.1582714147261761E-2</c:v>
                </c:pt>
                <c:pt idx="77">
                  <c:v>1.067170298948739E-2</c:v>
                </c:pt>
                <c:pt idx="78">
                  <c:v>1.0273601550656371E-2</c:v>
                </c:pt>
                <c:pt idx="79">
                  <c:v>1.1891354588602803E-2</c:v>
                </c:pt>
                <c:pt idx="80">
                  <c:v>1.2088168783081167E-2</c:v>
                </c:pt>
                <c:pt idx="81">
                  <c:v>1.3699957754528039E-2</c:v>
                </c:pt>
                <c:pt idx="82">
                  <c:v>1.3024030217935864E-2</c:v>
                </c:pt>
                <c:pt idx="83">
                  <c:v>1.3572724335875202E-2</c:v>
                </c:pt>
                <c:pt idx="84">
                  <c:v>1.3040928406350408E-2</c:v>
                </c:pt>
                <c:pt idx="85">
                  <c:v>1.3478790288510517E-2</c:v>
                </c:pt>
                <c:pt idx="86">
                  <c:v>1.4467831316317802E-2</c:v>
                </c:pt>
                <c:pt idx="87">
                  <c:v>1.5609950050941679E-2</c:v>
                </c:pt>
                <c:pt idx="88">
                  <c:v>1.4832633383860871E-2</c:v>
                </c:pt>
                <c:pt idx="89">
                  <c:v>1.4262568027632264E-2</c:v>
                </c:pt>
                <c:pt idx="90">
                  <c:v>1.5407668795506039E-2</c:v>
                </c:pt>
                <c:pt idx="91">
                  <c:v>1.4963345841305212E-2</c:v>
                </c:pt>
                <c:pt idx="92">
                  <c:v>1.34544370169718E-2</c:v>
                </c:pt>
                <c:pt idx="93">
                  <c:v>1.2061827489375346E-2</c:v>
                </c:pt>
                <c:pt idx="94">
                  <c:v>1.4106508287566219E-2</c:v>
                </c:pt>
                <c:pt idx="95">
                  <c:v>1.1301906016250921E-2</c:v>
                </c:pt>
                <c:pt idx="96">
                  <c:v>1.2202977063193067E-2</c:v>
                </c:pt>
                <c:pt idx="97">
                  <c:v>1.1851097139731873E-2</c:v>
                </c:pt>
                <c:pt idx="98">
                  <c:v>1.4744663402995739E-2</c:v>
                </c:pt>
                <c:pt idx="99">
                  <c:v>1.383812529509588E-2</c:v>
                </c:pt>
                <c:pt idx="100">
                  <c:v>1.5815213339627435E-2</c:v>
                </c:pt>
                <c:pt idx="101">
                  <c:v>1.3437538828556583E-2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99168"/>
        <c:axId val="29800704"/>
      </c:lineChart>
      <c:catAx>
        <c:axId val="29799168"/>
        <c:scaling>
          <c:orientation val="minMax"/>
        </c:scaling>
        <c:delete val="1"/>
        <c:axPos val="b"/>
        <c:majorTickMark val="none"/>
        <c:minorTickMark val="none"/>
        <c:tickLblPos val="none"/>
        <c:crossAx val="29800704"/>
        <c:crosses val="autoZero"/>
        <c:auto val="1"/>
        <c:lblAlgn val="ctr"/>
        <c:lblOffset val="100"/>
        <c:noMultiLvlLbl val="0"/>
      </c:catAx>
      <c:valAx>
        <c:axId val="29800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400" dirty="0"/>
                  <a:t>Return</a:t>
                </a:r>
                <a:endParaRPr lang="en-US" sz="1600" dirty="0"/>
              </a:p>
              <a:p>
                <a:pPr>
                  <a:defRPr sz="1600"/>
                </a:pPr>
                <a:endParaRPr lang="en-US" sz="1600" dirty="0"/>
              </a:p>
            </c:rich>
          </c:tx>
          <c:overlay val="0"/>
        </c:title>
        <c:numFmt formatCode="0.00%" sourceLinked="0"/>
        <c:majorTickMark val="none"/>
        <c:minorTickMark val="none"/>
        <c:tickLblPos val="nextTo"/>
        <c:crossAx val="2979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latin typeface="Calibri" pitchFamily="34" charset="0"/>
              </a:rPr>
              <a:t>Long/Short Active</a:t>
            </a:r>
            <a:r>
              <a:rPr lang="en-US" sz="2000" baseline="0" dirty="0" smtClean="0">
                <a:latin typeface="Calibri" pitchFamily="34" charset="0"/>
              </a:rPr>
              <a:t> Portfolio + Passive Portfolio</a:t>
            </a:r>
            <a:endParaRPr lang="en-US" sz="2000" dirty="0">
              <a:latin typeface="Calibri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Graphs!$B$4</c:f>
              <c:strCache>
                <c:ptCount val="1"/>
                <c:pt idx="0">
                  <c:v>Without Margin Calls</c:v>
                </c:pt>
              </c:strCache>
            </c:strRef>
          </c:tx>
          <c:marker>
            <c:symbol val="none"/>
          </c:marker>
          <c:val>
            <c:numRef>
              <c:f>Graphs!$B$5:$B$106</c:f>
              <c:numCache>
                <c:formatCode>0.00%</c:formatCode>
                <c:ptCount val="102"/>
                <c:pt idx="0">
                  <c:v>8.1473656901644986E-3</c:v>
                </c:pt>
                <c:pt idx="1">
                  <c:v>1.5608699050162493E-3</c:v>
                </c:pt>
                <c:pt idx="2">
                  <c:v>2.8265913926672787E-3</c:v>
                </c:pt>
                <c:pt idx="3">
                  <c:v>8.1081268009361995E-3</c:v>
                </c:pt>
                <c:pt idx="4">
                  <c:v>-5.0067100044309826E-3</c:v>
                </c:pt>
                <c:pt idx="5">
                  <c:v>-1.0892589784880067E-2</c:v>
                </c:pt>
                <c:pt idx="6">
                  <c:v>-1.0082824586076015E-2</c:v>
                </c:pt>
                <c:pt idx="7">
                  <c:v>-8.9536129083986962E-3</c:v>
                </c:pt>
                <c:pt idx="8">
                  <c:v>-1.1375007626754256E-2</c:v>
                </c:pt>
                <c:pt idx="9">
                  <c:v>-1.7078628677758889E-2</c:v>
                </c:pt>
                <c:pt idx="10">
                  <c:v>-1.7069550177356122E-2</c:v>
                </c:pt>
                <c:pt idx="11">
                  <c:v>-1.5542993788499326E-2</c:v>
                </c:pt>
                <c:pt idx="12">
                  <c:v>-6.792557669667576E-3</c:v>
                </c:pt>
                <c:pt idx="13">
                  <c:v>-5.8573342417407295E-3</c:v>
                </c:pt>
                <c:pt idx="14">
                  <c:v>-4.8752947483305959E-3</c:v>
                </c:pt>
                <c:pt idx="15">
                  <c:v>-4.8752947483305959E-3</c:v>
                </c:pt>
                <c:pt idx="16">
                  <c:v>-2.4650128671255283E-4</c:v>
                </c:pt>
                <c:pt idx="17">
                  <c:v>-4.2505641754120345E-5</c:v>
                </c:pt>
                <c:pt idx="18">
                  <c:v>1.8451643837116283E-3</c:v>
                </c:pt>
                <c:pt idx="19">
                  <c:v>3.6565241417647618E-3</c:v>
                </c:pt>
                <c:pt idx="20">
                  <c:v>4.3284877873588385E-3</c:v>
                </c:pt>
                <c:pt idx="21">
                  <c:v>5.1913865858561632E-3</c:v>
                </c:pt>
                <c:pt idx="22">
                  <c:v>4.8763247390866144E-3</c:v>
                </c:pt>
                <c:pt idx="23">
                  <c:v>7.7671692968592802E-3</c:v>
                </c:pt>
                <c:pt idx="24">
                  <c:v>8.4516456434213846E-3</c:v>
                </c:pt>
                <c:pt idx="25">
                  <c:v>1.0444984726431629E-2</c:v>
                </c:pt>
                <c:pt idx="26">
                  <c:v>9.851899976640606E-3</c:v>
                </c:pt>
                <c:pt idx="27">
                  <c:v>1.1043747188222762E-2</c:v>
                </c:pt>
                <c:pt idx="28">
                  <c:v>1.2312453394520698E-2</c:v>
                </c:pt>
                <c:pt idx="29">
                  <c:v>1.0664088510033757E-2</c:v>
                </c:pt>
                <c:pt idx="30">
                  <c:v>1.0189680812129561E-2</c:v>
                </c:pt>
                <c:pt idx="31">
                  <c:v>1.4076671525677931E-2</c:v>
                </c:pt>
                <c:pt idx="32">
                  <c:v>1.7069823158517135E-2</c:v>
                </c:pt>
                <c:pt idx="33">
                  <c:v>1.7004423288733202E-2</c:v>
                </c:pt>
                <c:pt idx="34">
                  <c:v>1.9372766132353062E-2</c:v>
                </c:pt>
                <c:pt idx="35">
                  <c:v>1.6541489743092448E-2</c:v>
                </c:pt>
                <c:pt idx="36">
                  <c:v>1.5348321787190814E-2</c:v>
                </c:pt>
                <c:pt idx="37">
                  <c:v>1.4050915796863132E-2</c:v>
                </c:pt>
                <c:pt idx="38">
                  <c:v>1.4593592738674888E-2</c:v>
                </c:pt>
                <c:pt idx="39">
                  <c:v>1.0916043464562987E-2</c:v>
                </c:pt>
                <c:pt idx="40">
                  <c:v>1.7725727276828314E-2</c:v>
                </c:pt>
                <c:pt idx="41">
                  <c:v>1.7725727276828314E-2</c:v>
                </c:pt>
                <c:pt idx="42">
                  <c:v>2.5314495145313032E-2</c:v>
                </c:pt>
                <c:pt idx="43">
                  <c:v>2.6743133982551914E-2</c:v>
                </c:pt>
                <c:pt idx="44">
                  <c:v>2.4636659516370958E-2</c:v>
                </c:pt>
                <c:pt idx="45">
                  <c:v>2.2209199074235474E-2</c:v>
                </c:pt>
                <c:pt idx="46">
                  <c:v>2.3553175962831793E-2</c:v>
                </c:pt>
                <c:pt idx="47">
                  <c:v>2.6751160982805739E-2</c:v>
                </c:pt>
                <c:pt idx="48">
                  <c:v>2.6342355859610988E-2</c:v>
                </c:pt>
                <c:pt idx="49">
                  <c:v>2.6889470239726439E-2</c:v>
                </c:pt>
                <c:pt idx="50">
                  <c:v>2.6731826307869539E-2</c:v>
                </c:pt>
                <c:pt idx="51">
                  <c:v>2.5523323691477369E-2</c:v>
                </c:pt>
                <c:pt idx="52">
                  <c:v>2.9183598709065402E-2</c:v>
                </c:pt>
                <c:pt idx="53">
                  <c:v>3.0428195014434729E-2</c:v>
                </c:pt>
                <c:pt idx="54">
                  <c:v>3.2338695246607381E-2</c:v>
                </c:pt>
                <c:pt idx="55">
                  <c:v>3.0416630754259939E-2</c:v>
                </c:pt>
                <c:pt idx="56">
                  <c:v>3.1618103632582439E-2</c:v>
                </c:pt>
                <c:pt idx="57">
                  <c:v>3.1839516243837851E-2</c:v>
                </c:pt>
                <c:pt idx="58">
                  <c:v>3.1345091614898742E-2</c:v>
                </c:pt>
                <c:pt idx="59">
                  <c:v>3.3852275752809483E-2</c:v>
                </c:pt>
                <c:pt idx="60">
                  <c:v>3.1873543149806963E-2</c:v>
                </c:pt>
                <c:pt idx="61">
                  <c:v>2.9875200249335661E-2</c:v>
                </c:pt>
                <c:pt idx="62">
                  <c:v>3.1977157569871767E-2</c:v>
                </c:pt>
                <c:pt idx="63">
                  <c:v>2.6204663775706748E-2</c:v>
                </c:pt>
                <c:pt idx="64">
                  <c:v>2.7813326080605289E-2</c:v>
                </c:pt>
                <c:pt idx="65">
                  <c:v>2.9461830687465679E-2</c:v>
                </c:pt>
                <c:pt idx="66">
                  <c:v>2.832772847240661E-2</c:v>
                </c:pt>
                <c:pt idx="67">
                  <c:v>3.0632819891195158E-2</c:v>
                </c:pt>
                <c:pt idx="68">
                  <c:v>3.1215354544291696E-2</c:v>
                </c:pt>
                <c:pt idx="69">
                  <c:v>3.1471697569356777E-2</c:v>
                </c:pt>
                <c:pt idx="70">
                  <c:v>3.294499315909883E-2</c:v>
                </c:pt>
                <c:pt idx="71">
                  <c:v>3.1546947302256947E-2</c:v>
                </c:pt>
                <c:pt idx="72">
                  <c:v>3.0816918069197292E-2</c:v>
                </c:pt>
                <c:pt idx="73">
                  <c:v>3.4502125429587874E-2</c:v>
                </c:pt>
                <c:pt idx="74">
                  <c:v>3.0027351166976642E-2</c:v>
                </c:pt>
                <c:pt idx="75">
                  <c:v>2.652642649766368E-2</c:v>
                </c:pt>
                <c:pt idx="76">
                  <c:v>2.8819138777219217E-2</c:v>
                </c:pt>
                <c:pt idx="77">
                  <c:v>2.3966585879053863E-2</c:v>
                </c:pt>
                <c:pt idx="78">
                  <c:v>2.5049200902362408E-2</c:v>
                </c:pt>
                <c:pt idx="79">
                  <c:v>2.8289259892214872E-2</c:v>
                </c:pt>
                <c:pt idx="80">
                  <c:v>2.7976647421769776E-2</c:v>
                </c:pt>
                <c:pt idx="81">
                  <c:v>2.9266708674764892E-2</c:v>
                </c:pt>
                <c:pt idx="82">
                  <c:v>2.9440122359844396E-2</c:v>
                </c:pt>
                <c:pt idx="83">
                  <c:v>3.1172706030748953E-2</c:v>
                </c:pt>
                <c:pt idx="84">
                  <c:v>3.0969860843205192E-2</c:v>
                </c:pt>
                <c:pt idx="85">
                  <c:v>3.1531931873266097E-2</c:v>
                </c:pt>
                <c:pt idx="86">
                  <c:v>3.1724290647450644E-2</c:v>
                </c:pt>
                <c:pt idx="87">
                  <c:v>3.2572117141538307E-2</c:v>
                </c:pt>
                <c:pt idx="88">
                  <c:v>3.1314722653202232E-2</c:v>
                </c:pt>
                <c:pt idx="89">
                  <c:v>3.0236169574638941E-2</c:v>
                </c:pt>
                <c:pt idx="90">
                  <c:v>3.2156485170547588E-2</c:v>
                </c:pt>
                <c:pt idx="91">
                  <c:v>3.1745404295356883E-2</c:v>
                </c:pt>
                <c:pt idx="92">
                  <c:v>2.9541904979050852E-2</c:v>
                </c:pt>
                <c:pt idx="93">
                  <c:v>2.7918729949973912E-2</c:v>
                </c:pt>
                <c:pt idx="94">
                  <c:v>2.9594556861671995E-2</c:v>
                </c:pt>
                <c:pt idx="95">
                  <c:v>2.6531869025794984E-2</c:v>
                </c:pt>
                <c:pt idx="96">
                  <c:v>2.8399077999337042E-2</c:v>
                </c:pt>
                <c:pt idx="97">
                  <c:v>2.64888431564907E-2</c:v>
                </c:pt>
                <c:pt idx="98">
                  <c:v>2.9543331109786582E-2</c:v>
                </c:pt>
                <c:pt idx="99">
                  <c:v>2.8697322754783101E-2</c:v>
                </c:pt>
                <c:pt idx="100">
                  <c:v>3.0268954811830007E-2</c:v>
                </c:pt>
                <c:pt idx="101">
                  <c:v>2.7444837002561524E-2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Graphs!$C$4</c:f>
              <c:strCache>
                <c:ptCount val="1"/>
                <c:pt idx="0">
                  <c:v>With Margin Calls</c:v>
                </c:pt>
              </c:strCache>
            </c:strRef>
          </c:tx>
          <c:marker>
            <c:symbol val="none"/>
          </c:marker>
          <c:val>
            <c:numRef>
              <c:f>Graphs!$C$5:$C$106</c:f>
              <c:numCache>
                <c:formatCode>0.00%</c:formatCode>
                <c:ptCount val="102"/>
                <c:pt idx="0">
                  <c:v>8.1346274251197209E-3</c:v>
                </c:pt>
                <c:pt idx="1">
                  <c:v>1.55536913953247E-3</c:v>
                </c:pt>
                <c:pt idx="2">
                  <c:v>2.8263655130362775E-3</c:v>
                </c:pt>
                <c:pt idx="3">
                  <c:v>8.0968748178438278E-3</c:v>
                </c:pt>
                <c:pt idx="4">
                  <c:v>-4.9430218267123589E-3</c:v>
                </c:pt>
                <c:pt idx="5">
                  <c:v>-1.0637928899391299E-2</c:v>
                </c:pt>
                <c:pt idx="6">
                  <c:v>-9.7856210673584708E-3</c:v>
                </c:pt>
                <c:pt idx="7">
                  <c:v>-8.6188012038260729E-3</c:v>
                </c:pt>
                <c:pt idx="8">
                  <c:v>-1.0926073530558415E-2</c:v>
                </c:pt>
                <c:pt idx="9">
                  <c:v>-1.6189606096375767E-2</c:v>
                </c:pt>
                <c:pt idx="10">
                  <c:v>-1.6129749645431575E-2</c:v>
                </c:pt>
                <c:pt idx="11">
                  <c:v>-1.4721448439869004E-2</c:v>
                </c:pt>
                <c:pt idx="12">
                  <c:v>-6.6125143998663205E-3</c:v>
                </c:pt>
                <c:pt idx="13">
                  <c:v>-5.6045065997387677E-3</c:v>
                </c:pt>
                <c:pt idx="14">
                  <c:v>-4.6070604299388584E-3</c:v>
                </c:pt>
                <c:pt idx="15">
                  <c:v>-4.6070604299388584E-3</c:v>
                </c:pt>
                <c:pt idx="16">
                  <c:v>-6.7698243983271877E-4</c:v>
                </c:pt>
                <c:pt idx="17">
                  <c:v>-9.2524989476761089E-6</c:v>
                </c:pt>
                <c:pt idx="18">
                  <c:v>1.4426144007959607E-3</c:v>
                </c:pt>
                <c:pt idx="19">
                  <c:v>2.89934049725038E-3</c:v>
                </c:pt>
                <c:pt idx="20">
                  <c:v>3.6112245869637247E-3</c:v>
                </c:pt>
                <c:pt idx="21">
                  <c:v>4.6946957830167352E-3</c:v>
                </c:pt>
                <c:pt idx="22">
                  <c:v>4.271330998272484E-3</c:v>
                </c:pt>
                <c:pt idx="23">
                  <c:v>7.1960523236236397E-3</c:v>
                </c:pt>
                <c:pt idx="24">
                  <c:v>7.7458070775713343E-3</c:v>
                </c:pt>
                <c:pt idx="25">
                  <c:v>9.7449153602722199E-3</c:v>
                </c:pt>
                <c:pt idx="26">
                  <c:v>9.018164423803432E-3</c:v>
                </c:pt>
                <c:pt idx="27">
                  <c:v>9.891976086264357E-3</c:v>
                </c:pt>
                <c:pt idx="28">
                  <c:v>1.1122211236880517E-2</c:v>
                </c:pt>
                <c:pt idx="29">
                  <c:v>9.8236402113187696E-3</c:v>
                </c:pt>
                <c:pt idx="30">
                  <c:v>9.1865600396150507E-3</c:v>
                </c:pt>
                <c:pt idx="31">
                  <c:v>1.2862171933416331E-2</c:v>
                </c:pt>
                <c:pt idx="32">
                  <c:v>1.5475041249752639E-2</c:v>
                </c:pt>
                <c:pt idx="33">
                  <c:v>1.5548453372815855E-2</c:v>
                </c:pt>
                <c:pt idx="34">
                  <c:v>1.7601436608129635E-2</c:v>
                </c:pt>
                <c:pt idx="35">
                  <c:v>1.5110873166865444E-2</c:v>
                </c:pt>
                <c:pt idx="36">
                  <c:v>1.4016166562473615E-2</c:v>
                </c:pt>
                <c:pt idx="37">
                  <c:v>1.2674512694666133E-2</c:v>
                </c:pt>
                <c:pt idx="38">
                  <c:v>1.3118887002023571E-2</c:v>
                </c:pt>
                <c:pt idx="39">
                  <c:v>9.7801285866732091E-3</c:v>
                </c:pt>
                <c:pt idx="40">
                  <c:v>1.588994236419583E-2</c:v>
                </c:pt>
                <c:pt idx="41">
                  <c:v>1.588994236419583E-2</c:v>
                </c:pt>
                <c:pt idx="42">
                  <c:v>2.3322787292102673E-2</c:v>
                </c:pt>
                <c:pt idx="43">
                  <c:v>2.447971770287773E-2</c:v>
                </c:pt>
                <c:pt idx="44">
                  <c:v>2.2425986659752047E-2</c:v>
                </c:pt>
                <c:pt idx="45">
                  <c:v>2.0108554468588162E-2</c:v>
                </c:pt>
                <c:pt idx="46">
                  <c:v>2.1231634564955044E-2</c:v>
                </c:pt>
                <c:pt idx="47">
                  <c:v>2.3949230698189668E-2</c:v>
                </c:pt>
                <c:pt idx="48">
                  <c:v>2.3495255664999447E-2</c:v>
                </c:pt>
                <c:pt idx="49">
                  <c:v>2.4067331532177338E-2</c:v>
                </c:pt>
                <c:pt idx="50">
                  <c:v>2.3896418398080314E-2</c:v>
                </c:pt>
                <c:pt idx="51">
                  <c:v>2.2769786856006606E-2</c:v>
                </c:pt>
                <c:pt idx="52">
                  <c:v>2.6276865607173482E-2</c:v>
                </c:pt>
                <c:pt idx="53">
                  <c:v>2.7477746957852444E-2</c:v>
                </c:pt>
                <c:pt idx="54">
                  <c:v>2.9358863318048146E-2</c:v>
                </c:pt>
                <c:pt idx="55">
                  <c:v>2.7262681259718979E-2</c:v>
                </c:pt>
                <c:pt idx="56">
                  <c:v>2.8439253697438941E-2</c:v>
                </c:pt>
                <c:pt idx="57">
                  <c:v>2.8191597686655589E-2</c:v>
                </c:pt>
                <c:pt idx="58">
                  <c:v>2.7984475488374926E-2</c:v>
                </c:pt>
                <c:pt idx="59">
                  <c:v>3.0328786571931721E-2</c:v>
                </c:pt>
                <c:pt idx="60">
                  <c:v>2.8389796096504272E-2</c:v>
                </c:pt>
                <c:pt idx="61">
                  <c:v>2.636151566787116E-2</c:v>
                </c:pt>
                <c:pt idx="62">
                  <c:v>2.7956888880862573E-2</c:v>
                </c:pt>
                <c:pt idx="63">
                  <c:v>2.2610107165287559E-2</c:v>
                </c:pt>
                <c:pt idx="64">
                  <c:v>2.3858678325986867E-2</c:v>
                </c:pt>
                <c:pt idx="65">
                  <c:v>2.551914993721361E-2</c:v>
                </c:pt>
                <c:pt idx="66">
                  <c:v>2.4691731534655322E-2</c:v>
                </c:pt>
                <c:pt idx="67">
                  <c:v>2.6707401256007346E-2</c:v>
                </c:pt>
                <c:pt idx="68">
                  <c:v>2.7416878124324941E-2</c:v>
                </c:pt>
                <c:pt idx="69">
                  <c:v>2.7409752980733577E-2</c:v>
                </c:pt>
                <c:pt idx="70">
                  <c:v>2.8908539526349537E-2</c:v>
                </c:pt>
                <c:pt idx="71">
                  <c:v>2.7464014328919779E-2</c:v>
                </c:pt>
                <c:pt idx="72">
                  <c:v>2.6869716080925941E-2</c:v>
                </c:pt>
                <c:pt idx="73">
                  <c:v>3.0151399158114829E-2</c:v>
                </c:pt>
                <c:pt idx="74">
                  <c:v>2.6195275907249023E-2</c:v>
                </c:pt>
                <c:pt idx="75">
                  <c:v>2.321235913613328E-2</c:v>
                </c:pt>
                <c:pt idx="76">
                  <c:v>2.4662246553237791E-2</c:v>
                </c:pt>
                <c:pt idx="77">
                  <c:v>2.1207864790199652E-2</c:v>
                </c:pt>
                <c:pt idx="78">
                  <c:v>2.1583298551941976E-2</c:v>
                </c:pt>
                <c:pt idx="79">
                  <c:v>2.3878895240186486E-2</c:v>
                </c:pt>
                <c:pt idx="80">
                  <c:v>2.3645391006060574E-2</c:v>
                </c:pt>
                <c:pt idx="81">
                  <c:v>2.4914517513020994E-2</c:v>
                </c:pt>
                <c:pt idx="82">
                  <c:v>2.4728079209638251E-2</c:v>
                </c:pt>
                <c:pt idx="83">
                  <c:v>2.5726486659249245E-2</c:v>
                </c:pt>
                <c:pt idx="84">
                  <c:v>2.534250868018284E-2</c:v>
                </c:pt>
                <c:pt idx="85">
                  <c:v>2.5823675228589648E-2</c:v>
                </c:pt>
                <c:pt idx="86">
                  <c:v>2.5902635583691557E-2</c:v>
                </c:pt>
                <c:pt idx="87">
                  <c:v>2.669298225050843E-2</c:v>
                </c:pt>
                <c:pt idx="88">
                  <c:v>2.5678895110972554E-2</c:v>
                </c:pt>
                <c:pt idx="89">
                  <c:v>2.4702185510332209E-2</c:v>
                </c:pt>
                <c:pt idx="90">
                  <c:v>2.599227630566326E-2</c:v>
                </c:pt>
                <c:pt idx="91">
                  <c:v>2.5481583368690781E-2</c:v>
                </c:pt>
                <c:pt idx="92">
                  <c:v>2.3983233423481305E-2</c:v>
                </c:pt>
                <c:pt idx="93">
                  <c:v>2.2485028567114561E-2</c:v>
                </c:pt>
                <c:pt idx="94">
                  <c:v>2.3727091447515829E-2</c:v>
                </c:pt>
                <c:pt idx="95">
                  <c:v>2.1161400303699947E-2</c:v>
                </c:pt>
                <c:pt idx="96">
                  <c:v>2.2375738916316845E-2</c:v>
                </c:pt>
                <c:pt idx="97">
                  <c:v>2.1029566554860778E-2</c:v>
                </c:pt>
                <c:pt idx="98">
                  <c:v>2.3552159507357995E-2</c:v>
                </c:pt>
                <c:pt idx="99">
                  <c:v>2.2554542883479928E-2</c:v>
                </c:pt>
                <c:pt idx="100">
                  <c:v>2.3986724457662801E-2</c:v>
                </c:pt>
                <c:pt idx="101">
                  <c:v>2.1689751301337871E-2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45152"/>
        <c:axId val="29746688"/>
      </c:lineChart>
      <c:catAx>
        <c:axId val="29745152"/>
        <c:scaling>
          <c:orientation val="minMax"/>
        </c:scaling>
        <c:delete val="1"/>
        <c:axPos val="b"/>
        <c:majorTickMark val="none"/>
        <c:minorTickMark val="none"/>
        <c:tickLblPos val="none"/>
        <c:crossAx val="29746688"/>
        <c:crosses val="autoZero"/>
        <c:auto val="1"/>
        <c:lblAlgn val="ctr"/>
        <c:lblOffset val="100"/>
        <c:noMultiLvlLbl val="0"/>
      </c:catAx>
      <c:valAx>
        <c:axId val="29746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Return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29745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389E-1127-4137-B04C-C28C11B187E2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AEDB7-78BD-445B-B084-39B8F3970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DC8E-FFE2-4427-BE64-23892623351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chart</a:t>
            </a:r>
          </a:p>
          <a:p>
            <a:r>
              <a:rPr lang="en-US" dirty="0" smtClean="0"/>
              <a:t>Really</a:t>
            </a:r>
            <a:r>
              <a:rPr lang="en-US" baseline="0" dirty="0" smtClean="0"/>
              <a:t> interesting, Beta is 1.01, so excess returns are not just leverage in an up market.</a:t>
            </a:r>
            <a:endParaRPr lang="en-US" dirty="0" smtClean="0"/>
          </a:p>
          <a:p>
            <a:r>
              <a:rPr lang="en-US" dirty="0" smtClean="0"/>
              <a:t>P/B and P/E mixed, so comparable growth</a:t>
            </a:r>
            <a:r>
              <a:rPr lang="en-US" baseline="0" dirty="0" smtClean="0"/>
              <a:t>/value to Russell 3000</a:t>
            </a:r>
          </a:p>
          <a:p>
            <a:r>
              <a:rPr lang="en-US" baseline="0" dirty="0" smtClean="0"/>
              <a:t>Higher Div Yield may have something to do with special dividends.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Chart</a:t>
            </a:r>
          </a:p>
          <a:p>
            <a:r>
              <a:rPr lang="en-US" dirty="0" smtClean="0"/>
              <a:t>Active sector</a:t>
            </a:r>
            <a:r>
              <a:rPr lang="en-US" baseline="0" dirty="0" smtClean="0"/>
              <a:t> distribution similar to Russell 3000</a:t>
            </a:r>
          </a:p>
          <a:p>
            <a:r>
              <a:rPr lang="en-US" baseline="0" dirty="0" smtClean="0"/>
              <a:t>Main differences, underweight Information Technology, overweight utilities –What was that unregulated utility called?.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chart</a:t>
            </a:r>
          </a:p>
          <a:p>
            <a:r>
              <a:rPr lang="en-US" baseline="0" dirty="0" smtClean="0"/>
              <a:t>Interesting: IT, and Tele are lowest weight and performed poorly</a:t>
            </a:r>
          </a:p>
          <a:p>
            <a:r>
              <a:rPr lang="en-US" baseline="0" dirty="0" smtClean="0"/>
              <a:t>Stocks are companies that are no longer listed because they were acquired.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Buckets</a:t>
            </a:r>
            <a:r>
              <a:rPr lang="en-US" baseline="0" dirty="0" smtClean="0"/>
              <a:t> were 2-5 Billion</a:t>
            </a:r>
          </a:p>
          <a:p>
            <a:r>
              <a:rPr lang="en-US" baseline="0" dirty="0" smtClean="0"/>
              <a:t>Few small caps, requirement to invest in companies 1billion+, we chose universe of 1.2billion+</a:t>
            </a:r>
          </a:p>
          <a:p>
            <a:r>
              <a:rPr lang="en-US" baseline="0" dirty="0" smtClean="0"/>
              <a:t>Biggest factor: larger companies have more insiders, report more, ranked higher for trades, results in more buys.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chart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needs new name</a:t>
            </a:r>
          </a:p>
          <a:p>
            <a:r>
              <a:rPr lang="en-US" dirty="0" smtClean="0"/>
              <a:t>Introduce</a:t>
            </a:r>
            <a:r>
              <a:rPr lang="en-US" baseline="0" dirty="0" smtClean="0"/>
              <a:t> holding period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analysis used back test data from weeks 1 to 62</a:t>
            </a:r>
          </a:p>
          <a:p>
            <a:r>
              <a:rPr lang="en-US" baseline="0" dirty="0" smtClean="0"/>
              <a:t>Optimal holding period would be 1 week, if fund had implicit costs more weeks could be added.</a:t>
            </a:r>
          </a:p>
          <a:p>
            <a:r>
              <a:rPr lang="en-US" dirty="0" smtClean="0"/>
              <a:t>If we ran it daily instead of weekly then maybe we could pick up some of the return prior to the signal.</a:t>
            </a:r>
          </a:p>
          <a:p>
            <a:endParaRPr lang="en-US" dirty="0" smtClean="0"/>
          </a:p>
          <a:p>
            <a:r>
              <a:rPr lang="en-US" dirty="0" smtClean="0"/>
              <a:t>90% CI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week annualized 19%</a:t>
            </a:r>
          </a:p>
          <a:p>
            <a:r>
              <a:rPr lang="en-US" baseline="0" dirty="0" smtClean="0"/>
              <a:t>1-4 weeks annualized  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presentation we were asked</a:t>
            </a:r>
            <a:r>
              <a:rPr lang="en-US" baseline="0" dirty="0" smtClean="0"/>
              <a:t> the question of performance of </a:t>
            </a:r>
            <a:r>
              <a:rPr lang="en-US" dirty="0" smtClean="0"/>
              <a:t>3 hypothetical scenarios:</a:t>
            </a:r>
          </a:p>
          <a:p>
            <a:r>
              <a:rPr lang="en-US" dirty="0" smtClean="0"/>
              <a:t>1) How the</a:t>
            </a:r>
            <a:r>
              <a:rPr lang="en-US" baseline="0" dirty="0" smtClean="0"/>
              <a:t> short portfolio alone performed – assumes 100% short active portfolio</a:t>
            </a:r>
          </a:p>
          <a:p>
            <a:r>
              <a:rPr lang="en-US" dirty="0" smtClean="0"/>
              <a:t>2) Active Long/Short – If we created a portfolio using the opportunistic buys and opportunistic sells weighted at 50/50 –</a:t>
            </a:r>
            <a:r>
              <a:rPr lang="en-US" baseline="0" dirty="0" smtClean="0"/>
              <a:t> no passive portfolio.</a:t>
            </a:r>
          </a:p>
          <a:p>
            <a:r>
              <a:rPr lang="en-US" dirty="0" smtClean="0"/>
              <a:t>3) Created active portfolio based on both</a:t>
            </a:r>
            <a:r>
              <a:rPr lang="en-US" baseline="0" dirty="0" smtClean="0"/>
              <a:t> sells and buys combined with passive</a:t>
            </a:r>
          </a:p>
          <a:p>
            <a:r>
              <a:rPr lang="en-US" baseline="0" dirty="0" smtClean="0"/>
              <a:t>	1) With friction – includes margin calls</a:t>
            </a:r>
          </a:p>
          <a:p>
            <a:r>
              <a:rPr lang="en-US" baseline="0" dirty="0" smtClean="0"/>
              <a:t>	2) Without friction – no transactions costs or margin calls</a:t>
            </a:r>
          </a:p>
          <a:p>
            <a:r>
              <a:rPr lang="en-US" baseline="0" dirty="0" smtClean="0"/>
              <a:t>Similar to opportunistic buys, the short portfolio consists of pulling the top 10 opportunistic sell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4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Graph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2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Short Graph</a:t>
            </a:r>
            <a:r>
              <a:rPr lang="en-US" baseline="0" dirty="0" smtClean="0"/>
              <a:t>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DC8E-FFE2-4427-BE64-23892623351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5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TCMA – Total Cash Margin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49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bring back to 50%.</a:t>
            </a:r>
          </a:p>
          <a:p>
            <a:endParaRPr lang="en-US" dirty="0" smtClean="0"/>
          </a:p>
          <a:p>
            <a:r>
              <a:rPr lang="en-US" dirty="0" smtClean="0"/>
              <a:t>Current Market Value of Borrowed</a:t>
            </a:r>
            <a:r>
              <a:rPr lang="en-US" baseline="0" dirty="0" smtClean="0"/>
              <a:t> stock x 50% (original margin requirement) – Equity in the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34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</a:t>
            </a:r>
            <a:r>
              <a:rPr lang="en-US" baseline="0" dirty="0" smtClean="0"/>
              <a:t> Graph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6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Also,</a:t>
            </a:r>
            <a:r>
              <a:rPr lang="en-US" baseline="0" dirty="0" smtClean="0"/>
              <a:t> have the ability to accommodate any changes we might decide to make to the active portfolio’s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ETF</a:t>
            </a:r>
            <a:r>
              <a:rPr lang="en-US" baseline="0" dirty="0" smtClean="0"/>
              <a:t>’s chosen based on their low expense ratios and ability to meet the investment goals of our passive portfolio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4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CEOs, and other insiders may know information that the general public does not know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Insiders: directors, officers, shareholders with controlling interest (10% or more), </a:t>
            </a:r>
            <a:r>
              <a:rPr lang="en-US" baseline="0" dirty="0" err="1" smtClean="0"/>
              <a:t>temperorary</a:t>
            </a:r>
            <a:r>
              <a:rPr lang="en-US" baseline="0" dirty="0" smtClean="0"/>
              <a:t> insiders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All companies, domestic</a:t>
            </a:r>
            <a:r>
              <a:rPr lang="en-US" baseline="0" dirty="0" smtClean="0"/>
              <a:t> and foreign, must file their registration statements electronically so that they can be posted on the SEC’s EDGAR database – includes IPO, proxy statements, annual reports.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Helpful Facts for Questions: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SEC form 3 is filed for initial ownership; SEC form 4 resembles open market buy or sell of a stock; form 5 represents transactions that should have been reported under form 4, but were legally deferred -&gt; includes very “Small” transactions; form 144 deals with the sell of restricted securities in the open market place -&gt; restricted securities are those acquired through special private offerings, such as employee benefit plans, regulation D offerings, or in exchange for “seed money” to a company.  For our purposes, the only relevant form was SEC form 4.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Form</a:t>
            </a:r>
            <a:r>
              <a:rPr lang="en-US" baseline="0" dirty="0" smtClean="0"/>
              <a:t> 4 filings include any change in an ownership position, such as through a purchase, sale, option grant, option exercise, gift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DC8E-FFE2-4427-BE64-23892623351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Recall that one</a:t>
            </a:r>
            <a:r>
              <a:rPr lang="en-US" baseline="0" dirty="0" smtClean="0"/>
              <a:t> goal of the passive portfolio was to accommodate changes that would might make to active </a:t>
            </a:r>
            <a:r>
              <a:rPr lang="en-US" baseline="0" smtClean="0"/>
              <a:t>portfolio’s alloc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Previously had been purchasing 7.5% of total portfolio value in stocks each week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Now purchase 12.5% of total portfolio value in stocks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Liquidate</a:t>
            </a:r>
            <a:r>
              <a:rPr lang="en-US" baseline="0" dirty="0" smtClean="0"/>
              <a:t> SCHB </a:t>
            </a:r>
            <a:r>
              <a:rPr lang="en-US" dirty="0" smtClean="0"/>
              <a:t>to make up the difference between weekly sale proceeds and weekly investment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Buying 12.5% of total portfolio value, selling 7.5%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Russell</a:t>
            </a:r>
            <a:r>
              <a:rPr lang="en-US" baseline="0" dirty="0" smtClean="0"/>
              <a:t> 3000, benchmark provided* by our charter</a:t>
            </a:r>
          </a:p>
          <a:p>
            <a:r>
              <a:rPr lang="en-US" baseline="0" dirty="0" smtClean="0"/>
              <a:t>Explain how chart works.</a:t>
            </a:r>
            <a:endParaRPr lang="en-US" dirty="0" smtClean="0"/>
          </a:p>
          <a:p>
            <a:r>
              <a:rPr lang="en-US" dirty="0" smtClean="0"/>
              <a:t>Outperformed</a:t>
            </a:r>
            <a:r>
              <a:rPr lang="en-US" baseline="0" dirty="0" smtClean="0"/>
              <a:t> at first then underperformed.</a:t>
            </a:r>
          </a:p>
          <a:p>
            <a:r>
              <a:rPr lang="en-US" baseline="0" dirty="0" smtClean="0"/>
              <a:t>Mainly due to differences in composition of asset class, not a great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20%  Barclays US Aggregate, 25% FTSE Index, 55% Russell 3000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similar composition to the total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portfolio.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Outperformed due to our active portfolio.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really want to know is how did the active perform, since it was the focus of our fund.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1B151A1-4191-41A1-81A1-2101D1C10181}" type="slidenum">
              <a:rPr lang="en-US" smtClean="0"/>
              <a:pPr algn="r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out performed the Russell</a:t>
            </a:r>
            <a:r>
              <a:rPr lang="en-US" baseline="0" dirty="0" smtClean="0"/>
              <a:t> 3000 by 6 percent over the 5 week period.</a:t>
            </a:r>
          </a:p>
          <a:p>
            <a:r>
              <a:rPr lang="en-US" baseline="0" dirty="0" smtClean="0"/>
              <a:t>Question about Beta: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EDB7-78BD-445B-B084-39B8F397075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ustomShape 17"/>
          <p:cNvSpPr/>
          <p:nvPr userDrawn="1"/>
        </p:nvSpPr>
        <p:spPr>
          <a:xfrm>
            <a:off x="152400" y="14478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  <a:latin typeface="Calibri"/>
              </a:rPr>
              <a:t>INTRODUCTION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0BC931-194F-4104-BE8C-6CDFFF63DE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362200"/>
            <a:ext cx="7162800" cy="3581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279360-A493-4A1A-A6C3-F9F2EF2B7B9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3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334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33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860410-2962-418F-8079-F3D824BF230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362200"/>
            <a:ext cx="3505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362200"/>
            <a:ext cx="3505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4486EE-28F6-4237-ABBC-1DB3CC49074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7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2362200"/>
            <a:ext cx="7162800" cy="3581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213B05F-F01B-41CB-B719-ED6CAD34F6F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5561AA3-1370-4631-AF17-DF1746A9D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1E2573-16A4-4E9C-9368-6049715F0F0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5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5561AA3-1370-4631-AF17-DF1746A9D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09800"/>
            <a:ext cx="71628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95B1C63-A03E-4EB3-9086-8E22C9A623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1E2573-16A4-4E9C-9368-6049715F0F0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114800" y="2362200"/>
            <a:ext cx="2133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6553200" y="2362200"/>
            <a:ext cx="2133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1600200" y="2362200"/>
            <a:ext cx="2133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752600"/>
            <a:ext cx="7086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5561AA3-1370-4631-AF17-DF1746A9D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6986" indent="0" algn="ctr">
              <a:buNone/>
              <a:defRPr/>
            </a:lvl2pPr>
            <a:lvl3pPr marL="913972" indent="0" algn="ctr">
              <a:buNone/>
              <a:defRPr/>
            </a:lvl3pPr>
            <a:lvl4pPr marL="1370959" indent="0" algn="ctr">
              <a:buNone/>
              <a:defRPr/>
            </a:lvl4pPr>
            <a:lvl5pPr marL="1827945" indent="0" algn="ctr">
              <a:buNone/>
              <a:defRPr/>
            </a:lvl5pPr>
            <a:lvl6pPr marL="2284932" indent="0" algn="ctr">
              <a:buNone/>
              <a:defRPr/>
            </a:lvl6pPr>
            <a:lvl7pPr marL="2741916" indent="0" algn="ctr">
              <a:buNone/>
              <a:defRPr/>
            </a:lvl7pPr>
            <a:lvl8pPr marL="3198904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5561AA3-1370-4631-AF17-DF1746A9D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1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6986" indent="0" algn="ctr">
              <a:buNone/>
              <a:defRPr/>
            </a:lvl2pPr>
            <a:lvl3pPr marL="913972" indent="0" algn="ctr">
              <a:buNone/>
              <a:defRPr/>
            </a:lvl3pPr>
            <a:lvl4pPr marL="1370959" indent="0" algn="ctr">
              <a:buNone/>
              <a:defRPr/>
            </a:lvl4pPr>
            <a:lvl5pPr marL="1827945" indent="0" algn="ctr">
              <a:buNone/>
              <a:defRPr/>
            </a:lvl5pPr>
            <a:lvl6pPr marL="2284932" indent="0" algn="ctr">
              <a:buNone/>
              <a:defRPr/>
            </a:lvl6pPr>
            <a:lvl7pPr marL="2741916" indent="0" algn="ctr">
              <a:buNone/>
              <a:defRPr/>
            </a:lvl7pPr>
            <a:lvl8pPr marL="3198904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5561AA3-1370-4631-AF17-DF1746A9D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1E2573-16A4-4E9C-9368-6049715F0F0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114800" y="2362200"/>
            <a:ext cx="2133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6553200" y="2362200"/>
            <a:ext cx="2133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1600200" y="2362200"/>
            <a:ext cx="2133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E383DC2-99D6-4747-8662-A1C8844D053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6F9950-236F-45F7-AAB6-092BD0CD0D0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A06117-0FFE-4481-BD51-504BCFC17D8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762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F83029-677D-49A5-A615-CB5F92B07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9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196764-C505-452F-A22B-8A0EE7A5C45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5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C83991-13FF-4E9C-972D-6C3102FE915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1"/>
          <p:cNvPicPr/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0" y="0"/>
            <a:ext cx="2831760" cy="1294920"/>
          </a:xfrm>
          <a:prstGeom prst="rect">
            <a:avLst/>
          </a:prstGeom>
        </p:spPr>
      </p:pic>
      <p:sp>
        <p:nvSpPr>
          <p:cNvPr id="36" name="CustomShape 1"/>
          <p:cNvSpPr/>
          <p:nvPr userDrawn="1"/>
        </p:nvSpPr>
        <p:spPr>
          <a:xfrm>
            <a:off x="2819880" y="0"/>
            <a:ext cx="6324120" cy="1294920"/>
          </a:xfrm>
          <a:prstGeom prst="rect">
            <a:avLst/>
          </a:prstGeom>
          <a:solidFill>
            <a:srgbClr val="DDDDDD"/>
          </a:solidFill>
        </p:spPr>
      </p:sp>
      <p:sp>
        <p:nvSpPr>
          <p:cNvPr id="37" name="CustomShape 9"/>
          <p:cNvSpPr/>
          <p:nvPr userDrawn="1"/>
        </p:nvSpPr>
        <p:spPr>
          <a:xfrm>
            <a:off x="0" y="1295280"/>
            <a:ext cx="1447560" cy="5562360"/>
          </a:xfrm>
          <a:prstGeom prst="rect">
            <a:avLst/>
          </a:prstGeom>
          <a:solidFill>
            <a:srgbClr val="DDDDDD"/>
          </a:solidFill>
        </p:spPr>
      </p:sp>
      <p:sp>
        <p:nvSpPr>
          <p:cNvPr id="45" name="CustomShape 10"/>
          <p:cNvSpPr/>
          <p:nvPr userDrawn="1"/>
        </p:nvSpPr>
        <p:spPr>
          <a:xfrm>
            <a:off x="7010280" y="0"/>
            <a:ext cx="1523520" cy="151920"/>
          </a:xfrm>
          <a:prstGeom prst="rect">
            <a:avLst/>
          </a:prstGeom>
          <a:solidFill>
            <a:srgbClr val="800000"/>
          </a:solidFill>
        </p:spPr>
      </p:sp>
      <p:sp>
        <p:nvSpPr>
          <p:cNvPr id="47" name="CustomShape 17"/>
          <p:cNvSpPr/>
          <p:nvPr/>
        </p:nvSpPr>
        <p:spPr>
          <a:xfrm>
            <a:off x="152400" y="1447800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rgbClr val="800000"/>
                </a:solidFill>
                <a:latin typeface="Calibri"/>
              </a:rPr>
              <a:t>INTRODUCTION</a:t>
            </a:r>
            <a:endParaRPr dirty="0"/>
          </a:p>
        </p:txBody>
      </p:sp>
      <p:sp>
        <p:nvSpPr>
          <p:cNvPr id="48" name="CustomShape 18"/>
          <p:cNvSpPr/>
          <p:nvPr/>
        </p:nvSpPr>
        <p:spPr>
          <a:xfrm>
            <a:off x="152400" y="2129580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REVIEW</a:t>
            </a:r>
            <a:endParaRPr dirty="0"/>
          </a:p>
        </p:txBody>
      </p:sp>
      <p:sp>
        <p:nvSpPr>
          <p:cNvPr id="49" name="CustomShape 19"/>
          <p:cNvSpPr/>
          <p:nvPr/>
        </p:nvSpPr>
        <p:spPr>
          <a:xfrm>
            <a:off x="152400" y="3492679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PERFORMANCE</a:t>
            </a:r>
            <a:endParaRPr dirty="0"/>
          </a:p>
        </p:txBody>
      </p:sp>
      <p:sp>
        <p:nvSpPr>
          <p:cNvPr id="50" name="CustomShape 20"/>
          <p:cNvSpPr/>
          <p:nvPr/>
        </p:nvSpPr>
        <p:spPr>
          <a:xfrm>
            <a:off x="152400" y="4174459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ATTRIBUTION</a:t>
            </a:r>
            <a:endParaRPr dirty="0"/>
          </a:p>
        </p:txBody>
      </p:sp>
      <p:sp>
        <p:nvSpPr>
          <p:cNvPr id="51" name="CustomShape 24"/>
          <p:cNvSpPr/>
          <p:nvPr/>
        </p:nvSpPr>
        <p:spPr>
          <a:xfrm>
            <a:off x="152400" y="2811359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REBALANCING</a:t>
            </a:r>
            <a:endParaRPr dirty="0"/>
          </a:p>
        </p:txBody>
      </p:sp>
      <p:sp>
        <p:nvSpPr>
          <p:cNvPr id="52" name="CustomShape 20"/>
          <p:cNvSpPr/>
          <p:nvPr userDrawn="1"/>
        </p:nvSpPr>
        <p:spPr>
          <a:xfrm>
            <a:off x="152520" y="5537711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SHORT</a:t>
            </a:r>
            <a:r>
              <a:rPr lang="en-US" sz="1100" b="1" baseline="0" dirty="0" smtClean="0">
                <a:solidFill>
                  <a:srgbClr val="800000"/>
                </a:solidFill>
                <a:latin typeface="Calibri"/>
              </a:rPr>
              <a:t> SCENARIO</a:t>
            </a:r>
            <a:endParaRPr dirty="0"/>
          </a:p>
        </p:txBody>
      </p:sp>
      <p:sp>
        <p:nvSpPr>
          <p:cNvPr id="53" name="CustomShape 20"/>
          <p:cNvSpPr/>
          <p:nvPr userDrawn="1"/>
        </p:nvSpPr>
        <p:spPr>
          <a:xfrm>
            <a:off x="152520" y="4856085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HOLDING PERIOD</a:t>
            </a:r>
            <a:endParaRPr dirty="0"/>
          </a:p>
        </p:txBody>
      </p:sp>
      <p:sp>
        <p:nvSpPr>
          <p:cNvPr id="54" name="CustomShape 20"/>
          <p:cNvSpPr/>
          <p:nvPr userDrawn="1"/>
        </p:nvSpPr>
        <p:spPr>
          <a:xfrm>
            <a:off x="152520" y="6219337"/>
            <a:ext cx="1218960" cy="486263"/>
          </a:xfrm>
          <a:prstGeom prst="rect">
            <a:avLst/>
          </a:prstGeom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rgbClr val="800000"/>
                </a:solidFill>
                <a:latin typeface="Calibri"/>
              </a:rPr>
              <a:t>CONCLUSION</a:t>
            </a:r>
            <a:endParaRPr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6096000" y="229080"/>
            <a:ext cx="1752480" cy="761520"/>
            <a:chOff x="6095880" y="228600"/>
            <a:chExt cx="1752480" cy="837720"/>
          </a:xfrm>
        </p:grpSpPr>
        <p:sp>
          <p:nvSpPr>
            <p:cNvPr id="60" name="CustomShape 2"/>
            <p:cNvSpPr/>
            <p:nvPr userDrawn="1"/>
          </p:nvSpPr>
          <p:spPr>
            <a:xfrm>
              <a:off x="6095880" y="22860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1" name="CustomShape 3"/>
            <p:cNvSpPr/>
            <p:nvPr userDrawn="1"/>
          </p:nvSpPr>
          <p:spPr>
            <a:xfrm>
              <a:off x="6095880" y="83808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2" name="CustomShape 4"/>
            <p:cNvSpPr/>
            <p:nvPr userDrawn="1"/>
          </p:nvSpPr>
          <p:spPr>
            <a:xfrm>
              <a:off x="6477120" y="83808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3" name="CustomShape 5"/>
            <p:cNvSpPr/>
            <p:nvPr userDrawn="1"/>
          </p:nvSpPr>
          <p:spPr>
            <a:xfrm>
              <a:off x="6858000" y="83808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4" name="CustomShape 6"/>
            <p:cNvSpPr/>
            <p:nvPr userDrawn="1"/>
          </p:nvSpPr>
          <p:spPr>
            <a:xfrm>
              <a:off x="6858000" y="22860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5" name="CustomShape 7"/>
            <p:cNvSpPr/>
            <p:nvPr userDrawn="1"/>
          </p:nvSpPr>
          <p:spPr>
            <a:xfrm>
              <a:off x="7238880" y="22860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6" name="CustomShape 8"/>
            <p:cNvSpPr/>
            <p:nvPr userDrawn="1"/>
          </p:nvSpPr>
          <p:spPr>
            <a:xfrm>
              <a:off x="6477120" y="22860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7" name="CustomShape 12"/>
            <p:cNvSpPr/>
            <p:nvPr userDrawn="1"/>
          </p:nvSpPr>
          <p:spPr>
            <a:xfrm>
              <a:off x="7620120" y="22860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8" name="CustomShape 14"/>
            <p:cNvSpPr/>
            <p:nvPr userDrawn="1"/>
          </p:nvSpPr>
          <p:spPr>
            <a:xfrm>
              <a:off x="6858000" y="53352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69" name="CustomShape 15"/>
            <p:cNvSpPr/>
            <p:nvPr userDrawn="1"/>
          </p:nvSpPr>
          <p:spPr>
            <a:xfrm>
              <a:off x="6095880" y="53352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  <p:sp>
          <p:nvSpPr>
            <p:cNvPr id="70" name="CustomShape 16"/>
            <p:cNvSpPr/>
            <p:nvPr userDrawn="1"/>
          </p:nvSpPr>
          <p:spPr>
            <a:xfrm>
              <a:off x="6477120" y="533520"/>
              <a:ext cx="228240" cy="228240"/>
            </a:xfrm>
            <a:prstGeom prst="rect">
              <a:avLst/>
            </a:prstGeom>
            <a:ln w="16560">
              <a:solidFill>
                <a:srgbClr val="777777"/>
              </a:solidFill>
              <a:miter/>
            </a:ln>
          </p:spPr>
        </p:sp>
      </p:grpSp>
      <p:sp>
        <p:nvSpPr>
          <p:cNvPr id="71" name="CustomShape 11"/>
          <p:cNvSpPr/>
          <p:nvPr userDrawn="1"/>
        </p:nvSpPr>
        <p:spPr>
          <a:xfrm>
            <a:off x="2819520" y="1066680"/>
            <a:ext cx="6324120" cy="228240"/>
          </a:xfrm>
          <a:prstGeom prst="rect">
            <a:avLst/>
          </a:prstGeom>
          <a:solidFill>
            <a:srgbClr val="969696"/>
          </a:solidFill>
        </p:spPr>
      </p:sp>
      <p:sp>
        <p:nvSpPr>
          <p:cNvPr id="72" name="CustomShape 13"/>
          <p:cNvSpPr/>
          <p:nvPr userDrawn="1"/>
        </p:nvSpPr>
        <p:spPr>
          <a:xfrm>
            <a:off x="7315200" y="465120"/>
            <a:ext cx="1752120" cy="11887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rgbClr val="800000"/>
                </a:solidFill>
                <a:latin typeface="Garamond"/>
              </a:rPr>
              <a:t>Undergraduate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rgbClr val="800000"/>
                </a:solidFill>
                <a:latin typeface="Garamond"/>
              </a:rPr>
              <a:t>SIM Fund</a:t>
            </a:r>
            <a:r>
              <a:rPr lang="en-US" sz="1100">
                <a:solidFill>
                  <a:srgbClr val="800000"/>
                </a:solidFill>
                <a:latin typeface="Garamond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900">
                <a:solidFill>
                  <a:srgbClr val="800000"/>
                </a:solidFill>
                <a:latin typeface="Garamond"/>
              </a:rPr>
              <a:t>Student Investment Management Fund</a:t>
            </a:r>
            <a:r>
              <a:rPr lang="en-US" sz="900">
                <a:solidFill>
                  <a:srgbClr val="FFCC66"/>
                </a:solidFill>
                <a:latin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66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80" r:id="rId19"/>
    <p:sldLayoutId id="2147483692" r:id="rId20"/>
    <p:sldLayoutId id="2147483693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5000" y="2362200"/>
            <a:ext cx="6400800" cy="1752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Undergraduate Student Investment Management Fund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752600" y="4267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98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397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0959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7945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493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191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19890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588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079"/>
            <a:r>
              <a:rPr lang="en-US" sz="1800" dirty="0" smtClean="0">
                <a:solidFill>
                  <a:prstClr val="black"/>
                </a:solidFill>
              </a:rPr>
              <a:t>Semi-Annual Presentation</a:t>
            </a:r>
          </a:p>
          <a:p>
            <a:pPr defTabSz="914079"/>
            <a:r>
              <a:rPr lang="en-US" sz="1800" dirty="0" smtClean="0">
                <a:solidFill>
                  <a:prstClr val="black"/>
                </a:solidFill>
              </a:rPr>
              <a:t>Friday, April 26</a:t>
            </a:r>
            <a:r>
              <a:rPr lang="en-US" sz="1800" baseline="30000" dirty="0" smtClean="0">
                <a:solidFill>
                  <a:prstClr val="black"/>
                </a:solidFill>
              </a:rPr>
              <a:t>th</a:t>
            </a:r>
            <a:r>
              <a:rPr lang="en-US" sz="1800" dirty="0" smtClean="0">
                <a:solidFill>
                  <a:prstClr val="black"/>
                </a:solidFill>
              </a:rPr>
              <a:t>, 2013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CustomShape 17"/>
          <p:cNvSpPr/>
          <p:nvPr/>
        </p:nvSpPr>
        <p:spPr>
          <a:xfrm>
            <a:off x="152400" y="14478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  <a:latin typeface="Calibri"/>
              </a:rPr>
              <a:t>INTRODUCTION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600200" y="150495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0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27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3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Final Weights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70786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stomShape 17"/>
          <p:cNvSpPr/>
          <p:nvPr/>
        </p:nvSpPr>
        <p:spPr>
          <a:xfrm>
            <a:off x="152400" y="28194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REBALANCING</a:t>
            </a:r>
          </a:p>
        </p:txBody>
      </p:sp>
    </p:spTree>
    <p:extLst>
      <p:ext uri="{BB962C8B-B14F-4D97-AF65-F5344CB8AC3E}">
        <p14:creationId xmlns:p14="http://schemas.microsoft.com/office/powerpoint/2010/main" val="40440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76400"/>
            <a:ext cx="7086600" cy="762000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chemeClr val="tx2"/>
                </a:solidFill>
              </a:rPr>
              <a:t>Performance</a:t>
            </a:r>
            <a:endParaRPr lang="en-US" sz="45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7315200" cy="3962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Total Portfolio vs. Russell 3000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Total Portfolio vs. Custom Benchmark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Active Portfolio vs. Russell 3000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Portfolio Statistics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CustomShape 17"/>
          <p:cNvSpPr/>
          <p:nvPr/>
        </p:nvSpPr>
        <p:spPr>
          <a:xfrm>
            <a:off x="152400" y="35052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9255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Total Portfolio vs. Russell 3000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291387" cy="33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7"/>
          <p:cNvSpPr/>
          <p:nvPr/>
        </p:nvSpPr>
        <p:spPr>
          <a:xfrm>
            <a:off x="152400" y="35052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9117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chemeClr val="tx2"/>
                </a:solidFill>
              </a:rPr>
              <a:t>Total Portfolio vs. Custom Benchmark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1"/>
            <a:ext cx="7315200" cy="34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0198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20%  Barclays U.S. Aggregate, 25% FTSE Index, 55% Russell 3000</a:t>
            </a:r>
            <a:endParaRPr lang="en-US" dirty="0"/>
          </a:p>
        </p:txBody>
      </p:sp>
      <p:sp>
        <p:nvSpPr>
          <p:cNvPr id="6" name="CustomShape 17"/>
          <p:cNvSpPr/>
          <p:nvPr/>
        </p:nvSpPr>
        <p:spPr>
          <a:xfrm>
            <a:off x="152400" y="35052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5320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47800"/>
            <a:ext cx="7086600" cy="762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Active Portfolio vs. Russell 3000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36543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7"/>
          <p:cNvSpPr/>
          <p:nvPr/>
        </p:nvSpPr>
        <p:spPr>
          <a:xfrm>
            <a:off x="152400" y="35052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1655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447800"/>
            <a:ext cx="7086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Portfolio Statistics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52754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stomShape 17"/>
          <p:cNvSpPr/>
          <p:nvPr/>
        </p:nvSpPr>
        <p:spPr>
          <a:xfrm>
            <a:off x="152400" y="35052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166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76400"/>
            <a:ext cx="7086600" cy="762000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chemeClr val="tx2"/>
                </a:solidFill>
              </a:rPr>
              <a:t>Attribution</a:t>
            </a:r>
            <a:endParaRPr lang="en-US" sz="45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7315200" cy="3962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Active Sector Attribution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Sector Attribution vs. Russell 3000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Active Size Weights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Active Size Attribution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CustomShape 17"/>
          <p:cNvSpPr/>
          <p:nvPr/>
        </p:nvSpPr>
        <p:spPr>
          <a:xfrm>
            <a:off x="152400" y="41619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6051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Sector Attribution vs. Russell 3000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77842"/>
            <a:ext cx="6705600" cy="418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7"/>
          <p:cNvSpPr/>
          <p:nvPr/>
        </p:nvSpPr>
        <p:spPr>
          <a:xfrm>
            <a:off x="152400" y="41619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33809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Active Sector Attribution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6794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7"/>
          <p:cNvSpPr/>
          <p:nvPr/>
        </p:nvSpPr>
        <p:spPr>
          <a:xfrm>
            <a:off x="152400" y="41619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13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Active Size Weights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660048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7"/>
          <p:cNvSpPr/>
          <p:nvPr/>
        </p:nvSpPr>
        <p:spPr>
          <a:xfrm>
            <a:off x="152400" y="41619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37843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34" y="1381645"/>
            <a:ext cx="7086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Fund Members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s://mail.google.com/mail/u/0/?ui=2&amp;ik=ff5da692fe&amp;view=att&amp;th=133e1d06a5173e28&amp;attid=0.1&amp;disp=inline&amp;realattid=f_gvh55he6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07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252" name="AutoShape 4" descr="https://mail.google.com/mail/u/0/?ui=2&amp;ik=ff5da692fe&amp;view=att&amp;th=133e1d06a5173e28&amp;attid=0.1&amp;disp=inline&amp;realattid=f_gvh55he6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07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254" name="AutoShape 6" descr="https://mail.google.com/mail/u/0/?ui=2&amp;ik=ff5da692fe&amp;view=att&amp;th=133e1d06a5173e28&amp;attid=0.1&amp;disp=inline&amp;realattid=f_gvh55he6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07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2133600"/>
            <a:ext cx="1798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79"/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Fund Managers</a:t>
            </a:r>
            <a:endParaRPr lang="en-US" sz="2000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19663" y="2135600"/>
            <a:ext cx="1630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79"/>
            <a:r>
              <a:rPr lang="en-US" sz="2000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Fund Analysts</a:t>
            </a:r>
            <a:endParaRPr lang="en-US" sz="2000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70920" y="2670601"/>
            <a:ext cx="1137171" cy="972469"/>
            <a:chOff x="1793349" y="3476988"/>
            <a:chExt cx="1137171" cy="972469"/>
          </a:xfrm>
        </p:grpSpPr>
        <p:sp>
          <p:nvSpPr>
            <p:cNvPr id="22" name="Rectangle 21"/>
            <p:cNvSpPr/>
            <p:nvPr/>
          </p:nvSpPr>
          <p:spPr>
            <a:xfrm>
              <a:off x="1793349" y="4126292"/>
              <a:ext cx="113717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Aaron Baker</a:t>
              </a:r>
              <a:endPara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902" y="3476988"/>
              <a:ext cx="859348" cy="645483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679208" y="2651745"/>
            <a:ext cx="1344535" cy="1132596"/>
            <a:chOff x="5351476" y="2651745"/>
            <a:chExt cx="1344535" cy="1132596"/>
          </a:xfrm>
        </p:grpSpPr>
        <p:sp>
          <p:nvSpPr>
            <p:cNvPr id="28" name="Rectangle 27"/>
            <p:cNvSpPr/>
            <p:nvPr/>
          </p:nvSpPr>
          <p:spPr>
            <a:xfrm>
              <a:off x="5351476" y="3461176"/>
              <a:ext cx="134453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Andrew Farber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706" y="2651745"/>
              <a:ext cx="1130902" cy="84945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627626" y="2670601"/>
            <a:ext cx="1171455" cy="1505119"/>
            <a:chOff x="3897495" y="3983975"/>
            <a:chExt cx="1171455" cy="1505119"/>
          </a:xfrm>
        </p:grpSpPr>
        <p:sp>
          <p:nvSpPr>
            <p:cNvPr id="31" name="Rectangle 30"/>
            <p:cNvSpPr/>
            <p:nvPr/>
          </p:nvSpPr>
          <p:spPr>
            <a:xfrm>
              <a:off x="3897495" y="4935096"/>
              <a:ext cx="11714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Clayton </a:t>
              </a:r>
              <a:r>
                <a:rPr lang="en-US" sz="15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Jenners</a:t>
              </a:r>
              <a:endParaRPr lang="en-US" sz="1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836" y="3983975"/>
              <a:ext cx="790759" cy="93096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577713" y="3958216"/>
            <a:ext cx="1163204" cy="1418810"/>
            <a:chOff x="7771728" y="3858961"/>
            <a:chExt cx="1163204" cy="1418810"/>
          </a:xfrm>
        </p:grpSpPr>
        <p:sp>
          <p:nvSpPr>
            <p:cNvPr id="25" name="Rectangle 24"/>
            <p:cNvSpPr/>
            <p:nvPr/>
          </p:nvSpPr>
          <p:spPr>
            <a:xfrm>
              <a:off x="7771728" y="4954606"/>
              <a:ext cx="116320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Dakota Boyd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34" y="3858961"/>
              <a:ext cx="977630" cy="96868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36644" y="4187722"/>
            <a:ext cx="1005403" cy="1266591"/>
            <a:chOff x="2987178" y="5433835"/>
            <a:chExt cx="1005403" cy="1266591"/>
          </a:xfrm>
        </p:grpSpPr>
        <p:sp>
          <p:nvSpPr>
            <p:cNvPr id="26" name="Rectangle 25"/>
            <p:cNvSpPr/>
            <p:nvPr/>
          </p:nvSpPr>
          <p:spPr>
            <a:xfrm>
              <a:off x="2987178" y="6377261"/>
              <a:ext cx="100540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Dylan King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178" y="5433835"/>
              <a:ext cx="863897" cy="87304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567419" y="5614896"/>
            <a:ext cx="1193991" cy="1237891"/>
            <a:chOff x="4175641" y="2618929"/>
            <a:chExt cx="1101584" cy="1170593"/>
          </a:xfrm>
        </p:grpSpPr>
        <p:sp>
          <p:nvSpPr>
            <p:cNvPr id="27" name="Rectangle 26"/>
            <p:cNvSpPr/>
            <p:nvPr/>
          </p:nvSpPr>
          <p:spPr>
            <a:xfrm>
              <a:off x="4175641" y="3466357"/>
              <a:ext cx="110158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John </a:t>
              </a:r>
              <a:r>
                <a:rPr lang="en-US" sz="15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Happe</a:t>
              </a:r>
              <a:endParaRPr lang="en-US" sz="1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3248" name="Picture 532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1146" y="2618929"/>
              <a:ext cx="790575" cy="79057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828800" y="3758502"/>
            <a:ext cx="1249381" cy="1169603"/>
            <a:chOff x="1828800" y="2563067"/>
            <a:chExt cx="1249381" cy="1169603"/>
          </a:xfrm>
        </p:grpSpPr>
        <p:sp>
          <p:nvSpPr>
            <p:cNvPr id="21" name="Rectangle 20"/>
            <p:cNvSpPr/>
            <p:nvPr/>
          </p:nvSpPr>
          <p:spPr>
            <a:xfrm>
              <a:off x="1828800" y="3409505"/>
              <a:ext cx="124938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Kenneth </a:t>
              </a:r>
              <a:r>
                <a:rPr lang="en-US" sz="15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Qian</a:t>
              </a:r>
              <a:endPara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3249" name="Picture 532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6" y="2563067"/>
              <a:ext cx="712650" cy="81058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023743" y="4028581"/>
            <a:ext cx="1797461" cy="1348445"/>
            <a:chOff x="6549543" y="3925205"/>
            <a:chExt cx="1604323" cy="1348445"/>
          </a:xfrm>
        </p:grpSpPr>
        <p:sp>
          <p:nvSpPr>
            <p:cNvPr id="29" name="Rectangle 28"/>
            <p:cNvSpPr/>
            <p:nvPr/>
          </p:nvSpPr>
          <p:spPr>
            <a:xfrm>
              <a:off x="6549543" y="4935096"/>
              <a:ext cx="16043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79"/>
              <a:r>
                <a:rPr lang="en-US" sz="16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Leo </a:t>
              </a:r>
              <a:r>
                <a:rPr lang="en-US" sz="16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Panopoulos</a:t>
              </a:r>
              <a:endParaRPr lang="en-US" sz="1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3251" name="Picture 532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56" y="3925205"/>
              <a:ext cx="801847" cy="91557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465108" y="2610517"/>
            <a:ext cx="1062987" cy="1147985"/>
            <a:chOff x="7813970" y="2651745"/>
            <a:chExt cx="1062987" cy="1147985"/>
          </a:xfrm>
        </p:grpSpPr>
        <p:sp>
          <p:nvSpPr>
            <p:cNvPr id="30" name="Rectangle 29"/>
            <p:cNvSpPr/>
            <p:nvPr/>
          </p:nvSpPr>
          <p:spPr>
            <a:xfrm>
              <a:off x="8013385" y="3461176"/>
              <a:ext cx="6641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6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Yili</a:t>
              </a:r>
              <a:r>
                <a:rPr lang="en-US" sz="16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 Yu</a:t>
              </a:r>
              <a:endParaRPr lang="en-US" sz="1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3253" name="Picture 532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70" y="2651745"/>
              <a:ext cx="1062987" cy="80943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081139" y="2651575"/>
            <a:ext cx="879177" cy="1118921"/>
            <a:chOff x="6672356" y="2670601"/>
            <a:chExt cx="879177" cy="11189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56" y="2670601"/>
              <a:ext cx="879177" cy="79057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765740" y="3466357"/>
              <a:ext cx="78579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Kai Lam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94976" y="4049120"/>
            <a:ext cx="983335" cy="1250837"/>
            <a:chOff x="5034855" y="3936907"/>
            <a:chExt cx="1142292" cy="132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855" y="3936907"/>
              <a:ext cx="1142292" cy="93272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034855" y="4933812"/>
              <a:ext cx="111601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Jaesung</a:t>
              </a:r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 Lee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13345" y="5568512"/>
            <a:ext cx="1261243" cy="1302074"/>
            <a:chOff x="4428990" y="5277771"/>
            <a:chExt cx="1261243" cy="13020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538" y="5277771"/>
              <a:ext cx="863168" cy="981338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428990" y="6256680"/>
              <a:ext cx="126124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Lorne </a:t>
              </a:r>
              <a:r>
                <a:rPr lang="en-US" sz="15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Forcum</a:t>
              </a:r>
              <a:endParaRPr lang="en-US" sz="15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44737" y="5492802"/>
            <a:ext cx="1167884" cy="1377784"/>
            <a:chOff x="7771728" y="5413841"/>
            <a:chExt cx="1167884" cy="13777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195" y="5413841"/>
              <a:ext cx="968467" cy="10371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771728" y="6468460"/>
              <a:ext cx="116788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Brian Wright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24656" y="5568512"/>
            <a:ext cx="1104790" cy="1284275"/>
            <a:chOff x="6246915" y="5547962"/>
            <a:chExt cx="1104790" cy="12842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782" y="5547962"/>
              <a:ext cx="913205" cy="100280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6246915" y="6509072"/>
              <a:ext cx="110479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Troy Hebert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75364" y="5568512"/>
            <a:ext cx="1211550" cy="1302074"/>
            <a:chOff x="1716958" y="5293159"/>
            <a:chExt cx="1211550" cy="11777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63" y="5293159"/>
              <a:ext cx="794135" cy="8545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716958" y="6147723"/>
              <a:ext cx="121155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79"/>
              <a:r>
                <a:rPr lang="en-US" sz="15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Adrian Reiter</a:t>
              </a:r>
            </a:p>
          </p:txBody>
        </p:sp>
      </p:grpSp>
      <p:sp>
        <p:nvSpPr>
          <p:cNvPr id="53" name="CustomShape 17"/>
          <p:cNvSpPr/>
          <p:nvPr/>
        </p:nvSpPr>
        <p:spPr>
          <a:xfrm>
            <a:off x="152400" y="14478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  <a:latin typeface="Calibri"/>
              </a:rPr>
              <a:t>INTRODUCTION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Active Size Attribution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555870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7"/>
          <p:cNvSpPr/>
          <p:nvPr/>
        </p:nvSpPr>
        <p:spPr>
          <a:xfrm>
            <a:off x="152400" y="41619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33810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76400"/>
            <a:ext cx="7086600" cy="762000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chemeClr val="tx2"/>
                </a:solidFill>
              </a:rPr>
              <a:t>Hypothetical Scenarios</a:t>
            </a:r>
            <a:endParaRPr lang="en-US" sz="42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7315200" cy="3962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Holding Period Analysis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Long/Short Portfolio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Margin Calls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CustomShape 17"/>
          <p:cNvSpPr/>
          <p:nvPr/>
        </p:nvSpPr>
        <p:spPr>
          <a:xfrm>
            <a:off x="152400" y="48477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HOLDING PERIOD</a:t>
            </a:r>
          </a:p>
        </p:txBody>
      </p:sp>
    </p:spTree>
    <p:extLst>
      <p:ext uri="{BB962C8B-B14F-4D97-AF65-F5344CB8AC3E}">
        <p14:creationId xmlns:p14="http://schemas.microsoft.com/office/powerpoint/2010/main" val="3366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Holding Period Analysis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stomShape 17"/>
          <p:cNvSpPr/>
          <p:nvPr/>
        </p:nvSpPr>
        <p:spPr>
          <a:xfrm>
            <a:off x="152400" y="48477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HOLDING PERIOD</a:t>
            </a:r>
          </a:p>
        </p:txBody>
      </p:sp>
    </p:spTree>
    <p:extLst>
      <p:ext uri="{BB962C8B-B14F-4D97-AF65-F5344CB8AC3E}">
        <p14:creationId xmlns:p14="http://schemas.microsoft.com/office/powerpoint/2010/main" val="25010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0"/>
            <a:ext cx="7086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SHORT SCENARIO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Short Portfolio</a:t>
            </a:r>
          </a:p>
          <a:p>
            <a:pPr lvl="1"/>
            <a:r>
              <a:rPr lang="en-US" sz="2400" dirty="0" smtClean="0"/>
              <a:t>100% Active Short Portfolio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Long/Short Portfolio</a:t>
            </a:r>
          </a:p>
          <a:p>
            <a:pPr lvl="1"/>
            <a:r>
              <a:rPr lang="en-US" sz="2400" dirty="0" smtClean="0"/>
              <a:t>50% Long, 50% Short</a:t>
            </a:r>
            <a:endParaRPr lang="en-US" sz="2400" dirty="0"/>
          </a:p>
          <a:p>
            <a:pPr lvl="1"/>
            <a:endParaRPr lang="en-US" sz="2800" dirty="0"/>
          </a:p>
          <a:p>
            <a:r>
              <a:rPr lang="en-US" sz="2800" dirty="0" smtClean="0"/>
              <a:t>Total Portfolio</a:t>
            </a:r>
          </a:p>
          <a:p>
            <a:pPr lvl="1"/>
            <a:r>
              <a:rPr lang="en-US" sz="2400" dirty="0" smtClean="0"/>
              <a:t>50% Active Long/Short, 50% Passive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23019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Short Portfolio </a:t>
            </a:r>
            <a:r>
              <a:rPr lang="en-US" sz="3200" dirty="0" smtClean="0">
                <a:solidFill>
                  <a:schemeClr val="tx2"/>
                </a:solidFill>
              </a:rPr>
              <a:t>Returns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76086"/>
              </p:ext>
            </p:extLst>
          </p:nvPr>
        </p:nvGraphicFramePr>
        <p:xfrm>
          <a:off x="1524000" y="2057400"/>
          <a:ext cx="7315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33957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27530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Long/Short Portfolio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046786"/>
              </p:ext>
            </p:extLst>
          </p:nvPr>
        </p:nvGraphicFramePr>
        <p:xfrm>
          <a:off x="1524000" y="2057400"/>
          <a:ext cx="7391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5400675"/>
            <a:ext cx="3352800" cy="116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3184148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Margin Call Analysis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Margin Calls Occur when the equity in the account drops below the product of the current market value (CMV) of the shorted security and maintenance margin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𝐸𝑞𝑢𝑖𝑡𝑦</m:t>
                      </m:r>
                      <m:r>
                        <a:rPr lang="en-US" i="1">
                          <a:latin typeface="Cambria Math"/>
                        </a:rPr>
                        <m:t> 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𝑀𝑀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𝐶𝑀𝑉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298" t="-2555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247629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Margin Call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Assumptions:</a:t>
            </a:r>
          </a:p>
          <a:p>
            <a:r>
              <a:rPr lang="en-US" dirty="0" smtClean="0"/>
              <a:t>Initial Margin (IM):  50%</a:t>
            </a:r>
          </a:p>
          <a:p>
            <a:r>
              <a:rPr lang="en-US" dirty="0" smtClean="0"/>
              <a:t>Maintenance Margin (MM):  30%</a:t>
            </a:r>
            <a:endParaRPr lang="en-US" dirty="0"/>
          </a:p>
        </p:txBody>
      </p:sp>
      <p:sp>
        <p:nvSpPr>
          <p:cNvPr id="5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27684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Margin Call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2209800"/>
            <a:ext cx="3048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Example of Shorting Stock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Short 100 Shares of ABC at $10 a share</a:t>
            </a:r>
          </a:p>
          <a:p>
            <a:r>
              <a:rPr lang="en-US" sz="1800" dirty="0"/>
              <a:t>Required to post 50% Equity </a:t>
            </a:r>
            <a:r>
              <a:rPr lang="en-US" sz="1800" dirty="0" smtClean="0"/>
              <a:t>(</a:t>
            </a:r>
            <a:r>
              <a:rPr lang="en-US" sz="1800" dirty="0" err="1" smtClean="0"/>
              <a:t>Reg</a:t>
            </a:r>
            <a:r>
              <a:rPr lang="en-US" sz="1800" dirty="0" smtClean="0"/>
              <a:t>-T)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4099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37254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Margin Call Analysis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4099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2133600"/>
            <a:ext cx="3048000" cy="381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 of Shorting Stock:</a:t>
            </a: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Price increase to $13/share</a:t>
            </a: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Calibri" pitchFamily="34" charset="0"/>
              </a:rPr>
              <a:t>Amount to be paid back:</a:t>
            </a: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$13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x 100 shares = $1300</a:t>
            </a: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baseline="0" dirty="0" smtClean="0">
                <a:latin typeface="Calibri" pitchFamily="34" charset="0"/>
              </a:rPr>
              <a:t>Equity</a:t>
            </a:r>
            <a:r>
              <a:rPr lang="en-US" kern="0" dirty="0" smtClean="0">
                <a:latin typeface="Calibri" pitchFamily="34" charset="0"/>
              </a:rPr>
              <a:t> decreases to $200 ($1500 - $1200 = $300)</a:t>
            </a: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Margin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call occurs:</a:t>
            </a:r>
          </a:p>
          <a:p>
            <a:pPr marL="800020" lvl="1" indent="-34282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latin typeface="Calibri" pitchFamily="34" charset="0"/>
              </a:rPr>
              <a:t>30% x $1300 = $390</a:t>
            </a:r>
          </a:p>
          <a:p>
            <a:pPr marL="800020" lvl="1" indent="-34282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latin typeface="Calibri" pitchFamily="34" charset="0"/>
              </a:rPr>
              <a:t>$200 &lt; $390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Required to bring equity to initial margin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20" marR="0" lvl="0" indent="-3428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Portfolio Strategy and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Portfolio Strategies:</a:t>
            </a:r>
          </a:p>
          <a:p>
            <a:pPr marL="971442" lvl="1" indent="-514350">
              <a:buFont typeface="+mj-lt"/>
              <a:buAutoNum type="arabicPeriod"/>
            </a:pPr>
            <a:r>
              <a:rPr lang="en-US" dirty="0" smtClean="0"/>
              <a:t>Passive Portfolio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Market weighted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Contains multiple </a:t>
            </a:r>
            <a:r>
              <a:rPr lang="en-US" dirty="0"/>
              <a:t>a</a:t>
            </a:r>
            <a:r>
              <a:rPr lang="en-US" dirty="0" smtClean="0"/>
              <a:t>sset </a:t>
            </a:r>
            <a:r>
              <a:rPr lang="en-US" dirty="0"/>
              <a:t>c</a:t>
            </a:r>
            <a:r>
              <a:rPr lang="en-US" dirty="0" smtClean="0"/>
              <a:t>lasses</a:t>
            </a:r>
          </a:p>
          <a:p>
            <a:pPr marL="971442" lvl="1" indent="-514350">
              <a:buFont typeface="+mj-lt"/>
              <a:buAutoNum type="arabicPeriod"/>
            </a:pPr>
            <a:r>
              <a:rPr lang="en-US" dirty="0" smtClean="0"/>
              <a:t>Active Portfolio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Incorporates information on insider transactions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100% U.S. equity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Rebalancing</a:t>
            </a:r>
            <a:endParaRPr lang="en-US" dirty="0"/>
          </a:p>
        </p:txBody>
      </p:sp>
      <p:sp>
        <p:nvSpPr>
          <p:cNvPr id="4" name="CustomShape 17"/>
          <p:cNvSpPr/>
          <p:nvPr/>
        </p:nvSpPr>
        <p:spPr>
          <a:xfrm>
            <a:off x="152400" y="21336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REVIEW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Margin Calls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082602"/>
              </p:ext>
            </p:extLst>
          </p:nvPr>
        </p:nvGraphicFramePr>
        <p:xfrm>
          <a:off x="1600200" y="2209800"/>
          <a:ext cx="7162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Magnitude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11/30/2012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$1,017.90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12/11/2012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$1,405.53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1/14/2013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$1,237.11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1/14/2013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$992.67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1/22/2013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PCYC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$1,057.35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$1,023.78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2/13/2013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$1,023.00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3/8/2013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$1,764.00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1C63-A03E-4EB3-9086-8E22C9A6231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21924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Total Portfolio </a:t>
            </a:r>
            <a:r>
              <a:rPr lang="en-US" sz="2800" dirty="0" smtClean="0">
                <a:solidFill>
                  <a:schemeClr val="tx2"/>
                </a:solidFill>
              </a:rPr>
              <a:t>Returns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570727"/>
              </p:ext>
            </p:extLst>
          </p:nvPr>
        </p:nvGraphicFramePr>
        <p:xfrm>
          <a:off x="1524000" y="2209800"/>
          <a:ext cx="7467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4567832" cy="10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stomShape 17"/>
          <p:cNvSpPr/>
          <p:nvPr/>
        </p:nvSpPr>
        <p:spPr>
          <a:xfrm>
            <a:off x="152400" y="5533537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SHORT SCENARIO</a:t>
            </a:r>
          </a:p>
        </p:txBody>
      </p:sp>
    </p:spTree>
    <p:extLst>
      <p:ext uri="{BB962C8B-B14F-4D97-AF65-F5344CB8AC3E}">
        <p14:creationId xmlns:p14="http://schemas.microsoft.com/office/powerpoint/2010/main" val="3861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56388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Passive Portfolio Overview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73152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Initially represented </a:t>
            </a:r>
            <a:r>
              <a:rPr lang="en-US" dirty="0"/>
              <a:t>70% of our overall portfolio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Goals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Highly diverse, global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Low cost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Easily scalable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International </a:t>
            </a:r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4" name="CustomShape 17"/>
          <p:cNvSpPr/>
          <p:nvPr/>
        </p:nvSpPr>
        <p:spPr>
          <a:xfrm>
            <a:off x="152400" y="21336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REVIEW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2514600"/>
            <a:ext cx="7162800" cy="40386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One US instrument and one international instrument per asset class (equity, bond, REIT)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Equities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iShares</a:t>
            </a:r>
            <a:r>
              <a:rPr lang="en-US" dirty="0" smtClean="0"/>
              <a:t> FTSE All World Ex-US (VEU)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Schwab US Broad Market (SCHB)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Bonds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iShares</a:t>
            </a:r>
            <a:r>
              <a:rPr lang="en-US" dirty="0"/>
              <a:t> Barclays Intermediate Credit (CIU)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Vanguard Total Bond Market (BND)	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Vanguard </a:t>
            </a:r>
            <a:r>
              <a:rPr lang="en-US" dirty="0"/>
              <a:t>REIT Index (VNQ)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SPDR Dow Jones International Real Estate (RWX)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06296" y="1752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0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27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3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solidFill>
                  <a:schemeClr val="tx2"/>
                </a:solidFill>
              </a:rPr>
              <a:t>Passive Portfolio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Strategy and Asset Classes</a:t>
            </a:r>
          </a:p>
          <a:p>
            <a:endParaRPr lang="en-US" sz="2800" dirty="0" smtClean="0"/>
          </a:p>
        </p:txBody>
      </p:sp>
      <p:sp>
        <p:nvSpPr>
          <p:cNvPr id="4" name="CustomShape 17"/>
          <p:cNvSpPr/>
          <p:nvPr/>
        </p:nvSpPr>
        <p:spPr>
          <a:xfrm>
            <a:off x="152400" y="21336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REVIEW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Active Portfolio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Insider Trading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2362200"/>
            <a:ext cx="7315200" cy="4343400"/>
          </a:xfrm>
        </p:spPr>
        <p:txBody>
          <a:bodyPr/>
          <a:lstStyle/>
          <a:p>
            <a:r>
              <a:rPr lang="en-US" sz="2600" dirty="0" smtClean="0"/>
              <a:t>Initially represented 30% of our total </a:t>
            </a:r>
            <a:r>
              <a:rPr lang="en-US" sz="2600" dirty="0" err="1" smtClean="0"/>
              <a:t>portflio</a:t>
            </a:r>
            <a:r>
              <a:rPr lang="en-US" sz="2600" dirty="0" smtClean="0"/>
              <a:t> value</a:t>
            </a:r>
          </a:p>
          <a:p>
            <a:r>
              <a:rPr lang="en-US" sz="2600" dirty="0" smtClean="0"/>
              <a:t>Use </a:t>
            </a:r>
            <a:r>
              <a:rPr lang="en-US" sz="2600" dirty="0"/>
              <a:t>information on insider positions to determine which stocks to purchase</a:t>
            </a:r>
          </a:p>
          <a:p>
            <a:r>
              <a:rPr lang="en-US" sz="2600" dirty="0"/>
              <a:t>Hold 40 securities in active portfolio</a:t>
            </a:r>
          </a:p>
          <a:p>
            <a:r>
              <a:rPr lang="en-US" sz="2600" dirty="0"/>
              <a:t>Purchase top 10 firms ranked by net number of opportunistic buyers (# insiders buying - # insiders selling) each </a:t>
            </a:r>
            <a:r>
              <a:rPr lang="en-US" sz="2600" dirty="0" smtClean="0"/>
              <a:t>week</a:t>
            </a:r>
          </a:p>
          <a:p>
            <a:r>
              <a:rPr lang="en-US" sz="2600" dirty="0" smtClean="0"/>
              <a:t>Hold </a:t>
            </a:r>
            <a:r>
              <a:rPr lang="en-US" sz="2600" dirty="0"/>
              <a:t>each stock for 4 </a:t>
            </a:r>
            <a:r>
              <a:rPr lang="en-US" sz="2600" dirty="0" smtClean="0"/>
              <a:t>weeks</a:t>
            </a:r>
            <a:endParaRPr lang="en-US" sz="2600" dirty="0"/>
          </a:p>
          <a:p>
            <a:endParaRPr lang="en-US" sz="2800" dirty="0"/>
          </a:p>
          <a:p>
            <a:endParaRPr lang="en-US" sz="2400" dirty="0" smtClean="0"/>
          </a:p>
        </p:txBody>
      </p:sp>
      <p:sp>
        <p:nvSpPr>
          <p:cNvPr id="6" name="CustomShape 17"/>
          <p:cNvSpPr/>
          <p:nvPr/>
        </p:nvSpPr>
        <p:spPr>
          <a:xfrm>
            <a:off x="152400" y="21336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REVIEW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fund made the decision to rebalance the active portfolio so that it would represent 50% of our total portfolio value</a:t>
            </a:r>
          </a:p>
          <a:p>
            <a:r>
              <a:rPr lang="en-US" dirty="0" smtClean="0"/>
              <a:t>This process began on 2/11/13 and was completed on 3/5/13 (4 weeks)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863602"/>
              </p:ext>
            </p:extLst>
          </p:nvPr>
        </p:nvGraphicFramePr>
        <p:xfrm>
          <a:off x="5867400" y="1752600"/>
          <a:ext cx="2986088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716046"/>
              </p:ext>
            </p:extLst>
          </p:nvPr>
        </p:nvGraphicFramePr>
        <p:xfrm>
          <a:off x="5943600" y="3962400"/>
          <a:ext cx="2819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600200" y="150495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0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27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3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Rebalancing</a:t>
            </a:r>
            <a:endParaRPr lang="en-US" b="1" dirty="0"/>
          </a:p>
        </p:txBody>
      </p:sp>
      <p:sp>
        <p:nvSpPr>
          <p:cNvPr id="8" name="CustomShape 17"/>
          <p:cNvSpPr/>
          <p:nvPr/>
        </p:nvSpPr>
        <p:spPr>
          <a:xfrm>
            <a:off x="152400" y="28194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REBALANCING</a:t>
            </a:r>
          </a:p>
        </p:txBody>
      </p:sp>
    </p:spTree>
    <p:extLst>
      <p:ext uri="{BB962C8B-B14F-4D97-AF65-F5344CB8AC3E}">
        <p14:creationId xmlns:p14="http://schemas.microsoft.com/office/powerpoint/2010/main" val="41584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09800"/>
            <a:ext cx="73152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Purchase a larger amount of the ten individual stocks in the active portfolio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Each week, sell the stocks that we had purchased 4 weeks prior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Gradually liquidate position in SCHB ETF (U.S. Broad Market)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 was completed on 3/5/13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200" y="150495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0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27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3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Rebalancing Method</a:t>
            </a:r>
            <a:endParaRPr lang="en-US" dirty="0"/>
          </a:p>
        </p:txBody>
      </p:sp>
      <p:sp>
        <p:nvSpPr>
          <p:cNvPr id="4" name="CustomShape 17"/>
          <p:cNvSpPr/>
          <p:nvPr/>
        </p:nvSpPr>
        <p:spPr>
          <a:xfrm>
            <a:off x="152400" y="28194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REBALANCING</a:t>
            </a:r>
          </a:p>
        </p:txBody>
      </p:sp>
    </p:spTree>
    <p:extLst>
      <p:ext uri="{BB962C8B-B14F-4D97-AF65-F5344CB8AC3E}">
        <p14:creationId xmlns:p14="http://schemas.microsoft.com/office/powerpoint/2010/main" val="13548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1600200" y="150495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0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27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3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Initial Weights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719908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stomShape 17"/>
          <p:cNvSpPr/>
          <p:nvPr/>
        </p:nvSpPr>
        <p:spPr>
          <a:xfrm>
            <a:off x="152400" y="2819400"/>
            <a:ext cx="1218960" cy="486263"/>
          </a:xfrm>
          <a:prstGeom prst="rect">
            <a:avLst/>
          </a:prstGeom>
          <a:solidFill>
            <a:srgbClr val="790024"/>
          </a:solidFill>
          <a:ln w="19080">
            <a:solidFill>
              <a:srgbClr val="800000"/>
            </a:solidFill>
            <a:miter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Calibri"/>
              </a:rPr>
              <a:t>REBALANCING</a:t>
            </a:r>
          </a:p>
        </p:txBody>
      </p:sp>
    </p:spTree>
    <p:extLst>
      <p:ext uri="{BB962C8B-B14F-4D97-AF65-F5344CB8AC3E}">
        <p14:creationId xmlns:p14="http://schemas.microsoft.com/office/powerpoint/2010/main" val="27824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1384</Words>
  <Application>Microsoft Office PowerPoint</Application>
  <PresentationFormat>On-screen Show (4:3)</PresentationFormat>
  <Paragraphs>283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1_Default Design</vt:lpstr>
      <vt:lpstr>  </vt:lpstr>
      <vt:lpstr>Fund Members</vt:lpstr>
      <vt:lpstr>Portfolio Strategy and Construction</vt:lpstr>
      <vt:lpstr>Passive Portfolio Overview</vt:lpstr>
      <vt:lpstr>PowerPoint Presentation</vt:lpstr>
      <vt:lpstr>Active Portfolio Insider Trading</vt:lpstr>
      <vt:lpstr>PowerPoint Presentation</vt:lpstr>
      <vt:lpstr>PowerPoint Presentation</vt:lpstr>
      <vt:lpstr>PowerPoint Presentation</vt:lpstr>
      <vt:lpstr>PowerPoint Presentation</vt:lpstr>
      <vt:lpstr>Performance</vt:lpstr>
      <vt:lpstr>Total Portfolio vs. Russell 3000 </vt:lpstr>
      <vt:lpstr>Total Portfolio vs. Custom Benchmark</vt:lpstr>
      <vt:lpstr>Active Portfolio vs. Russell 3000</vt:lpstr>
      <vt:lpstr>PowerPoint Presentation</vt:lpstr>
      <vt:lpstr>Attribution</vt:lpstr>
      <vt:lpstr>Sector Attribution vs. Russell 3000</vt:lpstr>
      <vt:lpstr>Active Sector Attribution</vt:lpstr>
      <vt:lpstr>Active Size Weights</vt:lpstr>
      <vt:lpstr>Active Size Attribution</vt:lpstr>
      <vt:lpstr>Hypothetical Scenarios</vt:lpstr>
      <vt:lpstr>Holding Period Analysis </vt:lpstr>
      <vt:lpstr>SHORT SCENARIO </vt:lpstr>
      <vt:lpstr>Short Portfolio Returns </vt:lpstr>
      <vt:lpstr>Long/Short Portfolio</vt:lpstr>
      <vt:lpstr>Margin Call Analysis</vt:lpstr>
      <vt:lpstr>Margin Call Analysis</vt:lpstr>
      <vt:lpstr>Margin Call Analysis</vt:lpstr>
      <vt:lpstr>Margin Call Analysis</vt:lpstr>
      <vt:lpstr>Margin Calls</vt:lpstr>
      <vt:lpstr>Total Portfolio Returns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KenQian</dc:creator>
  <cp:lastModifiedBy>W. P. Carey School of Business</cp:lastModifiedBy>
  <cp:revision>116</cp:revision>
  <dcterms:created xsi:type="dcterms:W3CDTF">2012-11-19T02:50:54Z</dcterms:created>
  <dcterms:modified xsi:type="dcterms:W3CDTF">2013-04-29T15:39:44Z</dcterms:modified>
</cp:coreProperties>
</file>